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6"/>
  </p:sldMasterIdLst>
  <p:sldIdLst>
    <p:sldId id="256" r:id="rId7"/>
    <p:sldId id="257" r:id="rId8"/>
  </p:sldIdLst>
  <p:sldSz cx="15113000" cy="10693400"/>
  <p:notesSz cx="6858000" cy="9144000"/>
  <p:embeddedFontLst>
    <p:embeddedFont>
      <p:font typeface="Poppins" panose="00000500000000000000" pitchFamily="2" charset="0"/>
      <p:regular r:id="rId9"/>
      <p:bold r:id="rId10"/>
      <p:italic r:id="rId11"/>
      <p:boldItalic r:id="rId12"/>
    </p:embeddedFont>
    <p:embeddedFont>
      <p:font typeface="Poppins Bold" panose="00000800000000000000" pitchFamily="2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3937EB-2D12-4B2D-804F-E80B4D5744E4}" v="37" dt="2025-04-03T02:32:22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15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font" Target="fonts/font3.fntdata"/><Relationship Id="rId5" Type="http://schemas.openxmlformats.org/officeDocument/2006/relationships/customXml" Target="../customXml/item5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microsoft.com/office/2015/10/relationships/revisionInfo" Target="revisionInfo.xml"/><Relationship Id="rId14" Type="http://schemas.openxmlformats.org/officeDocument/2006/relationships/font" Target="fonts/font6.fntdata"/><Relationship Id="rId9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www.tewhatuora.govt.nz/corporate-information/planning-and-performance/health-targets/mental-health-and-addiction-targets/performance#data-caveats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 descr="Mental health and addiction targets Q2 2024/25"/>
          <p:cNvGrpSpPr/>
          <p:nvPr/>
        </p:nvGrpSpPr>
        <p:grpSpPr>
          <a:xfrm>
            <a:off x="0" y="0"/>
            <a:ext cx="15120000" cy="999226"/>
            <a:chOff x="0" y="0"/>
            <a:chExt cx="5391771" cy="3563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91771" cy="356323"/>
            </a:xfrm>
            <a:custGeom>
              <a:avLst/>
              <a:gdLst/>
              <a:ahLst/>
              <a:cxnLst/>
              <a:rect l="l" t="t" r="r" b="b"/>
              <a:pathLst>
                <a:path w="5391771" h="356323">
                  <a:moveTo>
                    <a:pt x="0" y="0"/>
                  </a:moveTo>
                  <a:lnTo>
                    <a:pt x="5391771" y="0"/>
                  </a:lnTo>
                  <a:lnTo>
                    <a:pt x="5391771" y="356323"/>
                  </a:lnTo>
                  <a:lnTo>
                    <a:pt x="0" y="356323"/>
                  </a:lnTo>
                  <a:close/>
                </a:path>
              </a:pathLst>
            </a:custGeom>
            <a:solidFill>
              <a:srgbClr val="15284C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5391771" cy="365848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193"/>
                </a:lnSpc>
              </a:pPr>
              <a:endParaRPr/>
            </a:p>
          </p:txBody>
        </p:sp>
      </p:grpSp>
      <p:grpSp>
        <p:nvGrpSpPr>
          <p:cNvPr id="5" name="Group 5" descr="Graph showing faster access to specialist mental health and addiction services by region"/>
          <p:cNvGrpSpPr/>
          <p:nvPr/>
        </p:nvGrpSpPr>
        <p:grpSpPr>
          <a:xfrm>
            <a:off x="213233" y="1216074"/>
            <a:ext cx="4720349" cy="8785824"/>
            <a:chOff x="0" y="0"/>
            <a:chExt cx="1768316" cy="32913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68316" cy="3291305"/>
            </a:xfrm>
            <a:custGeom>
              <a:avLst/>
              <a:gdLst/>
              <a:ahLst/>
              <a:cxnLst/>
              <a:rect l="l" t="t" r="r" b="b"/>
              <a:pathLst>
                <a:path w="1768316" h="3291305">
                  <a:moveTo>
                    <a:pt x="39363" y="0"/>
                  </a:moveTo>
                  <a:lnTo>
                    <a:pt x="1728953" y="0"/>
                  </a:lnTo>
                  <a:cubicBezTo>
                    <a:pt x="1739393" y="0"/>
                    <a:pt x="1749405" y="4147"/>
                    <a:pt x="1756787" y="11529"/>
                  </a:cubicBezTo>
                  <a:cubicBezTo>
                    <a:pt x="1764168" y="18911"/>
                    <a:pt x="1768316" y="28923"/>
                    <a:pt x="1768316" y="39363"/>
                  </a:cubicBezTo>
                  <a:lnTo>
                    <a:pt x="1768316" y="3251943"/>
                  </a:lnTo>
                  <a:cubicBezTo>
                    <a:pt x="1768316" y="3262382"/>
                    <a:pt x="1764168" y="3272394"/>
                    <a:pt x="1756787" y="3279776"/>
                  </a:cubicBezTo>
                  <a:cubicBezTo>
                    <a:pt x="1749405" y="3287158"/>
                    <a:pt x="1739393" y="3291305"/>
                    <a:pt x="1728953" y="3291305"/>
                  </a:cubicBezTo>
                  <a:lnTo>
                    <a:pt x="39363" y="3291305"/>
                  </a:lnTo>
                  <a:cubicBezTo>
                    <a:pt x="28923" y="3291305"/>
                    <a:pt x="18911" y="3287158"/>
                    <a:pt x="11529" y="3279776"/>
                  </a:cubicBezTo>
                  <a:cubicBezTo>
                    <a:pt x="4147" y="3272394"/>
                    <a:pt x="0" y="3262382"/>
                    <a:pt x="0" y="3251943"/>
                  </a:cubicBezTo>
                  <a:lnTo>
                    <a:pt x="0" y="39363"/>
                  </a:lnTo>
                  <a:cubicBezTo>
                    <a:pt x="0" y="28923"/>
                    <a:pt x="4147" y="18911"/>
                    <a:pt x="11529" y="11529"/>
                  </a:cubicBezTo>
                  <a:cubicBezTo>
                    <a:pt x="18911" y="4147"/>
                    <a:pt x="28923" y="0"/>
                    <a:pt x="39363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768316" cy="3329405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grpSp>
        <p:nvGrpSpPr>
          <p:cNvPr id="8" name="Group 8" descr="Graph showing faster access to primary mental health and addiction services results by region"/>
          <p:cNvGrpSpPr/>
          <p:nvPr/>
        </p:nvGrpSpPr>
        <p:grpSpPr>
          <a:xfrm>
            <a:off x="5199825" y="1216074"/>
            <a:ext cx="4720349" cy="8785824"/>
            <a:chOff x="0" y="0"/>
            <a:chExt cx="1768316" cy="32913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68316" cy="3291305"/>
            </a:xfrm>
            <a:custGeom>
              <a:avLst/>
              <a:gdLst/>
              <a:ahLst/>
              <a:cxnLst/>
              <a:rect l="l" t="t" r="r" b="b"/>
              <a:pathLst>
                <a:path w="1768316" h="3291305">
                  <a:moveTo>
                    <a:pt x="39363" y="0"/>
                  </a:moveTo>
                  <a:lnTo>
                    <a:pt x="1728953" y="0"/>
                  </a:lnTo>
                  <a:cubicBezTo>
                    <a:pt x="1739393" y="0"/>
                    <a:pt x="1749405" y="4147"/>
                    <a:pt x="1756787" y="11529"/>
                  </a:cubicBezTo>
                  <a:cubicBezTo>
                    <a:pt x="1764168" y="18911"/>
                    <a:pt x="1768316" y="28923"/>
                    <a:pt x="1768316" y="39363"/>
                  </a:cubicBezTo>
                  <a:lnTo>
                    <a:pt x="1768316" y="3251943"/>
                  </a:lnTo>
                  <a:cubicBezTo>
                    <a:pt x="1768316" y="3262382"/>
                    <a:pt x="1764168" y="3272394"/>
                    <a:pt x="1756787" y="3279776"/>
                  </a:cubicBezTo>
                  <a:cubicBezTo>
                    <a:pt x="1749405" y="3287158"/>
                    <a:pt x="1739393" y="3291305"/>
                    <a:pt x="1728953" y="3291305"/>
                  </a:cubicBezTo>
                  <a:lnTo>
                    <a:pt x="39363" y="3291305"/>
                  </a:lnTo>
                  <a:cubicBezTo>
                    <a:pt x="28923" y="3291305"/>
                    <a:pt x="18911" y="3287158"/>
                    <a:pt x="11529" y="3279776"/>
                  </a:cubicBezTo>
                  <a:cubicBezTo>
                    <a:pt x="4147" y="3272394"/>
                    <a:pt x="0" y="3262382"/>
                    <a:pt x="0" y="3251943"/>
                  </a:cubicBezTo>
                  <a:lnTo>
                    <a:pt x="0" y="39363"/>
                  </a:lnTo>
                  <a:cubicBezTo>
                    <a:pt x="0" y="28923"/>
                    <a:pt x="4147" y="18911"/>
                    <a:pt x="11529" y="11529"/>
                  </a:cubicBezTo>
                  <a:cubicBezTo>
                    <a:pt x="18911" y="4147"/>
                    <a:pt x="28923" y="0"/>
                    <a:pt x="39363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768316" cy="3329405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grpSp>
        <p:nvGrpSpPr>
          <p:cNvPr id="11" name="Group 11" descr="Graph showing shorter mental health and addiction-related stays in EDs by region"/>
          <p:cNvGrpSpPr/>
          <p:nvPr/>
        </p:nvGrpSpPr>
        <p:grpSpPr>
          <a:xfrm>
            <a:off x="10186418" y="1216074"/>
            <a:ext cx="4720349" cy="9086179"/>
            <a:chOff x="0" y="0"/>
            <a:chExt cx="1768316" cy="340382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68316" cy="3403823"/>
            </a:xfrm>
            <a:custGeom>
              <a:avLst/>
              <a:gdLst/>
              <a:ahLst/>
              <a:cxnLst/>
              <a:rect l="l" t="t" r="r" b="b"/>
              <a:pathLst>
                <a:path w="1768316" h="3403823">
                  <a:moveTo>
                    <a:pt x="39363" y="0"/>
                  </a:moveTo>
                  <a:lnTo>
                    <a:pt x="1728953" y="0"/>
                  </a:lnTo>
                  <a:cubicBezTo>
                    <a:pt x="1739393" y="0"/>
                    <a:pt x="1749405" y="4147"/>
                    <a:pt x="1756787" y="11529"/>
                  </a:cubicBezTo>
                  <a:cubicBezTo>
                    <a:pt x="1764168" y="18911"/>
                    <a:pt x="1768316" y="28923"/>
                    <a:pt x="1768316" y="39363"/>
                  </a:cubicBezTo>
                  <a:lnTo>
                    <a:pt x="1768316" y="3364460"/>
                  </a:lnTo>
                  <a:cubicBezTo>
                    <a:pt x="1768316" y="3374900"/>
                    <a:pt x="1764168" y="3384912"/>
                    <a:pt x="1756787" y="3392294"/>
                  </a:cubicBezTo>
                  <a:cubicBezTo>
                    <a:pt x="1749405" y="3399676"/>
                    <a:pt x="1739393" y="3403823"/>
                    <a:pt x="1728953" y="3403823"/>
                  </a:cubicBezTo>
                  <a:lnTo>
                    <a:pt x="39363" y="3403823"/>
                  </a:lnTo>
                  <a:cubicBezTo>
                    <a:pt x="17623" y="3403823"/>
                    <a:pt x="0" y="3386200"/>
                    <a:pt x="0" y="3364460"/>
                  </a:cubicBezTo>
                  <a:lnTo>
                    <a:pt x="0" y="39363"/>
                  </a:lnTo>
                  <a:cubicBezTo>
                    <a:pt x="0" y="28923"/>
                    <a:pt x="4147" y="18911"/>
                    <a:pt x="11529" y="11529"/>
                  </a:cubicBezTo>
                  <a:cubicBezTo>
                    <a:pt x="18911" y="4147"/>
                    <a:pt x="28923" y="0"/>
                    <a:pt x="39363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768316" cy="3441923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grpSp>
        <p:nvGrpSpPr>
          <p:cNvPr id="14" name="Group 14" descr="Faster access to specialist mental health and addiction services 2030 target = 80%"/>
          <p:cNvGrpSpPr/>
          <p:nvPr/>
        </p:nvGrpSpPr>
        <p:grpSpPr>
          <a:xfrm>
            <a:off x="213233" y="1216074"/>
            <a:ext cx="4720349" cy="935298"/>
            <a:chOff x="0" y="0"/>
            <a:chExt cx="1768316" cy="35037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68316" cy="350377"/>
            </a:xfrm>
            <a:custGeom>
              <a:avLst/>
              <a:gdLst/>
              <a:ahLst/>
              <a:cxnLst/>
              <a:rect l="l" t="t" r="r" b="b"/>
              <a:pathLst>
                <a:path w="1768316" h="350377">
                  <a:moveTo>
                    <a:pt x="39363" y="0"/>
                  </a:moveTo>
                  <a:lnTo>
                    <a:pt x="1728953" y="0"/>
                  </a:lnTo>
                  <a:cubicBezTo>
                    <a:pt x="1739393" y="0"/>
                    <a:pt x="1749405" y="4147"/>
                    <a:pt x="1756787" y="11529"/>
                  </a:cubicBezTo>
                  <a:cubicBezTo>
                    <a:pt x="1764168" y="18911"/>
                    <a:pt x="1768316" y="28923"/>
                    <a:pt x="1768316" y="39363"/>
                  </a:cubicBezTo>
                  <a:lnTo>
                    <a:pt x="1768316" y="311014"/>
                  </a:lnTo>
                  <a:cubicBezTo>
                    <a:pt x="1768316" y="321454"/>
                    <a:pt x="1764168" y="331466"/>
                    <a:pt x="1756787" y="338848"/>
                  </a:cubicBezTo>
                  <a:cubicBezTo>
                    <a:pt x="1749405" y="346230"/>
                    <a:pt x="1739393" y="350377"/>
                    <a:pt x="1728953" y="350377"/>
                  </a:cubicBezTo>
                  <a:lnTo>
                    <a:pt x="39363" y="350377"/>
                  </a:lnTo>
                  <a:cubicBezTo>
                    <a:pt x="28923" y="350377"/>
                    <a:pt x="18911" y="346230"/>
                    <a:pt x="11529" y="338848"/>
                  </a:cubicBezTo>
                  <a:cubicBezTo>
                    <a:pt x="4147" y="331466"/>
                    <a:pt x="0" y="321454"/>
                    <a:pt x="0" y="311014"/>
                  </a:cubicBezTo>
                  <a:lnTo>
                    <a:pt x="0" y="39363"/>
                  </a:lnTo>
                  <a:cubicBezTo>
                    <a:pt x="0" y="28923"/>
                    <a:pt x="4147" y="18911"/>
                    <a:pt x="11529" y="11529"/>
                  </a:cubicBezTo>
                  <a:cubicBezTo>
                    <a:pt x="18911" y="4147"/>
                    <a:pt x="28923" y="0"/>
                    <a:pt x="39363" y="0"/>
                  </a:cubicBezTo>
                  <a:close/>
                </a:path>
              </a:pathLst>
            </a:custGeom>
            <a:solidFill>
              <a:srgbClr val="B04829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768316" cy="388477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grpSp>
        <p:nvGrpSpPr>
          <p:cNvPr id="17" name="Group 17" descr="Faster access to primary mental health and addiction services 2030 target = 80%"/>
          <p:cNvGrpSpPr/>
          <p:nvPr/>
        </p:nvGrpSpPr>
        <p:grpSpPr>
          <a:xfrm>
            <a:off x="5199825" y="1216074"/>
            <a:ext cx="4720349" cy="935298"/>
            <a:chOff x="0" y="0"/>
            <a:chExt cx="1768316" cy="35037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68316" cy="350377"/>
            </a:xfrm>
            <a:custGeom>
              <a:avLst/>
              <a:gdLst/>
              <a:ahLst/>
              <a:cxnLst/>
              <a:rect l="l" t="t" r="r" b="b"/>
              <a:pathLst>
                <a:path w="1768316" h="350377">
                  <a:moveTo>
                    <a:pt x="39363" y="0"/>
                  </a:moveTo>
                  <a:lnTo>
                    <a:pt x="1728953" y="0"/>
                  </a:lnTo>
                  <a:cubicBezTo>
                    <a:pt x="1739393" y="0"/>
                    <a:pt x="1749405" y="4147"/>
                    <a:pt x="1756787" y="11529"/>
                  </a:cubicBezTo>
                  <a:cubicBezTo>
                    <a:pt x="1764168" y="18911"/>
                    <a:pt x="1768316" y="28923"/>
                    <a:pt x="1768316" y="39363"/>
                  </a:cubicBezTo>
                  <a:lnTo>
                    <a:pt x="1768316" y="311014"/>
                  </a:lnTo>
                  <a:cubicBezTo>
                    <a:pt x="1768316" y="321454"/>
                    <a:pt x="1764168" y="331466"/>
                    <a:pt x="1756787" y="338848"/>
                  </a:cubicBezTo>
                  <a:cubicBezTo>
                    <a:pt x="1749405" y="346230"/>
                    <a:pt x="1739393" y="350377"/>
                    <a:pt x="1728953" y="350377"/>
                  </a:cubicBezTo>
                  <a:lnTo>
                    <a:pt x="39363" y="350377"/>
                  </a:lnTo>
                  <a:cubicBezTo>
                    <a:pt x="28923" y="350377"/>
                    <a:pt x="18911" y="346230"/>
                    <a:pt x="11529" y="338848"/>
                  </a:cubicBezTo>
                  <a:cubicBezTo>
                    <a:pt x="4147" y="331466"/>
                    <a:pt x="0" y="321454"/>
                    <a:pt x="0" y="311014"/>
                  </a:cubicBezTo>
                  <a:lnTo>
                    <a:pt x="0" y="39363"/>
                  </a:lnTo>
                  <a:cubicBezTo>
                    <a:pt x="0" y="28923"/>
                    <a:pt x="4147" y="18911"/>
                    <a:pt x="11529" y="11529"/>
                  </a:cubicBezTo>
                  <a:cubicBezTo>
                    <a:pt x="18911" y="4147"/>
                    <a:pt x="28923" y="0"/>
                    <a:pt x="39363" y="0"/>
                  </a:cubicBezTo>
                  <a:close/>
                </a:path>
              </a:pathLst>
            </a:custGeom>
            <a:solidFill>
              <a:srgbClr val="AD1C3E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768316" cy="388477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grpSp>
        <p:nvGrpSpPr>
          <p:cNvPr id="20" name="Group 20" descr="Shorter mental health and addiction related stays in ED 2030 target + 95%"/>
          <p:cNvGrpSpPr/>
          <p:nvPr/>
        </p:nvGrpSpPr>
        <p:grpSpPr>
          <a:xfrm>
            <a:off x="10193968" y="1216074"/>
            <a:ext cx="4720349" cy="935298"/>
            <a:chOff x="0" y="0"/>
            <a:chExt cx="1768316" cy="35037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68316" cy="350377"/>
            </a:xfrm>
            <a:custGeom>
              <a:avLst/>
              <a:gdLst/>
              <a:ahLst/>
              <a:cxnLst/>
              <a:rect l="l" t="t" r="r" b="b"/>
              <a:pathLst>
                <a:path w="1768316" h="350377">
                  <a:moveTo>
                    <a:pt x="39363" y="0"/>
                  </a:moveTo>
                  <a:lnTo>
                    <a:pt x="1728953" y="0"/>
                  </a:lnTo>
                  <a:cubicBezTo>
                    <a:pt x="1739393" y="0"/>
                    <a:pt x="1749405" y="4147"/>
                    <a:pt x="1756787" y="11529"/>
                  </a:cubicBezTo>
                  <a:cubicBezTo>
                    <a:pt x="1764168" y="18911"/>
                    <a:pt x="1768316" y="28923"/>
                    <a:pt x="1768316" y="39363"/>
                  </a:cubicBezTo>
                  <a:lnTo>
                    <a:pt x="1768316" y="311014"/>
                  </a:lnTo>
                  <a:cubicBezTo>
                    <a:pt x="1768316" y="321454"/>
                    <a:pt x="1764168" y="331466"/>
                    <a:pt x="1756787" y="338848"/>
                  </a:cubicBezTo>
                  <a:cubicBezTo>
                    <a:pt x="1749405" y="346230"/>
                    <a:pt x="1739393" y="350377"/>
                    <a:pt x="1728953" y="350377"/>
                  </a:cubicBezTo>
                  <a:lnTo>
                    <a:pt x="39363" y="350377"/>
                  </a:lnTo>
                  <a:cubicBezTo>
                    <a:pt x="28923" y="350377"/>
                    <a:pt x="18911" y="346230"/>
                    <a:pt x="11529" y="338848"/>
                  </a:cubicBezTo>
                  <a:cubicBezTo>
                    <a:pt x="4147" y="331466"/>
                    <a:pt x="0" y="321454"/>
                    <a:pt x="0" y="311014"/>
                  </a:cubicBezTo>
                  <a:lnTo>
                    <a:pt x="0" y="39363"/>
                  </a:lnTo>
                  <a:cubicBezTo>
                    <a:pt x="0" y="28923"/>
                    <a:pt x="4147" y="18911"/>
                    <a:pt x="11529" y="11529"/>
                  </a:cubicBezTo>
                  <a:cubicBezTo>
                    <a:pt x="18911" y="4147"/>
                    <a:pt x="28923" y="0"/>
                    <a:pt x="39363" y="0"/>
                  </a:cubicBezTo>
                  <a:close/>
                </a:path>
              </a:pathLst>
            </a:custGeom>
            <a:solidFill>
              <a:srgbClr val="8D4265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768316" cy="388477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23" name="Freeform 23" descr="Faster access to specialist mental health and addiction services national result = 81.9 per cent"/>
          <p:cNvSpPr/>
          <p:nvPr/>
        </p:nvSpPr>
        <p:spPr>
          <a:xfrm>
            <a:off x="358836" y="2756703"/>
            <a:ext cx="2794562" cy="1397281"/>
          </a:xfrm>
          <a:custGeom>
            <a:avLst/>
            <a:gdLst/>
            <a:ahLst/>
            <a:cxnLst/>
            <a:rect l="l" t="t" r="r" b="b"/>
            <a:pathLst>
              <a:path w="2794562" h="1397281">
                <a:moveTo>
                  <a:pt x="0" y="0"/>
                </a:moveTo>
                <a:lnTo>
                  <a:pt x="2794563" y="0"/>
                </a:lnTo>
                <a:lnTo>
                  <a:pt x="2794563" y="1397281"/>
                </a:lnTo>
                <a:lnTo>
                  <a:pt x="0" y="13972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sp>
        <p:nvSpPr>
          <p:cNvPr id="24" name="Freeform 24" descr="Shorter mental health and addiction-related stays in ED = 65 per cent"/>
          <p:cNvSpPr/>
          <p:nvPr/>
        </p:nvSpPr>
        <p:spPr>
          <a:xfrm>
            <a:off x="10293272" y="3223428"/>
            <a:ext cx="2749412" cy="1374706"/>
          </a:xfrm>
          <a:custGeom>
            <a:avLst/>
            <a:gdLst/>
            <a:ahLst/>
            <a:cxnLst/>
            <a:rect l="l" t="t" r="r" b="b"/>
            <a:pathLst>
              <a:path w="2749412" h="1374706">
                <a:moveTo>
                  <a:pt x="0" y="0"/>
                </a:moveTo>
                <a:lnTo>
                  <a:pt x="2749412" y="0"/>
                </a:lnTo>
                <a:lnTo>
                  <a:pt x="2749412" y="1374706"/>
                </a:lnTo>
                <a:lnTo>
                  <a:pt x="0" y="1374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sp>
        <p:nvSpPr>
          <p:cNvPr id="25" name="Freeform 25" descr="Faster access to primary mental health and addiction services result = 83.9 per cent"/>
          <p:cNvSpPr/>
          <p:nvPr/>
        </p:nvSpPr>
        <p:spPr>
          <a:xfrm>
            <a:off x="5380241" y="2910545"/>
            <a:ext cx="2873949" cy="1436974"/>
          </a:xfrm>
          <a:custGeom>
            <a:avLst/>
            <a:gdLst/>
            <a:ahLst/>
            <a:cxnLst/>
            <a:rect l="l" t="t" r="r" b="b"/>
            <a:pathLst>
              <a:path w="2873949" h="1436974">
                <a:moveTo>
                  <a:pt x="0" y="0"/>
                </a:moveTo>
                <a:lnTo>
                  <a:pt x="2873949" y="0"/>
                </a:lnTo>
                <a:lnTo>
                  <a:pt x="2873949" y="1436974"/>
                </a:lnTo>
                <a:lnTo>
                  <a:pt x="0" y="14369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pic>
        <p:nvPicPr>
          <p:cNvPr id="26" name="Picture 26" descr="Regional grap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632" y="4200931"/>
            <a:ext cx="3813763" cy="1365496"/>
          </a:xfrm>
          <a:prstGeom prst="rect">
            <a:avLst/>
          </a:prstGeom>
        </p:spPr>
      </p:pic>
      <p:sp>
        <p:nvSpPr>
          <p:cNvPr id="27" name="Auto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07865" y="4374666"/>
            <a:ext cx="0" cy="971334"/>
          </a:xfrm>
          <a:prstGeom prst="line">
            <a:avLst/>
          </a:prstGeom>
          <a:ln w="28575" cap="flat">
            <a:solidFill>
              <a:srgbClr val="FF914D">
                <a:alpha val="7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28" name="Auto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3691273" y="4224673"/>
            <a:ext cx="477113" cy="0"/>
          </a:xfrm>
          <a:prstGeom prst="line">
            <a:avLst/>
          </a:prstGeom>
          <a:ln w="28575" cap="flat">
            <a:solidFill>
              <a:srgbClr val="FF91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pic>
        <p:nvPicPr>
          <p:cNvPr id="29" name="Picture 29" descr="Regional graph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4308" y="5473117"/>
            <a:ext cx="3868187" cy="4536796"/>
          </a:xfrm>
          <a:prstGeom prst="rect">
            <a:avLst/>
          </a:prstGeom>
        </p:spPr>
      </p:pic>
      <p:sp>
        <p:nvSpPr>
          <p:cNvPr id="30" name="AutoShap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3834" y="5703272"/>
            <a:ext cx="0" cy="3928574"/>
          </a:xfrm>
          <a:prstGeom prst="line">
            <a:avLst/>
          </a:prstGeom>
          <a:ln w="28575" cap="flat">
            <a:solidFill>
              <a:srgbClr val="FF914D">
                <a:alpha val="7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31" name="Auto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3691273" y="5575511"/>
            <a:ext cx="477113" cy="0"/>
          </a:xfrm>
          <a:prstGeom prst="line">
            <a:avLst/>
          </a:prstGeom>
          <a:ln w="28575" cap="flat">
            <a:solidFill>
              <a:srgbClr val="FF91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pic>
        <p:nvPicPr>
          <p:cNvPr id="32" name="Picture 32" descr="Regional graph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011" y="4081633"/>
            <a:ext cx="3944383" cy="1606885"/>
          </a:xfrm>
          <a:prstGeom prst="rect">
            <a:avLst/>
          </a:prstGeom>
        </p:spPr>
      </p:pic>
      <p:pic>
        <p:nvPicPr>
          <p:cNvPr id="33" name="Picture 33" descr="Regional graph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0356" y="5335130"/>
            <a:ext cx="3987103" cy="4352814"/>
          </a:xfrm>
          <a:prstGeom prst="rect">
            <a:avLst/>
          </a:prstGeom>
        </p:spPr>
      </p:pic>
      <p:sp>
        <p:nvSpPr>
          <p:cNvPr id="34" name="AutoShap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8759246" y="4224673"/>
            <a:ext cx="477113" cy="0"/>
          </a:xfrm>
          <a:prstGeom prst="line">
            <a:avLst/>
          </a:prstGeom>
          <a:ln w="28575" cap="flat">
            <a:solidFill>
              <a:srgbClr val="FF91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35" name="AutoShape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8924348" y="5575511"/>
            <a:ext cx="477113" cy="0"/>
          </a:xfrm>
          <a:prstGeom prst="line">
            <a:avLst/>
          </a:prstGeom>
          <a:ln w="28575" cap="flat">
            <a:solidFill>
              <a:srgbClr val="FF91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36" name="AutoShape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1409" y="4295731"/>
            <a:ext cx="0" cy="971334"/>
          </a:xfrm>
          <a:prstGeom prst="line">
            <a:avLst/>
          </a:prstGeom>
          <a:ln w="28575" cap="flat">
            <a:solidFill>
              <a:srgbClr val="FF914D">
                <a:alpha val="7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37" name="AutoShape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291409" y="5694226"/>
            <a:ext cx="0" cy="3557959"/>
          </a:xfrm>
          <a:prstGeom prst="line">
            <a:avLst/>
          </a:prstGeom>
          <a:ln w="28575" cap="flat">
            <a:solidFill>
              <a:srgbClr val="FF914D">
                <a:alpha val="7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38" name="Freeform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393" y="101514"/>
            <a:ext cx="2941388" cy="791103"/>
          </a:xfrm>
          <a:custGeom>
            <a:avLst/>
            <a:gdLst/>
            <a:ahLst/>
            <a:cxnLst/>
            <a:rect l="l" t="t" r="r" b="b"/>
            <a:pathLst>
              <a:path w="2941388" h="791103">
                <a:moveTo>
                  <a:pt x="0" y="0"/>
                </a:moveTo>
                <a:lnTo>
                  <a:pt x="2941388" y="0"/>
                </a:lnTo>
                <a:lnTo>
                  <a:pt x="2941388" y="791103"/>
                </a:lnTo>
                <a:lnTo>
                  <a:pt x="0" y="7911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pic>
        <p:nvPicPr>
          <p:cNvPr id="39" name="Picture 39" descr="Regional graph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78621" y="4551928"/>
            <a:ext cx="3574501" cy="1545238"/>
          </a:xfrm>
          <a:prstGeom prst="rect">
            <a:avLst/>
          </a:prstGeom>
        </p:spPr>
      </p:pic>
      <p:sp>
        <p:nvSpPr>
          <p:cNvPr id="40" name="AutoShape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109853" y="4789737"/>
            <a:ext cx="0" cy="971334"/>
          </a:xfrm>
          <a:prstGeom prst="line">
            <a:avLst/>
          </a:prstGeom>
          <a:ln w="38100" cap="flat">
            <a:solidFill>
              <a:srgbClr val="FF3131">
                <a:alpha val="76863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41" name="TextBox 41"/>
          <p:cNvSpPr txBox="1"/>
          <p:nvPr/>
        </p:nvSpPr>
        <p:spPr>
          <a:xfrm>
            <a:off x="10374384" y="5923116"/>
            <a:ext cx="1862534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8D4265"/>
                </a:solidFill>
                <a:latin typeface="Poppins Bold"/>
                <a:ea typeface="Poppins Bold"/>
                <a:cs typeface="Poppins Bold"/>
                <a:sym typeface="Poppins Bold"/>
              </a:rPr>
              <a:t>Results by district</a:t>
            </a:r>
          </a:p>
        </p:txBody>
      </p:sp>
      <p:pic>
        <p:nvPicPr>
          <p:cNvPr id="42" name="Picture 42" descr="Regional graph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42820" y="5755268"/>
            <a:ext cx="4118400" cy="4871678"/>
          </a:xfrm>
          <a:prstGeom prst="rect">
            <a:avLst/>
          </a:prstGeom>
        </p:spPr>
      </p:pic>
      <p:sp>
        <p:nvSpPr>
          <p:cNvPr id="43" name="AutoShape 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021361" y="6155061"/>
            <a:ext cx="0" cy="3928574"/>
          </a:xfrm>
          <a:prstGeom prst="line">
            <a:avLst/>
          </a:prstGeom>
          <a:ln w="28575" cap="flat">
            <a:solidFill>
              <a:srgbClr val="FF3131">
                <a:alpha val="70980"/>
              </a:srgbClr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44" name="AutoShape 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3860831" y="4528859"/>
            <a:ext cx="648425" cy="0"/>
          </a:xfrm>
          <a:prstGeom prst="line">
            <a:avLst/>
          </a:prstGeom>
          <a:ln w="38100" cap="flat">
            <a:solidFill>
              <a:srgbClr val="FF3131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45" name="AutoShape 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13860831" y="4622793"/>
            <a:ext cx="648425" cy="0"/>
          </a:xfrm>
          <a:prstGeom prst="line">
            <a:avLst/>
          </a:prstGeom>
          <a:ln w="28575" cap="flat">
            <a:solidFill>
              <a:srgbClr val="FF91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46" name="AutoShape 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3938641" y="5913472"/>
            <a:ext cx="620121" cy="0"/>
          </a:xfrm>
          <a:prstGeom prst="line">
            <a:avLst/>
          </a:prstGeom>
          <a:ln w="38100" cap="flat">
            <a:solidFill>
              <a:srgbClr val="FF3131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47" name="AutoShape 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3938641" y="6007406"/>
            <a:ext cx="648425" cy="0"/>
          </a:xfrm>
          <a:prstGeom prst="line">
            <a:avLst/>
          </a:prstGeom>
          <a:ln w="28575" cap="flat">
            <a:solidFill>
              <a:srgbClr val="FF91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48" name="AutoShape 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684074" y="6178099"/>
            <a:ext cx="0" cy="3928574"/>
          </a:xfrm>
          <a:prstGeom prst="line">
            <a:avLst/>
          </a:prstGeom>
          <a:ln w="28575" cap="flat">
            <a:solidFill>
              <a:srgbClr val="FF914D">
                <a:alpha val="70980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49" name="AutoShape 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752951" y="4787829"/>
            <a:ext cx="0" cy="971334"/>
          </a:xfrm>
          <a:prstGeom prst="line">
            <a:avLst/>
          </a:prstGeom>
          <a:ln w="28575" cap="flat">
            <a:solidFill>
              <a:srgbClr val="FF914D">
                <a:alpha val="7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50" name="Freeform 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29850" y="4098958"/>
            <a:ext cx="1851145" cy="110053"/>
          </a:xfrm>
          <a:custGeom>
            <a:avLst/>
            <a:gdLst/>
            <a:ahLst/>
            <a:cxnLst/>
            <a:rect l="l" t="t" r="r" b="b"/>
            <a:pathLst>
              <a:path w="1851145" h="110053">
                <a:moveTo>
                  <a:pt x="0" y="0"/>
                </a:moveTo>
                <a:lnTo>
                  <a:pt x="1851145" y="0"/>
                </a:lnTo>
                <a:lnTo>
                  <a:pt x="1851145" y="110052"/>
                </a:lnTo>
                <a:lnTo>
                  <a:pt x="0" y="1100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6902" t="-712174" r="-3128" b="-194313"/>
            </a:stretch>
          </a:blipFill>
        </p:spPr>
        <p:txBody>
          <a:bodyPr/>
          <a:lstStyle/>
          <a:p>
            <a:endParaRPr lang="en-NZ"/>
          </a:p>
        </p:txBody>
      </p:sp>
      <p:sp>
        <p:nvSpPr>
          <p:cNvPr id="51" name="TextBox 51"/>
          <p:cNvSpPr txBox="1"/>
          <p:nvPr/>
        </p:nvSpPr>
        <p:spPr>
          <a:xfrm>
            <a:off x="3793805" y="207574"/>
            <a:ext cx="7807533" cy="507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287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Mental health and addiction targets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58836" y="1241703"/>
            <a:ext cx="4270512" cy="848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Faster access to specialist mental health and addiction services</a:t>
            </a:r>
          </a:p>
          <a:p>
            <a:pPr algn="l">
              <a:lnSpc>
                <a:spcPts val="2232"/>
              </a:lnSpc>
            </a:pPr>
            <a:endParaRPr lang="en-US" sz="1800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383896" y="1817316"/>
            <a:ext cx="1910699" cy="242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dirty="0">
                <a:solidFill>
                  <a:srgbClr val="FFFFFF">
                    <a:alpha val="65882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 = 80%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380365" y="1269811"/>
            <a:ext cx="4359517" cy="80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1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Faster access to primary mental health and addiction services</a:t>
            </a:r>
          </a:p>
          <a:p>
            <a:pPr algn="l">
              <a:lnSpc>
                <a:spcPts val="1755"/>
              </a:lnSpc>
            </a:pPr>
            <a:endParaRPr lang="en-US" sz="1815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5380365" y="1817315"/>
            <a:ext cx="1792635" cy="242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dirty="0">
                <a:solidFill>
                  <a:srgbClr val="FFFFFF">
                    <a:alpha val="65882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 = 80%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377375" y="1260286"/>
            <a:ext cx="3845489" cy="848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Shorter mental health and addiction-related stays in EDs</a:t>
            </a:r>
          </a:p>
          <a:p>
            <a:pPr algn="l">
              <a:lnSpc>
                <a:spcPts val="2232"/>
              </a:lnSpc>
            </a:pPr>
            <a:endParaRPr lang="en-US" sz="1800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10377375" y="1817315"/>
            <a:ext cx="1859543" cy="242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dirty="0">
                <a:solidFill>
                  <a:srgbClr val="FFFFFF">
                    <a:alpha val="65882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 = 95%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93648" y="2644944"/>
            <a:ext cx="1588790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B04829"/>
                </a:solidFill>
                <a:latin typeface="Poppins Bold"/>
                <a:ea typeface="Poppins Bold"/>
                <a:cs typeface="Poppins Bold"/>
                <a:sym typeface="Poppins Bold"/>
              </a:rPr>
              <a:t>National result 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0377375" y="2975778"/>
            <a:ext cx="1588591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8D4265"/>
                </a:solidFill>
                <a:latin typeface="Poppins Bold"/>
                <a:ea typeface="Poppins Bold"/>
                <a:cs typeface="Poppins Bold"/>
                <a:sym typeface="Poppins Bold"/>
              </a:rPr>
              <a:t>National result 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380241" y="2804328"/>
            <a:ext cx="1588591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AD1C3E"/>
                </a:solidFill>
                <a:latin typeface="Poppins Bold"/>
                <a:ea typeface="Poppins Bold"/>
                <a:cs typeface="Poppins Bold"/>
                <a:sym typeface="Poppins Bold"/>
              </a:rPr>
              <a:t>National result 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0374384" y="2228891"/>
            <a:ext cx="4359517" cy="699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This measure presents the percentage of mental health related ED attendances that were admitted, discharged or transferred from an ED within six hours as a proportion of all mental health related attendances. 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58836" y="2228891"/>
            <a:ext cx="4305324" cy="356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1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This measure presents the percentage of people accessing specialist MH&amp;A services seen within three weeks of referral.  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393648" y="4106359"/>
            <a:ext cx="1792883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B04829"/>
                </a:solidFill>
                <a:latin typeface="Poppins Bold"/>
                <a:ea typeface="Poppins Bold"/>
                <a:cs typeface="Poppins Bold"/>
                <a:sym typeface="Poppins Bold"/>
              </a:rPr>
              <a:t>Results by region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493707" y="4480645"/>
            <a:ext cx="1154609" cy="77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Northern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Manawa Taki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Central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Waipounamu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3295935" y="4069226"/>
            <a:ext cx="330204" cy="217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8"/>
              </a:lnSpc>
            </a:pPr>
            <a:endParaRPr/>
          </a:p>
          <a:p>
            <a:pPr algn="r">
              <a:lnSpc>
                <a:spcPts val="848"/>
              </a:lnSpc>
            </a:pPr>
            <a:r>
              <a:rPr lang="en-US" sz="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93648" y="5420063"/>
            <a:ext cx="1862534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B04829"/>
                </a:solidFill>
                <a:latin typeface="Poppins Bold"/>
                <a:ea typeface="Poppins Bold"/>
                <a:cs typeface="Poppins Bold"/>
                <a:sym typeface="Poppins Bold"/>
              </a:rPr>
              <a:t>Results by district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62386" y="5813083"/>
            <a:ext cx="1602186" cy="3818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West Coast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Auckland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Counties Manukau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Taranaki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Waitematā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MidCentral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Hawkes Bay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Waikato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Northland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South Canterbury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Lakes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Bay of Plenty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Whanganui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Southern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Wairarapa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Hutt Valley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Tairāwhiti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Nelson Marlborough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Canterbury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Capital and Coast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5380241" y="2228891"/>
            <a:ext cx="4348912" cy="52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This measure presents the percentage of people accessing primary MH&amp;A services through the Access and Choice programme within one week. 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295935" y="5420063"/>
            <a:ext cx="330204" cy="217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8"/>
              </a:lnSpc>
            </a:pPr>
            <a:endParaRPr/>
          </a:p>
          <a:p>
            <a:pPr algn="r">
              <a:lnSpc>
                <a:spcPts val="848"/>
              </a:lnSpc>
            </a:pPr>
            <a:r>
              <a:rPr lang="en-US" sz="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325623" y="5766640"/>
            <a:ext cx="1407468" cy="382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Southern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West Coast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Northland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Auckland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Waikato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Whanganui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Counties Manukau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South Canterbury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Canterbury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Waitematā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Bay of Plenty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Wairarapa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Hawke's Bay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Lakes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Nelson Marlborough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Capital and Coast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Taranaki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Hutt Valley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Tairāwhiti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MidCentral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5578482" y="4480869"/>
            <a:ext cx="1154609" cy="77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Northern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Waipounamu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Manawa Taki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Central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837790" y="9250250"/>
            <a:ext cx="2021423" cy="350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UNAVAILABLE (</a:t>
            </a:r>
            <a:r>
              <a:rPr lang="en-US" sz="999" u="sng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13" tooltip="https://www.tewhatuora.govt.nz/corporate-information/planning-and-performance/health-targets/mental-health-and-addiction-targets/performance#data-caveats"/>
              </a:rPr>
              <a:t>see caveats</a:t>
            </a:r>
            <a:r>
              <a:rPr lang="en-US" sz="9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</a:p>
          <a:p>
            <a:pPr algn="ctr">
              <a:lnSpc>
                <a:spcPts val="1399"/>
              </a:lnSpc>
            </a:pPr>
            <a:r>
              <a:rPr lang="en-US" sz="9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UNAVAILABLE (</a:t>
            </a:r>
            <a:r>
              <a:rPr lang="en-US" sz="999" u="sng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13" tooltip="https://www.tewhatuora.govt.nz/corporate-information/planning-and-performance/health-targets/mental-health-and-addiction-targets/performance#data-caveats"/>
              </a:rPr>
              <a:t>see caveats</a:t>
            </a:r>
            <a:r>
              <a:rPr lang="en-US" sz="9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363908" y="4069226"/>
            <a:ext cx="330204" cy="217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8"/>
              </a:lnSpc>
            </a:pPr>
            <a:endParaRPr/>
          </a:p>
          <a:p>
            <a:pPr algn="r">
              <a:lnSpc>
                <a:spcPts val="848"/>
              </a:lnSpc>
            </a:pPr>
            <a:r>
              <a:rPr lang="en-US" sz="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8529010" y="5420063"/>
            <a:ext cx="330204" cy="217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8"/>
              </a:lnSpc>
            </a:pPr>
            <a:endParaRPr/>
          </a:p>
          <a:p>
            <a:pPr algn="r">
              <a:lnSpc>
                <a:spcPts val="848"/>
              </a:lnSpc>
            </a:pPr>
            <a:r>
              <a:rPr lang="en-US" sz="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5380365" y="4130314"/>
            <a:ext cx="1792635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AD1C3E"/>
                </a:solidFill>
                <a:latin typeface="Poppins Bold"/>
                <a:ea typeface="Poppins Bold"/>
                <a:cs typeface="Poppins Bold"/>
                <a:sym typeface="Poppins Bold"/>
              </a:rPr>
              <a:t>Results by region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5380365" y="5420063"/>
            <a:ext cx="1862534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AD1C3E"/>
                </a:solidFill>
                <a:latin typeface="Poppins Bold"/>
                <a:ea typeface="Poppins Bold"/>
                <a:cs typeface="Poppins Bold"/>
                <a:sym typeface="Poppins Bold"/>
              </a:rPr>
              <a:t>Results by district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263936" y="10101593"/>
            <a:ext cx="2627263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 figures displayed are percentages.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3226360" y="137084"/>
            <a:ext cx="1728887" cy="721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34"/>
              </a:lnSpc>
            </a:pPr>
            <a:r>
              <a:rPr lang="en-US" sz="238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Q2 2024/25</a:t>
            </a:r>
          </a:p>
          <a:p>
            <a:pPr algn="r">
              <a:lnSpc>
                <a:spcPts val="2333"/>
              </a:lnSpc>
            </a:pPr>
            <a:r>
              <a:rPr lang="en-US" sz="166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Oct - Dec 2024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0821887" y="4920116"/>
            <a:ext cx="1154609" cy="77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Waipounamu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Manawa Taki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Central</a:t>
            </a:r>
          </a:p>
          <a:p>
            <a:pPr algn="r">
              <a:lnSpc>
                <a:spcPts val="1551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Northern</a:t>
            </a:r>
          </a:p>
        </p:txBody>
      </p:sp>
      <p:sp>
        <p:nvSpPr>
          <p:cNvPr id="80" name="TextBox 80"/>
          <p:cNvSpPr txBox="1">
            <a:spLocks noGrp="1"/>
          </p:cNvSpPr>
          <p:nvPr>
            <p:ph type="title" idx="4294967295"/>
          </p:nvPr>
        </p:nvSpPr>
        <p:spPr>
          <a:xfrm>
            <a:off x="10377375" y="4471344"/>
            <a:ext cx="1792635" cy="28320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D4265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Results by region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293272" y="6263475"/>
            <a:ext cx="1407468" cy="382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South Canterbury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West Coast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Southern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Tairāwhiti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Canterbury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Northland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Whanganui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Nelson Marlborough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Bay of Plenty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Hawke's Bay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Lakes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Waikato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Taranaki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Wairarapa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MidCentral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Auckland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Hutt Valley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Counties Manukau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Waitematā</a:t>
            </a: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Capital and Coast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3309384" y="4466570"/>
            <a:ext cx="485988" cy="21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52"/>
              </a:lnSpc>
            </a:pPr>
            <a:r>
              <a:rPr lang="en-US" sz="80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Milestone</a:t>
            </a:r>
          </a:p>
          <a:p>
            <a:pPr algn="r">
              <a:lnSpc>
                <a:spcPts val="852"/>
              </a:lnSpc>
            </a:pPr>
            <a:r>
              <a:rPr lang="en-US" sz="80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3381384" y="5851183"/>
            <a:ext cx="485988" cy="21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52"/>
              </a:lnSpc>
            </a:pPr>
            <a:r>
              <a:rPr lang="en-US" sz="80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Milestone</a:t>
            </a:r>
          </a:p>
          <a:p>
            <a:pPr algn="r">
              <a:lnSpc>
                <a:spcPts val="852"/>
              </a:lnSpc>
            </a:pPr>
            <a:r>
              <a:rPr lang="en-US" sz="80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263936" y="10397503"/>
            <a:ext cx="13273088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NB: Factsheets contain figures used in Quarter 2 report.</a:t>
            </a: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Health target data changes over time and there may be slight discrepancies between reports dependent on their time of publication.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 descr="Increased mental health and addiction workforce development Target = 500 result = 457"/>
          <p:cNvGrpSpPr/>
          <p:nvPr/>
        </p:nvGrpSpPr>
        <p:grpSpPr>
          <a:xfrm>
            <a:off x="156768" y="1124213"/>
            <a:ext cx="4730451" cy="3482375"/>
            <a:chOff x="0" y="0"/>
            <a:chExt cx="1772100" cy="13045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72100" cy="1304551"/>
            </a:xfrm>
            <a:custGeom>
              <a:avLst/>
              <a:gdLst/>
              <a:ahLst/>
              <a:cxnLst/>
              <a:rect l="l" t="t" r="r" b="b"/>
              <a:pathLst>
                <a:path w="1772100" h="1304551">
                  <a:moveTo>
                    <a:pt x="39279" y="0"/>
                  </a:moveTo>
                  <a:lnTo>
                    <a:pt x="1732821" y="0"/>
                  </a:lnTo>
                  <a:cubicBezTo>
                    <a:pt x="1754514" y="0"/>
                    <a:pt x="1772100" y="17586"/>
                    <a:pt x="1772100" y="39279"/>
                  </a:cubicBezTo>
                  <a:lnTo>
                    <a:pt x="1772100" y="1265273"/>
                  </a:lnTo>
                  <a:cubicBezTo>
                    <a:pt x="1772100" y="1286966"/>
                    <a:pt x="1754514" y="1304551"/>
                    <a:pt x="1732821" y="1304551"/>
                  </a:cubicBezTo>
                  <a:lnTo>
                    <a:pt x="39279" y="1304551"/>
                  </a:lnTo>
                  <a:cubicBezTo>
                    <a:pt x="17586" y="1304551"/>
                    <a:pt x="0" y="1286966"/>
                    <a:pt x="0" y="1265273"/>
                  </a:cubicBezTo>
                  <a:lnTo>
                    <a:pt x="0" y="39279"/>
                  </a:lnTo>
                  <a:cubicBezTo>
                    <a:pt x="0" y="17586"/>
                    <a:pt x="17586" y="0"/>
                    <a:pt x="39279" y="0"/>
                  </a:cubicBez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72100" cy="1342651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6768" y="1124213"/>
            <a:ext cx="4730451" cy="1031867"/>
            <a:chOff x="0" y="0"/>
            <a:chExt cx="1772100" cy="3865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72100" cy="386553"/>
            </a:xfrm>
            <a:custGeom>
              <a:avLst/>
              <a:gdLst/>
              <a:ahLst/>
              <a:cxnLst/>
              <a:rect l="l" t="t" r="r" b="b"/>
              <a:pathLst>
                <a:path w="1772100" h="386553">
                  <a:moveTo>
                    <a:pt x="39279" y="0"/>
                  </a:moveTo>
                  <a:lnTo>
                    <a:pt x="1732821" y="0"/>
                  </a:lnTo>
                  <a:cubicBezTo>
                    <a:pt x="1754514" y="0"/>
                    <a:pt x="1772100" y="17586"/>
                    <a:pt x="1772100" y="39279"/>
                  </a:cubicBezTo>
                  <a:lnTo>
                    <a:pt x="1772100" y="347275"/>
                  </a:lnTo>
                  <a:cubicBezTo>
                    <a:pt x="1772100" y="368968"/>
                    <a:pt x="1754514" y="386553"/>
                    <a:pt x="1732821" y="386553"/>
                  </a:cubicBezTo>
                  <a:lnTo>
                    <a:pt x="39279" y="386553"/>
                  </a:lnTo>
                  <a:cubicBezTo>
                    <a:pt x="17586" y="386553"/>
                    <a:pt x="0" y="368968"/>
                    <a:pt x="0" y="347275"/>
                  </a:cubicBezTo>
                  <a:lnTo>
                    <a:pt x="0" y="39279"/>
                  </a:lnTo>
                  <a:cubicBezTo>
                    <a:pt x="0" y="17586"/>
                    <a:pt x="17586" y="0"/>
                    <a:pt x="39279" y="0"/>
                  </a:cubicBezTo>
                  <a:close/>
                </a:path>
              </a:pathLst>
            </a:custGeom>
            <a:solidFill>
              <a:srgbClr val="1868A1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772100" cy="424653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7805" y="2184655"/>
            <a:ext cx="3546636" cy="1773318"/>
          </a:xfrm>
          <a:custGeom>
            <a:avLst/>
            <a:gdLst/>
            <a:ahLst/>
            <a:cxnLst/>
            <a:rect l="l" t="t" r="r" b="b"/>
            <a:pathLst>
              <a:path w="3546636" h="1773318">
                <a:moveTo>
                  <a:pt x="0" y="0"/>
                </a:moveTo>
                <a:lnTo>
                  <a:pt x="3546636" y="0"/>
                </a:lnTo>
                <a:lnTo>
                  <a:pt x="3546636" y="1773318"/>
                </a:lnTo>
                <a:lnTo>
                  <a:pt x="0" y="1773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grpSp>
        <p:nvGrpSpPr>
          <p:cNvPr id="9" name="Group 9" descr="Strengthened focus on prevention and early intervention 2030 target = 25 per cent national result = 24.4 per cent"/>
          <p:cNvGrpSpPr/>
          <p:nvPr/>
        </p:nvGrpSpPr>
        <p:grpSpPr>
          <a:xfrm>
            <a:off x="5194775" y="1410353"/>
            <a:ext cx="4730451" cy="3470461"/>
            <a:chOff x="0" y="0"/>
            <a:chExt cx="1772100" cy="13000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72100" cy="1300088"/>
            </a:xfrm>
            <a:custGeom>
              <a:avLst/>
              <a:gdLst/>
              <a:ahLst/>
              <a:cxnLst/>
              <a:rect l="l" t="t" r="r" b="b"/>
              <a:pathLst>
                <a:path w="1772100" h="1300088">
                  <a:moveTo>
                    <a:pt x="0" y="0"/>
                  </a:moveTo>
                  <a:lnTo>
                    <a:pt x="1772100" y="0"/>
                  </a:lnTo>
                  <a:lnTo>
                    <a:pt x="1772100" y="1300088"/>
                  </a:lnTo>
                  <a:lnTo>
                    <a:pt x="0" y="1300088"/>
                  </a:lnTo>
                  <a:close/>
                </a:path>
              </a:pathLst>
            </a:custGeom>
            <a:solidFill>
              <a:srgbClr val="F6F4EC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772100" cy="1338188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60021" y="1136126"/>
            <a:ext cx="4765205" cy="1031867"/>
            <a:chOff x="0" y="0"/>
            <a:chExt cx="1785119" cy="3865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85119" cy="386553"/>
            </a:xfrm>
            <a:custGeom>
              <a:avLst/>
              <a:gdLst/>
              <a:ahLst/>
              <a:cxnLst/>
              <a:rect l="l" t="t" r="r" b="b"/>
              <a:pathLst>
                <a:path w="1785119" h="386553">
                  <a:moveTo>
                    <a:pt x="38992" y="0"/>
                  </a:moveTo>
                  <a:lnTo>
                    <a:pt x="1746127" y="0"/>
                  </a:lnTo>
                  <a:cubicBezTo>
                    <a:pt x="1767662" y="0"/>
                    <a:pt x="1785119" y="17457"/>
                    <a:pt x="1785119" y="38992"/>
                  </a:cubicBezTo>
                  <a:lnTo>
                    <a:pt x="1785119" y="347561"/>
                  </a:lnTo>
                  <a:cubicBezTo>
                    <a:pt x="1785119" y="369096"/>
                    <a:pt x="1767662" y="386553"/>
                    <a:pt x="1746127" y="386553"/>
                  </a:cubicBezTo>
                  <a:lnTo>
                    <a:pt x="38992" y="386553"/>
                  </a:lnTo>
                  <a:cubicBezTo>
                    <a:pt x="17457" y="386553"/>
                    <a:pt x="0" y="369096"/>
                    <a:pt x="0" y="347561"/>
                  </a:cubicBezTo>
                  <a:lnTo>
                    <a:pt x="0" y="38992"/>
                  </a:lnTo>
                  <a:cubicBezTo>
                    <a:pt x="0" y="17457"/>
                    <a:pt x="17457" y="0"/>
                    <a:pt x="38992" y="0"/>
                  </a:cubicBezTo>
                  <a:close/>
                </a:path>
              </a:pathLst>
            </a:custGeom>
            <a:solidFill>
              <a:srgbClr val="37807F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785119" cy="424653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81059" y="2417481"/>
            <a:ext cx="2912409" cy="1456204"/>
          </a:xfrm>
          <a:custGeom>
            <a:avLst/>
            <a:gdLst/>
            <a:ahLst/>
            <a:cxnLst/>
            <a:rect l="l" t="t" r="r" b="b"/>
            <a:pathLst>
              <a:path w="2912409" h="1456204">
                <a:moveTo>
                  <a:pt x="0" y="0"/>
                </a:moveTo>
                <a:lnTo>
                  <a:pt x="2912408" y="0"/>
                </a:lnTo>
                <a:lnTo>
                  <a:pt x="2912408" y="1456204"/>
                </a:lnTo>
                <a:lnTo>
                  <a:pt x="0" y="14562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grpSp>
        <p:nvGrpSpPr>
          <p:cNvPr id="16" name="Group 16" descr="Q2 overview Increased mental health and addiction workforce development&#10;In the 2024 academic (calendar) year, 457 people commenced training in the identified professions. &#10;&#10;The next result will be for semester 1 of the 2025 academic year, reported in quarter three. &#10;&#10;The following initiatives are in place to support improvements in quarter two: &#10;&#10;Development of a contract with the New Zealand Psychology Board to commence scoping and establishing competencies for a new associate psychology role and procurement for the development of the training programme with tertiary providers. &#10;Contracting for clinical psychology interns, with 56.5 individuals contracted as at the end of the quarter for 2024/25. This is an increase from the 50 available intern positions in 2024. &#10;Working with the Royal Australian and New Zealand College of Psychiatrists to explore improved central co-ordination of the recruitment of psychiatry registrars.&#10;There is work underway to explore the use of alternative workforces regionally. &#10;"/>
          <p:cNvGrpSpPr/>
          <p:nvPr/>
        </p:nvGrpSpPr>
        <p:grpSpPr>
          <a:xfrm>
            <a:off x="71521" y="4920913"/>
            <a:ext cx="4900945" cy="4599267"/>
            <a:chOff x="0" y="0"/>
            <a:chExt cx="6534594" cy="6132356"/>
          </a:xfrm>
        </p:grpSpPr>
        <p:grpSp>
          <p:nvGrpSpPr>
            <p:cNvPr id="17" name="Group 17"/>
            <p:cNvGrpSpPr/>
            <p:nvPr/>
          </p:nvGrpSpPr>
          <p:grpSpPr>
            <a:xfrm>
              <a:off x="22858" y="0"/>
              <a:ext cx="6511736" cy="6132356"/>
              <a:chOff x="0" y="0"/>
              <a:chExt cx="1848796" cy="174108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848795" cy="1741083"/>
              </a:xfrm>
              <a:custGeom>
                <a:avLst/>
                <a:gdLst/>
                <a:ahLst/>
                <a:cxnLst/>
                <a:rect l="l" t="t" r="r" b="b"/>
                <a:pathLst>
                  <a:path w="1848795" h="1741083">
                    <a:moveTo>
                      <a:pt x="37649" y="0"/>
                    </a:moveTo>
                    <a:lnTo>
                      <a:pt x="1811146" y="0"/>
                    </a:lnTo>
                    <a:cubicBezTo>
                      <a:pt x="1821131" y="0"/>
                      <a:pt x="1830708" y="3967"/>
                      <a:pt x="1837768" y="11027"/>
                    </a:cubicBezTo>
                    <a:cubicBezTo>
                      <a:pt x="1844829" y="18088"/>
                      <a:pt x="1848795" y="27664"/>
                      <a:pt x="1848795" y="37649"/>
                    </a:cubicBezTo>
                    <a:lnTo>
                      <a:pt x="1848795" y="1703433"/>
                    </a:lnTo>
                    <a:cubicBezTo>
                      <a:pt x="1848795" y="1713419"/>
                      <a:pt x="1844829" y="1722995"/>
                      <a:pt x="1837768" y="1730055"/>
                    </a:cubicBezTo>
                    <a:cubicBezTo>
                      <a:pt x="1830708" y="1737116"/>
                      <a:pt x="1821131" y="1741083"/>
                      <a:pt x="1811146" y="1741083"/>
                    </a:cubicBezTo>
                    <a:lnTo>
                      <a:pt x="37649" y="1741083"/>
                    </a:lnTo>
                    <a:cubicBezTo>
                      <a:pt x="27664" y="1741083"/>
                      <a:pt x="18088" y="1737116"/>
                      <a:pt x="11027" y="1730055"/>
                    </a:cubicBezTo>
                    <a:cubicBezTo>
                      <a:pt x="3967" y="1722995"/>
                      <a:pt x="0" y="1713419"/>
                      <a:pt x="0" y="1703433"/>
                    </a:cubicBezTo>
                    <a:lnTo>
                      <a:pt x="0" y="37649"/>
                    </a:lnTo>
                    <a:cubicBezTo>
                      <a:pt x="0" y="27664"/>
                      <a:pt x="3967" y="18088"/>
                      <a:pt x="11027" y="11027"/>
                    </a:cubicBezTo>
                    <a:cubicBezTo>
                      <a:pt x="18088" y="3967"/>
                      <a:pt x="27664" y="0"/>
                      <a:pt x="37649" y="0"/>
                    </a:cubicBezTo>
                    <a:close/>
                  </a:path>
                </a:pathLst>
              </a:custGeom>
              <a:solidFill>
                <a:srgbClr val="1868A1">
                  <a:alpha val="10980"/>
                </a:srgbClr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848796" cy="1779183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0" y="0"/>
              <a:ext cx="6511736" cy="439419"/>
              <a:chOff x="0" y="0"/>
              <a:chExt cx="1848796" cy="124759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848795" cy="124759"/>
              </a:xfrm>
              <a:custGeom>
                <a:avLst/>
                <a:gdLst/>
                <a:ahLst/>
                <a:cxnLst/>
                <a:rect l="l" t="t" r="r" b="b"/>
                <a:pathLst>
                  <a:path w="1848795" h="124759">
                    <a:moveTo>
                      <a:pt x="37649" y="0"/>
                    </a:moveTo>
                    <a:lnTo>
                      <a:pt x="1811146" y="0"/>
                    </a:lnTo>
                    <a:cubicBezTo>
                      <a:pt x="1821131" y="0"/>
                      <a:pt x="1830708" y="3967"/>
                      <a:pt x="1837768" y="11027"/>
                    </a:cubicBezTo>
                    <a:cubicBezTo>
                      <a:pt x="1844829" y="18088"/>
                      <a:pt x="1848795" y="27664"/>
                      <a:pt x="1848795" y="37649"/>
                    </a:cubicBezTo>
                    <a:lnTo>
                      <a:pt x="1848795" y="87109"/>
                    </a:lnTo>
                    <a:cubicBezTo>
                      <a:pt x="1848795" y="97095"/>
                      <a:pt x="1844829" y="106671"/>
                      <a:pt x="1837768" y="113731"/>
                    </a:cubicBezTo>
                    <a:cubicBezTo>
                      <a:pt x="1830708" y="120792"/>
                      <a:pt x="1821131" y="124759"/>
                      <a:pt x="1811146" y="124759"/>
                    </a:cubicBezTo>
                    <a:lnTo>
                      <a:pt x="37649" y="124759"/>
                    </a:lnTo>
                    <a:cubicBezTo>
                      <a:pt x="27664" y="124759"/>
                      <a:pt x="18088" y="120792"/>
                      <a:pt x="11027" y="113731"/>
                    </a:cubicBezTo>
                    <a:cubicBezTo>
                      <a:pt x="3967" y="106671"/>
                      <a:pt x="0" y="97095"/>
                      <a:pt x="0" y="87109"/>
                    </a:cubicBezTo>
                    <a:lnTo>
                      <a:pt x="0" y="37649"/>
                    </a:lnTo>
                    <a:cubicBezTo>
                      <a:pt x="0" y="27664"/>
                      <a:pt x="3967" y="18088"/>
                      <a:pt x="11027" y="11027"/>
                    </a:cubicBezTo>
                    <a:cubicBezTo>
                      <a:pt x="18088" y="3967"/>
                      <a:pt x="27664" y="0"/>
                      <a:pt x="37649" y="0"/>
                    </a:cubicBezTo>
                    <a:close/>
                  </a:path>
                </a:pathLst>
              </a:custGeom>
              <a:solidFill>
                <a:srgbClr val="1868A1"/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848796" cy="162859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286372" y="10646"/>
              <a:ext cx="6248222" cy="370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238"/>
                </a:lnSpc>
              </a:pPr>
              <a:r>
                <a:rPr lang="en-US" sz="15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Q2 overview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27365" y="601297"/>
              <a:ext cx="5967674" cy="54767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23"/>
                </a:lnSpc>
              </a:pPr>
              <a:r>
                <a:rPr lang="en-US" sz="108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 the 2024 academic (calendar) year, 457 people commenced training in the identified professions. </a:t>
              </a:r>
            </a:p>
            <a:p>
              <a:pPr algn="l">
                <a:lnSpc>
                  <a:spcPts val="548"/>
                </a:lnSpc>
              </a:pPr>
              <a:endParaRPr lang="en-US" sz="108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23"/>
                </a:lnSpc>
              </a:pPr>
              <a:r>
                <a:rPr lang="en-US" sz="108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The next result will be for semester 1 of the 2025 academic year, reported in quarter three. </a:t>
              </a:r>
            </a:p>
            <a:p>
              <a:pPr algn="l">
                <a:lnSpc>
                  <a:spcPts val="549"/>
                </a:lnSpc>
              </a:pPr>
              <a:endParaRPr lang="en-US" sz="108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23"/>
                </a:lnSpc>
              </a:pPr>
              <a:r>
                <a:rPr lang="en-US" sz="108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The following initiatives are in place to support improvements: </a:t>
              </a:r>
            </a:p>
            <a:p>
              <a:pPr algn="l">
                <a:lnSpc>
                  <a:spcPts val="1103"/>
                </a:lnSpc>
              </a:pPr>
              <a:endParaRPr lang="en-US" sz="108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235018" lvl="1" indent="-117509" algn="l">
                <a:lnSpc>
                  <a:spcPts val="1523"/>
                </a:lnSpc>
                <a:buFont typeface="Arial"/>
                <a:buChar char="•"/>
              </a:pPr>
              <a:r>
                <a:rPr lang="en-US" sz="108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Development of a contract with the New Zealand Psychology Board to commence scoping and establishing competencies for a new associate psychology role and procurement for the development of the training </a:t>
              </a:r>
              <a:r>
                <a:rPr lang="en-US" sz="1088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programme</a:t>
              </a:r>
              <a:r>
                <a:rPr lang="en-US" sz="108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with tertiary providers. </a:t>
              </a:r>
            </a:p>
            <a:p>
              <a:pPr marL="235018" lvl="1" indent="-117509" algn="l">
                <a:lnSpc>
                  <a:spcPts val="1523"/>
                </a:lnSpc>
                <a:buFont typeface="Arial"/>
                <a:buChar char="•"/>
              </a:pPr>
              <a:r>
                <a:rPr lang="en-US" sz="108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Contracting for clinical psychology interns, with 56.5 full time equivalents contracted as at the end of the quarter for 2024/25. This is an increase from the 50 available intern positions in 2024. </a:t>
              </a:r>
            </a:p>
            <a:p>
              <a:pPr marL="235018" lvl="1" indent="-117509" algn="l">
                <a:lnSpc>
                  <a:spcPts val="1523"/>
                </a:lnSpc>
                <a:buFont typeface="Arial"/>
                <a:buChar char="•"/>
              </a:pPr>
              <a:r>
                <a:rPr lang="en-US" sz="108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Working with the Royal Australian and New Zealand College of Psychiatrists to explore improved central co-ordination of the recruitment of psychiatry registrars.</a:t>
              </a:r>
            </a:p>
            <a:p>
              <a:pPr marL="235018" lvl="1" indent="-117509" algn="l">
                <a:lnSpc>
                  <a:spcPts val="1523"/>
                </a:lnSpc>
                <a:buFont typeface="Arial"/>
                <a:buChar char="•"/>
              </a:pPr>
              <a:r>
                <a:rPr lang="en-US" sz="108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There is work underway to explore the use of alternative workforces regionally. </a:t>
              </a:r>
            </a:p>
            <a:p>
              <a:pPr algn="l">
                <a:lnSpc>
                  <a:spcPts val="1523"/>
                </a:lnSpc>
              </a:pPr>
              <a:endParaRPr lang="en-US" sz="108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5" name="Group 25" descr="Q2 overview strengthened focus on prevention and early intervention&#10;This result is the annual budgeted investment; it does not represent the proportion of the mental health and addiction ringfence that has been spent during the quarter.&#10;&#10;Work is underway to increase investment in prevention and early intervention services, including a request for proposal for a mental wellbeing promotion campaign, and increased investment in maternal mental health services and infant, child and youth services in districts with the lowest levels of investment.&#10;"/>
          <p:cNvGrpSpPr/>
          <p:nvPr/>
        </p:nvGrpSpPr>
        <p:grpSpPr>
          <a:xfrm>
            <a:off x="5194775" y="4606588"/>
            <a:ext cx="4730451" cy="2578069"/>
            <a:chOff x="0" y="0"/>
            <a:chExt cx="6307267" cy="3437426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6307267" cy="3437426"/>
              <a:chOff x="0" y="0"/>
              <a:chExt cx="1772100" cy="96578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772100" cy="965785"/>
              </a:xfrm>
              <a:custGeom>
                <a:avLst/>
                <a:gdLst/>
                <a:ahLst/>
                <a:cxnLst/>
                <a:rect l="l" t="t" r="r" b="b"/>
                <a:pathLst>
                  <a:path w="1772100" h="965785">
                    <a:moveTo>
                      <a:pt x="39279" y="0"/>
                    </a:moveTo>
                    <a:lnTo>
                      <a:pt x="1732821" y="0"/>
                    </a:lnTo>
                    <a:cubicBezTo>
                      <a:pt x="1754514" y="0"/>
                      <a:pt x="1772100" y="17586"/>
                      <a:pt x="1772100" y="39279"/>
                    </a:cubicBezTo>
                    <a:lnTo>
                      <a:pt x="1772100" y="926506"/>
                    </a:lnTo>
                    <a:cubicBezTo>
                      <a:pt x="1772100" y="948199"/>
                      <a:pt x="1754514" y="965785"/>
                      <a:pt x="1732821" y="965785"/>
                    </a:cubicBezTo>
                    <a:lnTo>
                      <a:pt x="39279" y="965785"/>
                    </a:lnTo>
                    <a:cubicBezTo>
                      <a:pt x="17586" y="965785"/>
                      <a:pt x="0" y="948199"/>
                      <a:pt x="0" y="926506"/>
                    </a:cubicBezTo>
                    <a:lnTo>
                      <a:pt x="0" y="39279"/>
                    </a:lnTo>
                    <a:cubicBezTo>
                      <a:pt x="0" y="17586"/>
                      <a:pt x="17586" y="0"/>
                      <a:pt x="39279" y="0"/>
                    </a:cubicBezTo>
                    <a:close/>
                  </a:path>
                </a:pathLst>
              </a:custGeom>
              <a:solidFill>
                <a:srgbClr val="37807F">
                  <a:alpha val="10980"/>
                </a:srgbClr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772100" cy="1003885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0" y="0"/>
              <a:ext cx="6307267" cy="444041"/>
              <a:chOff x="0" y="0"/>
              <a:chExt cx="1772100" cy="124759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772100" cy="124759"/>
              </a:xfrm>
              <a:custGeom>
                <a:avLst/>
                <a:gdLst/>
                <a:ahLst/>
                <a:cxnLst/>
                <a:rect l="l" t="t" r="r" b="b"/>
                <a:pathLst>
                  <a:path w="1772100" h="124759">
                    <a:moveTo>
                      <a:pt x="39279" y="0"/>
                    </a:moveTo>
                    <a:lnTo>
                      <a:pt x="1732821" y="0"/>
                    </a:lnTo>
                    <a:cubicBezTo>
                      <a:pt x="1754514" y="0"/>
                      <a:pt x="1772100" y="17586"/>
                      <a:pt x="1772100" y="39279"/>
                    </a:cubicBezTo>
                    <a:lnTo>
                      <a:pt x="1772100" y="85480"/>
                    </a:lnTo>
                    <a:cubicBezTo>
                      <a:pt x="1772100" y="107173"/>
                      <a:pt x="1754514" y="124759"/>
                      <a:pt x="1732821" y="124759"/>
                    </a:cubicBezTo>
                    <a:lnTo>
                      <a:pt x="39279" y="124759"/>
                    </a:lnTo>
                    <a:cubicBezTo>
                      <a:pt x="17586" y="124759"/>
                      <a:pt x="0" y="107173"/>
                      <a:pt x="0" y="85480"/>
                    </a:cubicBezTo>
                    <a:lnTo>
                      <a:pt x="0" y="39279"/>
                    </a:lnTo>
                    <a:cubicBezTo>
                      <a:pt x="0" y="17586"/>
                      <a:pt x="17586" y="0"/>
                      <a:pt x="39279" y="0"/>
                    </a:cubicBezTo>
                    <a:close/>
                  </a:path>
                </a:pathLst>
              </a:custGeom>
              <a:solidFill>
                <a:srgbClr val="37807F"/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1772100" cy="162859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27620" y="11259"/>
              <a:ext cx="6052027" cy="373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62"/>
                </a:lnSpc>
              </a:pPr>
              <a:r>
                <a:rPr lang="en-US" sz="161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Q2 overview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04262" y="502879"/>
              <a:ext cx="5959420" cy="2794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This result is the annual budgeted investment; it does not represent the proportion of the mental health and addiction ringfence that has been spent during the quarter.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Work is underway to increase investment in prevention and early intervention services, including a request for proposal for a mental wellbeing promotion campaign, and increased investment in maternal mental health services and infant, child and youth services in districts with the lowest levels of investment.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34" name="Group 34" descr="Shorter mental health and addiction-related stays in EDs Q2 overview The national Q2 result is currently sitting at 65 per cent, well short of the 74 per cent milestone and 95 per cent target.&#10;&#10;South Canterbury is currently leading the way, at 96.4 percent, with West Coast not far behind at 92.9 percent.&#10;&#10;In all regions, a strong operational drive to improve performance must continue. &#10;"/>
          <p:cNvGrpSpPr/>
          <p:nvPr/>
        </p:nvGrpSpPr>
        <p:grpSpPr>
          <a:xfrm>
            <a:off x="10191925" y="1136126"/>
            <a:ext cx="4738934" cy="3464093"/>
            <a:chOff x="0" y="0"/>
            <a:chExt cx="6318578" cy="4618791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50800"/>
              <a:ext cx="6307267" cy="4567991"/>
              <a:chOff x="0" y="0"/>
              <a:chExt cx="1772100" cy="128343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772100" cy="1283430"/>
              </a:xfrm>
              <a:custGeom>
                <a:avLst/>
                <a:gdLst/>
                <a:ahLst/>
                <a:cxnLst/>
                <a:rect l="l" t="t" r="r" b="b"/>
                <a:pathLst>
                  <a:path w="1772100" h="1283430">
                    <a:moveTo>
                      <a:pt x="39279" y="0"/>
                    </a:moveTo>
                    <a:lnTo>
                      <a:pt x="1732821" y="0"/>
                    </a:lnTo>
                    <a:cubicBezTo>
                      <a:pt x="1754514" y="0"/>
                      <a:pt x="1772100" y="17586"/>
                      <a:pt x="1772100" y="39279"/>
                    </a:cubicBezTo>
                    <a:lnTo>
                      <a:pt x="1772100" y="1244151"/>
                    </a:lnTo>
                    <a:cubicBezTo>
                      <a:pt x="1772100" y="1265844"/>
                      <a:pt x="1754514" y="1283430"/>
                      <a:pt x="1732821" y="1283430"/>
                    </a:cubicBezTo>
                    <a:lnTo>
                      <a:pt x="39279" y="1283430"/>
                    </a:lnTo>
                    <a:cubicBezTo>
                      <a:pt x="17586" y="1283430"/>
                      <a:pt x="0" y="1265844"/>
                      <a:pt x="0" y="1244151"/>
                    </a:cubicBezTo>
                    <a:lnTo>
                      <a:pt x="0" y="39279"/>
                    </a:lnTo>
                    <a:cubicBezTo>
                      <a:pt x="0" y="17586"/>
                      <a:pt x="17586" y="0"/>
                      <a:pt x="39279" y="0"/>
                    </a:cubicBezTo>
                    <a:close/>
                  </a:path>
                </a:pathLst>
              </a:custGeom>
              <a:solidFill>
                <a:srgbClr val="8D4265">
                  <a:alpha val="10980"/>
                </a:srgbClr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1772100" cy="1321530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0" y="0"/>
              <a:ext cx="6307267" cy="1280774"/>
              <a:chOff x="0" y="0"/>
              <a:chExt cx="1772100" cy="35984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772100" cy="359848"/>
              </a:xfrm>
              <a:custGeom>
                <a:avLst/>
                <a:gdLst/>
                <a:ahLst/>
                <a:cxnLst/>
                <a:rect l="l" t="t" r="r" b="b"/>
                <a:pathLst>
                  <a:path w="1772100" h="359848">
                    <a:moveTo>
                      <a:pt x="39279" y="0"/>
                    </a:moveTo>
                    <a:lnTo>
                      <a:pt x="1732821" y="0"/>
                    </a:lnTo>
                    <a:cubicBezTo>
                      <a:pt x="1754514" y="0"/>
                      <a:pt x="1772100" y="17586"/>
                      <a:pt x="1772100" y="39279"/>
                    </a:cubicBezTo>
                    <a:lnTo>
                      <a:pt x="1772100" y="320570"/>
                    </a:lnTo>
                    <a:cubicBezTo>
                      <a:pt x="1772100" y="342263"/>
                      <a:pt x="1754514" y="359848"/>
                      <a:pt x="1732821" y="359848"/>
                    </a:cubicBezTo>
                    <a:lnTo>
                      <a:pt x="39279" y="359848"/>
                    </a:lnTo>
                    <a:cubicBezTo>
                      <a:pt x="17586" y="359848"/>
                      <a:pt x="0" y="342263"/>
                      <a:pt x="0" y="320570"/>
                    </a:cubicBezTo>
                    <a:lnTo>
                      <a:pt x="0" y="39279"/>
                    </a:lnTo>
                    <a:cubicBezTo>
                      <a:pt x="0" y="17586"/>
                      <a:pt x="17586" y="0"/>
                      <a:pt x="39279" y="0"/>
                    </a:cubicBezTo>
                    <a:close/>
                  </a:path>
                </a:pathLst>
              </a:custGeom>
              <a:solidFill>
                <a:srgbClr val="8D4265"/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772100" cy="397948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66551" y="66675"/>
              <a:ext cx="5519532" cy="824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2"/>
                </a:lnSpc>
              </a:pPr>
              <a:r>
                <a:rPr lang="en-US" sz="181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Shorter mental health and addiction-related stays in EDs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66551" y="841375"/>
              <a:ext cx="6052027" cy="373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62"/>
                </a:lnSpc>
              </a:pPr>
              <a:r>
                <a:rPr lang="en-US" sz="161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Q2 overview</a:t>
              </a:r>
            </a:p>
          </p:txBody>
        </p:sp>
        <p:sp>
          <p:nvSpPr>
            <p:cNvPr id="43" name="TextBox 43" descr="Shorter mental health and addiction-related stays in EDs Q2 overview&#10;The national Q2 result is currently sitting at 65 per cent, well short of the 74 per cent milestone and 95 per cent target.&#10;&#10;South Canterbury is currently leading the way, at 96.4 percent, with West Coast not far behind at 92.9 percent.&#10;&#10;In all regions, a strong operational drive to improve performance must continue. &#10;"/>
            <p:cNvSpPr txBox="1"/>
            <p:nvPr/>
          </p:nvSpPr>
          <p:spPr>
            <a:xfrm>
              <a:off x="219711" y="1356974"/>
              <a:ext cx="5791338" cy="2540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The national Q2 result is currently sitting at 65 per cent, well short of the 74 per cent milestone and 95 per cent target.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South Canterbury is currently leading the way, at 96.4 percent, with West Coast not far behind at 92.9 percent.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 all regions, a strong operational drive to improve performance must continue. 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44" name="Group 44" descr="Faster access to primary mental health and addiction services Q2 overview At a national level, results show us sitting above the target, at 83.9 per cent.&#10;&#10;When broken down by region, Northern, Te Waipounamu and  Te Manawa Taki are all sitting above 80 per cent. &#10;Central | Te Ikaroa saw a decline this quarter and is currently sitting just below the target at 77.5 per cent.&#10;&#10;In most districts, more than 80 per cent of people are accessing services within one week. &#10;"/>
          <p:cNvGrpSpPr/>
          <p:nvPr/>
        </p:nvGrpSpPr>
        <p:grpSpPr>
          <a:xfrm>
            <a:off x="10191925" y="4821492"/>
            <a:ext cx="4730451" cy="3392468"/>
            <a:chOff x="0" y="0"/>
            <a:chExt cx="6307267" cy="4523290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6307267" cy="4523290"/>
              <a:chOff x="0" y="0"/>
              <a:chExt cx="1772100" cy="1270871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772100" cy="1270871"/>
              </a:xfrm>
              <a:custGeom>
                <a:avLst/>
                <a:gdLst/>
                <a:ahLst/>
                <a:cxnLst/>
                <a:rect l="l" t="t" r="r" b="b"/>
                <a:pathLst>
                  <a:path w="1772100" h="1270871">
                    <a:moveTo>
                      <a:pt x="39279" y="0"/>
                    </a:moveTo>
                    <a:lnTo>
                      <a:pt x="1732821" y="0"/>
                    </a:lnTo>
                    <a:cubicBezTo>
                      <a:pt x="1754514" y="0"/>
                      <a:pt x="1772100" y="17586"/>
                      <a:pt x="1772100" y="39279"/>
                    </a:cubicBezTo>
                    <a:lnTo>
                      <a:pt x="1772100" y="1231592"/>
                    </a:lnTo>
                    <a:cubicBezTo>
                      <a:pt x="1772100" y="1253285"/>
                      <a:pt x="1754514" y="1270871"/>
                      <a:pt x="1732821" y="1270871"/>
                    </a:cubicBezTo>
                    <a:lnTo>
                      <a:pt x="39279" y="1270871"/>
                    </a:lnTo>
                    <a:cubicBezTo>
                      <a:pt x="17586" y="1270871"/>
                      <a:pt x="0" y="1253285"/>
                      <a:pt x="0" y="1231592"/>
                    </a:cubicBezTo>
                    <a:lnTo>
                      <a:pt x="0" y="39279"/>
                    </a:lnTo>
                    <a:cubicBezTo>
                      <a:pt x="0" y="17586"/>
                      <a:pt x="17586" y="0"/>
                      <a:pt x="39279" y="0"/>
                    </a:cubicBezTo>
                    <a:close/>
                  </a:path>
                </a:pathLst>
              </a:custGeom>
              <a:solidFill>
                <a:srgbClr val="AD1C3E">
                  <a:alpha val="9804"/>
                </a:srgbClr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38100"/>
                <a:ext cx="1772100" cy="1308971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0" y="0"/>
              <a:ext cx="6307267" cy="1375822"/>
              <a:chOff x="0" y="0"/>
              <a:chExt cx="1772100" cy="386553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1772100" cy="386553"/>
              </a:xfrm>
              <a:custGeom>
                <a:avLst/>
                <a:gdLst/>
                <a:ahLst/>
                <a:cxnLst/>
                <a:rect l="l" t="t" r="r" b="b"/>
                <a:pathLst>
                  <a:path w="1772100" h="386553">
                    <a:moveTo>
                      <a:pt x="39279" y="0"/>
                    </a:moveTo>
                    <a:lnTo>
                      <a:pt x="1732821" y="0"/>
                    </a:lnTo>
                    <a:cubicBezTo>
                      <a:pt x="1754514" y="0"/>
                      <a:pt x="1772100" y="17586"/>
                      <a:pt x="1772100" y="39279"/>
                    </a:cubicBezTo>
                    <a:lnTo>
                      <a:pt x="1772100" y="347275"/>
                    </a:lnTo>
                    <a:cubicBezTo>
                      <a:pt x="1772100" y="368968"/>
                      <a:pt x="1754514" y="386553"/>
                      <a:pt x="1732821" y="386553"/>
                    </a:cubicBezTo>
                    <a:lnTo>
                      <a:pt x="39279" y="386553"/>
                    </a:lnTo>
                    <a:cubicBezTo>
                      <a:pt x="17586" y="386553"/>
                      <a:pt x="0" y="368968"/>
                      <a:pt x="0" y="347275"/>
                    </a:cubicBezTo>
                    <a:lnTo>
                      <a:pt x="0" y="39279"/>
                    </a:lnTo>
                    <a:cubicBezTo>
                      <a:pt x="0" y="17586"/>
                      <a:pt x="17586" y="0"/>
                      <a:pt x="39279" y="0"/>
                    </a:cubicBezTo>
                    <a:close/>
                  </a:path>
                </a:pathLst>
              </a:custGeom>
              <a:solidFill>
                <a:srgbClr val="AD1C3E"/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38100"/>
                <a:ext cx="1772100" cy="424653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191928" y="107456"/>
              <a:ext cx="6052027" cy="824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2"/>
                </a:lnSpc>
              </a:pPr>
              <a:r>
                <a:rPr lang="en-US" sz="181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Faster access to primary mental health and addiction services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91928" y="913449"/>
              <a:ext cx="6052027" cy="373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62"/>
                </a:lnSpc>
              </a:pPr>
              <a:r>
                <a:rPr lang="en-US" sz="161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Q2 overview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91928" y="1498230"/>
              <a:ext cx="5937582" cy="2794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At a national level, results show us sitting above the target, at 83.9 per cent.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When broken down by region, Northern, Te Waipounamu and  Te Manawa Taki are all sitting above 80 per cent. </a:t>
              </a: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Central | Te </a:t>
              </a:r>
              <a:r>
                <a:rPr lang="en-US" sz="110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Ikaroa</a:t>
              </a: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saw a decline this quarter and is currently sitting just below the target at 77.5 per cent.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 most districts, more than 80 per cent of people are accessing services within one week. 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54" name="Group 54" descr="Faster access to sepcialist mental health and addiction services Q2 overview &#10;Whilst these results are promising, there is more work to do.&#10;&#10;At a national level, results show us sitting above the target, at 81.9 per cent. This is a 1.5 per cent increase compared to Q1.&#10;&#10;When broken down by region, Northern and Te Manawa Taki are both sitting above 80 per cent.&#10;&#10;Central | Te Ikaroa showed good progress this quarter and is currently sitting just shy of the target at 78.8 per cent.&#10;"/>
          <p:cNvGrpSpPr/>
          <p:nvPr/>
        </p:nvGrpSpPr>
        <p:grpSpPr>
          <a:xfrm>
            <a:off x="5248587" y="7270382"/>
            <a:ext cx="4730451" cy="3175627"/>
            <a:chOff x="0" y="0"/>
            <a:chExt cx="6307267" cy="4234169"/>
          </a:xfrm>
        </p:grpSpPr>
        <p:grpSp>
          <p:nvGrpSpPr>
            <p:cNvPr id="55" name="Group 55"/>
            <p:cNvGrpSpPr/>
            <p:nvPr/>
          </p:nvGrpSpPr>
          <p:grpSpPr>
            <a:xfrm>
              <a:off x="0" y="0"/>
              <a:ext cx="6307267" cy="4190870"/>
              <a:chOff x="0" y="0"/>
              <a:chExt cx="1772100" cy="1177473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1772100" cy="1177473"/>
              </a:xfrm>
              <a:custGeom>
                <a:avLst/>
                <a:gdLst/>
                <a:ahLst/>
                <a:cxnLst/>
                <a:rect l="l" t="t" r="r" b="b"/>
                <a:pathLst>
                  <a:path w="1772100" h="1177473">
                    <a:moveTo>
                      <a:pt x="39279" y="0"/>
                    </a:moveTo>
                    <a:lnTo>
                      <a:pt x="1732821" y="0"/>
                    </a:lnTo>
                    <a:cubicBezTo>
                      <a:pt x="1754514" y="0"/>
                      <a:pt x="1772100" y="17586"/>
                      <a:pt x="1772100" y="39279"/>
                    </a:cubicBezTo>
                    <a:lnTo>
                      <a:pt x="1772100" y="1138195"/>
                    </a:lnTo>
                    <a:cubicBezTo>
                      <a:pt x="1772100" y="1159888"/>
                      <a:pt x="1754514" y="1177473"/>
                      <a:pt x="1732821" y="1177473"/>
                    </a:cubicBezTo>
                    <a:lnTo>
                      <a:pt x="39279" y="1177473"/>
                    </a:lnTo>
                    <a:cubicBezTo>
                      <a:pt x="17586" y="1177473"/>
                      <a:pt x="0" y="1159888"/>
                      <a:pt x="0" y="1138195"/>
                    </a:cubicBezTo>
                    <a:lnTo>
                      <a:pt x="0" y="39279"/>
                    </a:lnTo>
                    <a:cubicBezTo>
                      <a:pt x="0" y="17586"/>
                      <a:pt x="17586" y="0"/>
                      <a:pt x="39279" y="0"/>
                    </a:cubicBezTo>
                    <a:close/>
                  </a:path>
                </a:pathLst>
              </a:custGeom>
              <a:solidFill>
                <a:srgbClr val="B04829">
                  <a:alpha val="10980"/>
                </a:srgbClr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0" y="-38100"/>
                <a:ext cx="1772100" cy="1215573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0" y="0"/>
              <a:ext cx="6307267" cy="1375822"/>
              <a:chOff x="0" y="0"/>
              <a:chExt cx="1772100" cy="386553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1772100" cy="386553"/>
              </a:xfrm>
              <a:custGeom>
                <a:avLst/>
                <a:gdLst/>
                <a:ahLst/>
                <a:cxnLst/>
                <a:rect l="l" t="t" r="r" b="b"/>
                <a:pathLst>
                  <a:path w="1772100" h="386553">
                    <a:moveTo>
                      <a:pt x="39279" y="0"/>
                    </a:moveTo>
                    <a:lnTo>
                      <a:pt x="1732821" y="0"/>
                    </a:lnTo>
                    <a:cubicBezTo>
                      <a:pt x="1754514" y="0"/>
                      <a:pt x="1772100" y="17586"/>
                      <a:pt x="1772100" y="39279"/>
                    </a:cubicBezTo>
                    <a:lnTo>
                      <a:pt x="1772100" y="347275"/>
                    </a:lnTo>
                    <a:cubicBezTo>
                      <a:pt x="1772100" y="368968"/>
                      <a:pt x="1754514" y="386553"/>
                      <a:pt x="1732821" y="386553"/>
                    </a:cubicBezTo>
                    <a:lnTo>
                      <a:pt x="39279" y="386553"/>
                    </a:lnTo>
                    <a:cubicBezTo>
                      <a:pt x="17586" y="386553"/>
                      <a:pt x="0" y="368968"/>
                      <a:pt x="0" y="347275"/>
                    </a:cubicBezTo>
                    <a:lnTo>
                      <a:pt x="0" y="39279"/>
                    </a:lnTo>
                    <a:cubicBezTo>
                      <a:pt x="0" y="17586"/>
                      <a:pt x="17586" y="0"/>
                      <a:pt x="39279" y="0"/>
                    </a:cubicBezTo>
                    <a:close/>
                  </a:path>
                </a:pathLst>
              </a:custGeom>
              <a:solidFill>
                <a:srgbClr val="B04829"/>
              </a:solidFill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0" y="-38100"/>
                <a:ext cx="1772100" cy="424653"/>
              </a:xfrm>
              <a:prstGeom prst="rect">
                <a:avLst/>
              </a:prstGeom>
            </p:spPr>
            <p:txBody>
              <a:bodyPr lIns="36102" tIns="36102" rIns="36102" bIns="36102" rtlCol="0" anchor="ctr"/>
              <a:lstStyle/>
              <a:p>
                <a:pPr algn="ctr">
                  <a:lnSpc>
                    <a:spcPts val="1890"/>
                  </a:lnSpc>
                </a:pPr>
                <a:endParaRPr/>
              </a:p>
            </p:txBody>
          </p:sp>
        </p:grpSp>
        <p:sp>
          <p:nvSpPr>
            <p:cNvPr id="61" name="TextBox 61"/>
            <p:cNvSpPr txBox="1"/>
            <p:nvPr/>
          </p:nvSpPr>
          <p:spPr>
            <a:xfrm>
              <a:off x="222173" y="129469"/>
              <a:ext cx="6052027" cy="802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2"/>
                </a:lnSpc>
              </a:pPr>
              <a:r>
                <a:rPr lang="en-US" sz="171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Faster access to specialist mental health and addiction services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222173" y="884156"/>
              <a:ext cx="6052027" cy="373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62"/>
                </a:lnSpc>
              </a:pPr>
              <a:r>
                <a:rPr lang="en-US" sz="161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Q2 overview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222173" y="1439322"/>
              <a:ext cx="5885702" cy="2794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Whilst these results are promising, there is more work to do.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At a national level, results show us sitting above the target, at 81.9 per cent. This is a 1.5 per cent increase compared to Q1.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When broken down by region, Northern and Te Manawa Taki are both sitting above 80 per cent.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1540"/>
                </a:lnSpc>
              </a:pP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Central | Te </a:t>
              </a:r>
              <a:r>
                <a:rPr lang="en-US" sz="110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Ikaroa</a:t>
              </a:r>
              <a:r>
                <a:rPr lang="en-US" sz="1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is currently sitting just shy of the target at 78.8 per cent.</a:t>
              </a:r>
            </a:p>
            <a:p>
              <a:pPr algn="l">
                <a:lnSpc>
                  <a:spcPts val="1540"/>
                </a:lnSpc>
              </a:pPr>
              <a:endPara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64" name="Group 6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5120000" cy="999226"/>
            <a:chOff x="0" y="0"/>
            <a:chExt cx="5391771" cy="356323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5391771" cy="356323"/>
            </a:xfrm>
            <a:custGeom>
              <a:avLst/>
              <a:gdLst/>
              <a:ahLst/>
              <a:cxnLst/>
              <a:rect l="l" t="t" r="r" b="b"/>
              <a:pathLst>
                <a:path w="5391771" h="356323">
                  <a:moveTo>
                    <a:pt x="0" y="0"/>
                  </a:moveTo>
                  <a:lnTo>
                    <a:pt x="5391771" y="0"/>
                  </a:lnTo>
                  <a:lnTo>
                    <a:pt x="5391771" y="356323"/>
                  </a:lnTo>
                  <a:lnTo>
                    <a:pt x="0" y="356323"/>
                  </a:lnTo>
                  <a:close/>
                </a:path>
              </a:pathLst>
            </a:custGeom>
            <a:solidFill>
              <a:srgbClr val="15284C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9525"/>
              <a:ext cx="5391771" cy="365848"/>
            </a:xfrm>
            <a:prstGeom prst="rect">
              <a:avLst/>
            </a:prstGeom>
          </p:spPr>
          <p:txBody>
            <a:bodyPr lIns="36102" tIns="36102" rIns="36102" bIns="36102" rtlCol="0" anchor="ctr"/>
            <a:lstStyle/>
            <a:p>
              <a:pPr algn="ctr">
                <a:lnSpc>
                  <a:spcPts val="1193"/>
                </a:lnSpc>
              </a:pPr>
              <a:endParaRPr/>
            </a:p>
          </p:txBody>
        </p:sp>
      </p:grpSp>
      <p:sp>
        <p:nvSpPr>
          <p:cNvPr id="67" name="Freeform 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393" y="101514"/>
            <a:ext cx="2941388" cy="791103"/>
          </a:xfrm>
          <a:custGeom>
            <a:avLst/>
            <a:gdLst/>
            <a:ahLst/>
            <a:cxnLst/>
            <a:rect l="l" t="t" r="r" b="b"/>
            <a:pathLst>
              <a:path w="2941388" h="791103">
                <a:moveTo>
                  <a:pt x="0" y="0"/>
                </a:moveTo>
                <a:lnTo>
                  <a:pt x="2941388" y="0"/>
                </a:lnTo>
                <a:lnTo>
                  <a:pt x="2941388" y="791103"/>
                </a:lnTo>
                <a:lnTo>
                  <a:pt x="0" y="7911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sp>
        <p:nvSpPr>
          <p:cNvPr id="68" name="Freeform 6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78539" y="3417107"/>
            <a:ext cx="2202836" cy="144957"/>
          </a:xfrm>
          <a:custGeom>
            <a:avLst/>
            <a:gdLst/>
            <a:ahLst/>
            <a:cxnLst/>
            <a:rect l="l" t="t" r="r" b="b"/>
            <a:pathLst>
              <a:path w="2202836" h="144957">
                <a:moveTo>
                  <a:pt x="0" y="0"/>
                </a:moveTo>
                <a:lnTo>
                  <a:pt x="2202835" y="0"/>
                </a:lnTo>
                <a:lnTo>
                  <a:pt x="2202835" y="144956"/>
                </a:lnTo>
                <a:lnTo>
                  <a:pt x="0" y="1449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94" r="-2194"/>
            </a:stretch>
          </a:blipFill>
        </p:spPr>
        <p:txBody>
          <a:bodyPr/>
          <a:lstStyle/>
          <a:p>
            <a:endParaRPr lang="en-NZ"/>
          </a:p>
        </p:txBody>
      </p:sp>
      <p:sp>
        <p:nvSpPr>
          <p:cNvPr id="69" name="Freeform 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73755" y="3363336"/>
            <a:ext cx="2080114" cy="126250"/>
          </a:xfrm>
          <a:custGeom>
            <a:avLst/>
            <a:gdLst/>
            <a:ahLst/>
            <a:cxnLst/>
            <a:rect l="l" t="t" r="r" b="b"/>
            <a:pathLst>
              <a:path w="2080114" h="126250">
                <a:moveTo>
                  <a:pt x="0" y="0"/>
                </a:moveTo>
                <a:lnTo>
                  <a:pt x="2080114" y="0"/>
                </a:lnTo>
                <a:lnTo>
                  <a:pt x="2080114" y="126249"/>
                </a:lnTo>
                <a:lnTo>
                  <a:pt x="0" y="1262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sp>
        <p:nvSpPr>
          <p:cNvPr id="70" name="TextBox 70"/>
          <p:cNvSpPr txBox="1"/>
          <p:nvPr/>
        </p:nvSpPr>
        <p:spPr>
          <a:xfrm>
            <a:off x="337570" y="1156899"/>
            <a:ext cx="4539020" cy="63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2"/>
              </a:lnSpc>
            </a:pPr>
            <a:r>
              <a:rPr lang="en-US" sz="181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Increased mental health and addiction workforce development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342884" y="1772540"/>
            <a:ext cx="3236934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>
                <a:solidFill>
                  <a:srgbClr val="FFFFFF">
                    <a:alpha val="65882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Target = 500 more trained yearly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337570" y="2252064"/>
            <a:ext cx="1591991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1868A1"/>
                </a:solidFill>
                <a:latin typeface="Poppins Bold"/>
                <a:ea typeface="Poppins Bold"/>
                <a:cs typeface="Poppins Bold"/>
                <a:sym typeface="Poppins Bold"/>
              </a:rPr>
              <a:t>National result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381059" y="1171082"/>
            <a:ext cx="4465771" cy="63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2"/>
              </a:lnSpc>
            </a:pPr>
            <a:r>
              <a:rPr lang="en-US" sz="181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Strengthened focus on prevention and early intervention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5381059" y="1772540"/>
            <a:ext cx="1631813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>
                <a:solidFill>
                  <a:srgbClr val="FFFFFF">
                    <a:alpha val="65882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2030 target = 25%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5381059" y="2231550"/>
            <a:ext cx="1591991" cy="283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37807F"/>
                </a:solidFill>
                <a:latin typeface="Poppins Bold"/>
                <a:ea typeface="Poppins Bold"/>
                <a:cs typeface="Poppins Bold"/>
                <a:sym typeface="Poppins Bold"/>
              </a:rPr>
              <a:t>National result 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5303336" y="3854635"/>
            <a:ext cx="4543493" cy="52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This measure presents the proportion of mental health and addiction ringfenced investment allocated to prevention and early intervention.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247169" y="3854635"/>
            <a:ext cx="4279871" cy="356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1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This measure presents the number of mental health and addiction professionals trained each year in New Zealand.</a:t>
            </a:r>
          </a:p>
        </p:txBody>
      </p:sp>
      <p:sp>
        <p:nvSpPr>
          <p:cNvPr id="78" name="TextBox 78"/>
          <p:cNvSpPr txBox="1">
            <a:spLocks noGrp="1"/>
          </p:cNvSpPr>
          <p:nvPr>
            <p:ph type="title" idx="4294967295"/>
          </p:nvPr>
        </p:nvSpPr>
        <p:spPr>
          <a:xfrm>
            <a:off x="3793805" y="207574"/>
            <a:ext cx="7807533" cy="5078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0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Mental health and addiction targets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3042900" y="137084"/>
            <a:ext cx="1912347" cy="721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334"/>
              </a:lnSpc>
            </a:pPr>
            <a:r>
              <a:rPr lang="en-US" sz="238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Q2 2024/25</a:t>
            </a:r>
          </a:p>
          <a:p>
            <a:pPr algn="r">
              <a:lnSpc>
                <a:spcPts val="2333"/>
              </a:lnSpc>
            </a:pPr>
            <a:r>
              <a:rPr lang="en-US" sz="166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Oct - Dec 2024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20768" y="10470421"/>
            <a:ext cx="12069068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NB: Factsheets contain figures used in Quarter 2 report.</a:t>
            </a:r>
            <a:r>
              <a:rPr lang="en-US" sz="1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Health target data changes over time and there may be slight discrepancies between reports dependent on their time of publication.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ikau document" ma:contentTypeID="0x010100D5C1E13D20A8554992C24F7EE470E023002950EC02031D6D4799265BD36BF630E8" ma:contentTypeVersion="15" ma:contentTypeDescription="Create a new document." ma:contentTypeScope="" ma:versionID="1fb28796d661826e4fb630457b8c3661">
  <xsd:schema xmlns:xsd="http://www.w3.org/2001/XMLSchema" xmlns:xs="http://www.w3.org/2001/XMLSchema" xmlns:p="http://schemas.microsoft.com/office/2006/metadata/properties" xmlns:ns1="http://schemas.microsoft.com/sharepoint/v3" xmlns:ns2="9253c88c-d550-4ff1-afdc-d5dc691f60b0" xmlns:ns3="99bafffc-51bf-4b0f-a18e-b3c6dcf77d93" xmlns:ns4="d3b74e82-c9ec-4ac4-aba2-12ff7e201463" targetNamespace="http://schemas.microsoft.com/office/2006/metadata/properties" ma:root="true" ma:fieldsID="24833eadc307be345b965d41dd4ca701" ns1:_="" ns2:_="" ns3:_="" ns4:_="">
    <xsd:import namespace="http://schemas.microsoft.com/sharepoint/v3"/>
    <xsd:import namespace="9253c88c-d550-4ff1-afdc-d5dc691f60b0"/>
    <xsd:import namespace="99bafffc-51bf-4b0f-a18e-b3c6dcf77d93"/>
    <xsd:import namespace="d3b74e82-c9ec-4ac4-aba2-12ff7e201463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TaxCatchAllLabel" minOccurs="0"/>
                <xsd:element ref="ns3:ka9b207035bc48f2a4f6a2bfed7195b7" minOccurs="0"/>
                <xsd:element ref="ns1:Name" minOccurs="0"/>
                <xsd:element ref="ns3:f3e7f0a218d8438586e2a8545792c0ef" minOccurs="0"/>
                <xsd:element ref="ns3:mb22360ee3e3407ca28e907eb3b7ca6b" minOccurs="0"/>
                <xsd:element ref="ns3:p7110e5651294189b89368865130750f" minOccurs="0"/>
                <xsd:element ref="ns3:p777f0da518742b188a1f7fd5ee91810" minOccurs="0"/>
                <xsd:element ref="ns3:HNZReviewDate" minOccurs="0"/>
                <xsd:element ref="ns4:_dlc_DocId" minOccurs="0"/>
                <xsd:element ref="ns4:_dlc_DocIdUrl" minOccurs="0"/>
                <xsd:element ref="ns4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DateputinAWS" minOccurs="0"/>
                <xsd:element ref="ns3:Publish_x002f_UpdateinAWS" minOccurs="0"/>
                <xsd:element ref="ns3:AWSUploadName" minOccurs="0"/>
                <xsd:element ref="ns3:Test" minOccurs="0"/>
                <xsd:element ref="ns3:FileURL" minOccurs="0"/>
                <xsd:element ref="ns3:Control_x0020_state"/>
                <xsd:element ref="ns3:SME_x0020__x002f__x0020_Owner"/>
                <xsd:element ref="ns3:Publication_x0020_Topic" minOccurs="0"/>
                <xsd:element ref="ns3:Publication_x0020_Document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Name" ma:index="12" nillable="true" ma:displayName="Account" ma:internalName="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3c88c-d550-4ff1-afdc-d5dc691f60b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fea06a53-5f16-4c59-aaa2-de483fadc888}" ma:internalName="TaxCatchAll" ma:showField="CatchAllData" ma:web="d3b74e82-c9ec-4ac4-aba2-12ff7e2014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bafffc-51bf-4b0f-a18e-b3c6dcf77d93" elementFormDefault="qualified">
    <xsd:import namespace="http://schemas.microsoft.com/office/2006/documentManagement/types"/>
    <xsd:import namespace="http://schemas.microsoft.com/office/infopath/2007/PartnerControls"/>
    <xsd:element name="TaxCatchAllLabel" ma:index="9" nillable="true" ma:displayName="Taxonomy Catch All Column1" ma:hidden="true" ma:list="{fea06a53-5f16-4c59-aaa2-de483fadc888}" ma:internalName="TaxCatchAllLabel" ma:readOnly="true" ma:showField="CatchAllDataLabel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a9b207035bc48f2a4f6a2bfed7195b7" ma:index="10" nillable="true" ma:displayName="Business Function_0" ma:hidden="true" ma:internalName="ka9b207035bc48f2a4f6a2bfed7195b7">
      <xsd:simpleType>
        <xsd:restriction base="dms:Note"/>
      </xsd:simpleType>
    </xsd:element>
    <xsd:element name="f3e7f0a218d8438586e2a8545792c0ef" ma:index="13" nillable="true" ma:displayName="Topic_0" ma:hidden="true" ma:internalName="f3e7f0a218d8438586e2a8545792c0ef">
      <xsd:simpleType>
        <xsd:restriction base="dms:Note"/>
      </xsd:simpleType>
    </xsd:element>
    <xsd:element name="mb22360ee3e3407ca28e907eb3b7ca6b" ma:index="15" nillable="true" ma:displayName="Status_0" ma:hidden="true" ma:internalName="mb22360ee3e3407ca28e907eb3b7ca6b">
      <xsd:simpleType>
        <xsd:restriction base="dms:Note"/>
      </xsd:simpleType>
    </xsd:element>
    <xsd:element name="p7110e5651294189b89368865130750f" ma:index="17" nillable="true" ma:displayName="Region_0" ma:hidden="true" ma:internalName="p7110e5651294189b89368865130750f">
      <xsd:simpleType>
        <xsd:restriction base="dms:Note"/>
      </xsd:simpleType>
    </xsd:element>
    <xsd:element name="p777f0da518742b188a1f7fd5ee91810" ma:index="19" nillable="true" ma:displayName="Local Area_0" ma:hidden="true" ma:internalName="p777f0da518742b188a1f7fd5ee91810">
      <xsd:simpleType>
        <xsd:restriction base="dms:Note"/>
      </xsd:simpleType>
    </xsd:element>
    <xsd:element name="HNZReviewDate" ma:index="21" nillable="true" ma:displayName="Review Date" ma:description="Review Date for content" ma:format="DateOnly" ma:internalName="HNZReviewDate">
      <xsd:simpleType>
        <xsd:restriction base="dms:DateTime"/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putinAWS" ma:index="28" nillable="true" ma:displayName="Date put in AWS" ma:format="DateTime" ma:internalName="DateputinAWS">
      <xsd:simpleType>
        <xsd:restriction base="dms:DateTime"/>
      </xsd:simpleType>
    </xsd:element>
    <xsd:element name="Publish_x002f_UpdateinAWS" ma:index="29" nillable="true" ma:displayName="Publish / Update in AWS" ma:default="1" ma:format="Dropdown" ma:internalName="Publish_x002f_UpdateinAWS">
      <xsd:simpleType>
        <xsd:restriction base="dms:Boolean"/>
      </xsd:simpleType>
    </xsd:element>
    <xsd:element name="AWSUploadName" ma:index="30" nillable="true" ma:displayName="AWS Upload Name" ma:format="Dropdown" ma:internalName="AWSUploadName">
      <xsd:simpleType>
        <xsd:restriction base="dms:Text">
          <xsd:maxLength value="255"/>
        </xsd:restriction>
      </xsd:simpleType>
    </xsd:element>
    <xsd:element name="Test" ma:index="31" nillable="true" ma:displayName="Test" ma:default="0" ma:format="Dropdown" ma:internalName="Test">
      <xsd:simpleType>
        <xsd:restriction base="dms:Boolean"/>
      </xsd:simpleType>
    </xsd:element>
    <xsd:element name="FileURL" ma:index="32" nillable="true" ma:displayName="File URL" ma:format="Dropdown" ma:indexed="true" ma:internalName="FileURL">
      <xsd:simpleType>
        <xsd:restriction base="dms:Text">
          <xsd:maxLength value="255"/>
        </xsd:restriction>
      </xsd:simpleType>
    </xsd:element>
    <xsd:element name="Control_x0020_state" ma:index="33" ma:displayName="Control state" ma:format="Dropdown" ma:internalName="Control_x0020_state">
      <xsd:simpleType>
        <xsd:restriction base="dms:Choice">
          <xsd:enumeration value="Semi-controlled"/>
          <xsd:enumeration value="Uncontrolled"/>
          <xsd:enumeration value="Controlled"/>
        </xsd:restriction>
      </xsd:simpleType>
    </xsd:element>
    <xsd:element name="SME_x0020__x002f__x0020_Owner" ma:index="34" ma:displayName="SME / Owner" ma:list="UserInfo" ma:SharePointGroup="0" ma:internalName="SME_x0020__x002f_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cation_x0020_Topic" ma:index="35" nillable="true" ma:displayName="Publication Topic" ma:internalName="Publication_x0020_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bortion"/>
                    <xsd:enumeration value="Addiction"/>
                    <xsd:enumeration value="Aged residential care"/>
                    <xsd:enumeration value="Alcohol"/>
                    <xsd:enumeration value="Ambulances"/>
                    <xsd:enumeration value="Antenatal and newborn screening"/>
                    <xsd:enumeration value="Antimicrobial prescribing"/>
                    <xsd:enumeration value="Assisted dying"/>
                    <xsd:enumeration value="Border health"/>
                    <xsd:enumeration value="Bowel screening"/>
                    <xsd:enumeration value="Breast screening"/>
                    <xsd:enumeration value="Breastfeeding"/>
                    <xsd:enumeration value="Cancer"/>
                    <xsd:enumeration value="Cervical screening"/>
                    <xsd:enumeration value="Clinical coding"/>
                    <xsd:enumeration value="COVID-19"/>
                    <xsd:enumeration value="Cyber security"/>
                    <xsd:enumeration value="Death and dying"/>
                    <xsd:enumeration value="Dental care"/>
                    <xsd:enumeration value="Diabetes"/>
                    <xsd:enumeration value="Digital health"/>
                    <xsd:enumeration value="Disability"/>
                    <xsd:enumeration value="Diseases and conditions"/>
                    <xsd:enumeration value="Dioxins"/>
                    <xsd:enumeration value="Drugs"/>
                    <xsd:enumeration value="DSOC screening"/>
                    <xsd:enumeration value="Early childhood education (ECE)"/>
                    <xsd:enumeration value="Education"/>
                    <xsd:enumeration value="Environmental emergencies"/>
                    <xsd:enumeration value="Environmental health"/>
                    <xsd:enumeration value="Eye health"/>
                    <xsd:enumeration value="Family harm"/>
                    <xsd:enumeration value="Gender affirming care"/>
                    <xsd:enumeration value="Genetic health"/>
                    <xsd:enumeration value="Hazardous substances"/>
                    <xsd:enumeration value="Hospitals and specialist care"/>
                    <xsd:enumeration value="Immunisation"/>
                    <xsd:enumeration value="Infection prevention and control"/>
                    <xsd:enumeration value="Infants and children"/>
                    <xsd:enumeration value="Infrastructure"/>
                    <xsd:enumeration value="Laboratories"/>
                    <xsd:enumeration value="Māori health"/>
                    <xsd:enumeration value="Maternity"/>
                    <xsd:enumeration value="Measles"/>
                    <xsd:enumeration value="Mental health"/>
                    <xsd:enumeration value="Metabolic disorder screening"/>
                    <xsd:enumeration value="National Health Index (NHI)"/>
                    <xsd:enumeration value="New Dunedin Hospital"/>
                    <xsd:enumeration value="Newborn hearing screening"/>
                    <xsd:enumeration value="Nutrition"/>
                    <xsd:enumeration value="Occupational health"/>
                    <xsd:enumeration value="Older people's health"/>
                    <xsd:enumeration value="Pacific health"/>
                    <xsd:enumeration value="Palliative care"/>
                    <xsd:enumeration value="Payments and claims"/>
                    <xsd:enumeration value="Pharmacy and prescriptions"/>
                    <xsd:enumeration value="Physical activity"/>
                    <xsd:enumeration value="Primary care"/>
                    <xsd:enumeration value="Refugee and migrant health"/>
                    <xsd:enumeration value="Rheumatic fever"/>
                    <xsd:enumeration value="Rural health"/>
                    <xsd:enumeration value="Shared digital health record"/>
                    <xsd:enumeration value="Sexual harm"/>
                    <xsd:enumeration value="Sexual health"/>
                    <xsd:enumeration value="Smoking and vaping"/>
                    <xsd:enumeration value="Sustainability"/>
                    <xsd:enumeration value="Women's health"/>
                    <xsd:enumeration value="Workforce"/>
                  </xsd:restriction>
                </xsd:simpleType>
              </xsd:element>
            </xsd:sequence>
          </xsd:extension>
        </xsd:complexContent>
      </xsd:complexType>
    </xsd:element>
    <xsd:element name="Publication_x0020_Document_x0020_Type" ma:index="36" nillable="true" ma:displayName="Publication Document Type" ma:format="Dropdown" ma:internalName="Publication_x0020_Document_x0020_Type">
      <xsd:simpleType>
        <xsd:restriction base="dms:Choice">
          <xsd:enumeration value="Annual report"/>
          <xsd:enumeration value="Board paper"/>
          <xsd:enumeration value="Claim form"/>
          <xsd:enumeration value="Clinical guidance"/>
          <xsd:enumeration value="Evaluations and reviews"/>
          <xsd:enumeration value="Fact sheets"/>
          <xsd:enumeration value="Form"/>
          <xsd:enumeration value="Guidance"/>
          <xsd:enumeration value="Information release"/>
          <xsd:enumeration value="Memo"/>
          <xsd:enumeration value="Ministerial advice"/>
          <xsd:enumeration value="Newsletters"/>
          <xsd:enumeration value="OIA request response"/>
          <xsd:enumeration value="Performance"/>
          <xsd:enumeration value="Policy"/>
          <xsd:enumeration value="Posters"/>
          <xsd:enumeration value="Powerpoint presentation"/>
          <xsd:enumeration value="Procedures"/>
          <xsd:enumeration value="Referral forms"/>
          <xsd:enumeration value="Report"/>
          <xsd:enumeration value="Research"/>
          <xsd:enumeration value="Specifications and frameworks"/>
          <xsd:enumeration value="Standard"/>
          <xsd:enumeration value="Statement of intent"/>
          <xsd:enumeration value="Strategies and plan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74e82-c9ec-4ac4-aba2-12ff7e201463" elementFormDefault="qualified">
    <xsd:import namespace="http://schemas.microsoft.com/office/2006/documentManagement/types"/>
    <xsd:import namespace="http://schemas.microsoft.com/office/infopath/2007/PartnerControls"/>
    <xsd:element name="_dlc_DocId" ma:index="22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Pikau document" ma:contentTypeID="0x010100D5C1E13D20A8554992C24F7EE470E02300B491AF17A9B31E4BA132C5EA6D3BFAD1" ma:contentTypeVersion="25" ma:contentTypeDescription="Create a new document." ma:contentTypeScope="" ma:versionID="992c8cca83401da4d94d78599e7d41f2">
  <xsd:schema xmlns:xsd="http://www.w3.org/2001/XMLSchema" xmlns:xs="http://www.w3.org/2001/XMLSchema" xmlns:p="http://schemas.microsoft.com/office/2006/metadata/properties" xmlns:ns1="http://schemas.microsoft.com/sharepoint/v3" xmlns:ns2="9253c88c-d550-4ff1-afdc-d5dc691f60b0" xmlns:ns3="f9b7eef1-c3da-46ce-8cf7-16015b1debc7" targetNamespace="http://schemas.microsoft.com/office/2006/metadata/properties" ma:root="true" ma:fieldsID="b1bed0ecf34648543a6d21c39c35ec3d" ns1:_="" ns2:_="" ns3:_="">
    <xsd:import namespace="http://schemas.microsoft.com/sharepoint/v3"/>
    <xsd:import namespace="9253c88c-d550-4ff1-afdc-d5dc691f60b0"/>
    <xsd:import namespace="f9b7eef1-c3da-46ce-8cf7-16015b1debc7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ka9b207035bc48f2a4f6a2bfed7195b7" minOccurs="0"/>
                <xsd:element ref="ns1:Name" minOccurs="0"/>
                <xsd:element ref="ns2:f3e7f0a218d8438586e2a8545792c0ef" minOccurs="0"/>
                <xsd:element ref="ns2:mb22360ee3e3407ca28e907eb3b7ca6b" minOccurs="0"/>
                <xsd:element ref="ns2:HNZOwner" minOccurs="0"/>
                <xsd:element ref="ns2:p7110e5651294189b89368865130750f" minOccurs="0"/>
                <xsd:element ref="ns2:p777f0da518742b188a1f7fd5ee91810" minOccurs="0"/>
                <xsd:element ref="ns2:HNZReviewDate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Name" ma:index="12" nillable="true" ma:displayName="Account" ma:internalName="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3c88c-d550-4ff1-afdc-d5dc691f60b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4bb58c8e-bf79-420f-ac55-65f14613a096}" ma:internalName="TaxCatchAll" ma:showField="CatchAllData" ma:web="f9b7eef1-c3da-46ce-8cf7-16015b1deb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4bb58c8e-bf79-420f-ac55-65f14613a096}" ma:internalName="TaxCatchAllLabel" ma:readOnly="true" ma:showField="CatchAllDataLabel" ma:web="f9b7eef1-c3da-46ce-8cf7-16015b1deb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a9b207035bc48f2a4f6a2bfed7195b7" ma:index="10" nillable="true" ma:taxonomy="true" ma:internalName="ka9b207035bc48f2a4f6a2bfed7195b7" ma:taxonomyFieldName="BusinessFunction" ma:displayName="Business Function" ma:default="240;#Communications and Engagement|0a443b19-3158-4081-b497-657038be65a6" ma:fieldId="{4a9b2070-35bc-48f2-a4f6-a2bfed7195b7}" ma:sspId="ebf29b3f-1e51-457b-ae0c-362182e58074" ma:termSetId="411f0e66-67f8-40f8-97cc-417744de1cc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e7f0a218d8438586e2a8545792c0ef" ma:index="13" nillable="true" ma:taxonomy="true" ma:internalName="f3e7f0a218d8438586e2a8545792c0ef" ma:taxonomyFieldName="HNZTopic" ma:displayName="Topic" ma:default="" ma:fieldId="{f3e7f0a2-18d8-4385-86e2-a8545792c0ef}" ma:taxonomyMulti="true" ma:sspId="ebf29b3f-1e51-457b-ae0c-362182e58074" ma:termSetId="6fc62df7-d99b-474b-a41d-68095636617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b22360ee3e3407ca28e907eb3b7ca6b" ma:index="15" nillable="true" ma:taxonomy="true" ma:internalName="mb22360ee3e3407ca28e907eb3b7ca6b" ma:taxonomyFieldName="HNZStatus" ma:displayName="Status" ma:default="4;#Draft|4dbd6f0d-7021-43d2-a391-03666245495e" ma:fieldId="{6b22360e-e3e3-407c-a28e-907eb3b7ca6b}" ma:sspId="ebf29b3f-1e51-457b-ae0c-362182e58074" ma:termSetId="24ac87aa-3fa8-4daa-a27b-a4701436e34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NZOwner" ma:index="17" nillable="true" ma:displayName="Owner" ma:internalName="HNZ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7110e5651294189b89368865130750f" ma:index="18" nillable="true" ma:taxonomy="true" ma:internalName="p7110e5651294189b89368865130750f" ma:taxonomyFieldName="HNZRegion" ma:displayName="Region" ma:fieldId="{97110e56-5129-4189-b893-68865130750f}" ma:taxonomyMulti="true" ma:sspId="ebf29b3f-1e51-457b-ae0c-362182e58074" ma:termSetId="e78d2f76-fe8a-4030-92ee-8b1f3410a6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777f0da518742b188a1f7fd5ee91810" ma:index="20" nillable="true" ma:taxonomy="true" ma:internalName="p777f0da518742b188a1f7fd5ee91810" ma:taxonomyFieldName="HNZLocalArea" ma:displayName="Local Area" ma:fieldId="{9777f0da-5187-42b1-88a1-f7fd5ee91810}" ma:taxonomyMulti="true" ma:sspId="ebf29b3f-1e51-457b-ae0c-362182e58074" ma:termSetId="067abcc4-089e-4bdf-badc-3de5e533a3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NZReviewDate" ma:index="22" nillable="true" ma:displayName="Review Date" ma:description="Review Date for content" ma:format="DateOnly" ma:internalName="HNZReview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b7eef1-c3da-46ce-8cf7-16015b1debc7" elementFormDefault="qualified">
    <xsd:import namespace="http://schemas.microsoft.com/office/2006/documentManagement/types"/>
    <xsd:import namespace="http://schemas.microsoft.com/office/infopath/2007/PartnerControls"/>
    <xsd:element name="_dlc_DocId" ma:index="23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53c88c-d550-4ff1-afdc-d5dc691f60b0">
      <Value>2</Value>
      <Value>3</Value>
    </TaxCatchAll>
    <mb22360ee3e3407ca28e907eb3b7ca6b xmlns="99bafffc-51bf-4b0f-a18e-b3c6dcf77d93">Draft4dbd6f0d-7021-43d2-a391-03666245495e</mb22360ee3e3407ca28e907eb3b7ca6b>
    <ka9b207035bc48f2a4f6a2bfed7195b7 xmlns="99bafffc-51bf-4b0f-a18e-b3c6dcf77d93">Communications and Engagement0a443b19-3158-4081-b497-657038be65a6</ka9b207035bc48f2a4f6a2bfed7195b7>
    <HNZReviewDate xmlns="99bafffc-51bf-4b0f-a18e-b3c6dcf77d93" xsi:nil="true"/>
    <f3e7f0a218d8438586e2a8545792c0ef xmlns="99bafffc-51bf-4b0f-a18e-b3c6dcf77d93" xsi:nil="true"/>
    <p7110e5651294189b89368865130750f xmlns="99bafffc-51bf-4b0f-a18e-b3c6dcf77d93" xsi:nil="true"/>
    <p777f0da518742b188a1f7fd5ee91810 xmlns="99bafffc-51bf-4b0f-a18e-b3c6dcf77d93" xsi:nil="true"/>
    <_dlc_DocId xmlns="d3b74e82-c9ec-4ac4-aba2-12ff7e201463">1001576-1159430328-3265</_dlc_DocId>
    <_dlc_DocIdUrl xmlns="d3b74e82-c9ec-4ac4-aba2-12ff7e201463">
      <Url>https://hauoraaotearoa.sharepoint.com/sites/1001576/_layouts/15/DocIdRedir.aspx?ID=1001576-1159430328-3265</Url>
      <Description>1001576-1159430328-3265</Description>
    </_dlc_DocIdUrl>
    <Publish_x002f_UpdateinAWS xmlns="99bafffc-51bf-4b0f-a18e-b3c6dcf77d93">true</Publish_x002f_UpdateinAWS>
    <DateputinAWS xmlns="99bafffc-51bf-4b0f-a18e-b3c6dcf77d93" xsi:nil="true"/>
    <FileURL xmlns="99bafffc-51bf-4b0f-a18e-b3c6dcf77d93" xsi:nil="true"/>
    <Publication_x0020_Document_x0020_Type xmlns="99bafffc-51bf-4b0f-a18e-b3c6dcf77d93" xsi:nil="true"/>
    <Publication_x0020_Topic xmlns="99bafffc-51bf-4b0f-a18e-b3c6dcf77d93" xsi:nil="true"/>
    <Test xmlns="99bafffc-51bf-4b0f-a18e-b3c6dcf77d93">false</Test>
    <Control_x0020_state xmlns="99bafffc-51bf-4b0f-a18e-b3c6dcf77d93"/>
    <AWSUploadName xmlns="99bafffc-51bf-4b0f-a18e-b3c6dcf77d93" xsi:nil="true"/>
    <SME_x0020__x002f__x0020_Owner xmlns="99bafffc-51bf-4b0f-a18e-b3c6dcf77d93">
      <UserInfo>
        <DisplayName/>
        <AccountId/>
        <AccountType/>
      </UserInfo>
    </SME_x0020__x002f__x0020_Owner>
  </documentManagement>
</p:properties>
</file>

<file path=customXml/itemProps1.xml><?xml version="1.0" encoding="utf-8"?>
<ds:datastoreItem xmlns:ds="http://schemas.openxmlformats.org/officeDocument/2006/customXml" ds:itemID="{E08E7E4A-C6E9-48ED-9FB3-E0505B1D86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CA48AD-D99B-40A4-9417-E5C491A3E22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243A274-F741-4BDB-A2B6-8997ED2F7E5A}"/>
</file>

<file path=customXml/itemProps4.xml><?xml version="1.0" encoding="utf-8"?>
<ds:datastoreItem xmlns:ds="http://schemas.openxmlformats.org/officeDocument/2006/customXml" ds:itemID="{5E34CE23-6C05-47F5-8ADB-E1F7DD6DB6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253c88c-d550-4ff1-afdc-d5dc691f60b0"/>
    <ds:schemaRef ds:uri="f9b7eef1-c3da-46ce-8cf7-16015b1deb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B88FC849-7270-420F-87B6-B790B49DB79B}">
  <ds:schemaRefs>
    <ds:schemaRef ds:uri="9253c88c-d550-4ff1-afdc-d5dc691f60b0"/>
    <ds:schemaRef ds:uri="f9b7eef1-c3da-46ce-8cf7-16015b1deb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916</Words>
  <Application>Microsoft Office PowerPoint</Application>
  <PresentationFormat>Custom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Poppins Bold</vt:lpstr>
      <vt:lpstr>Poppins</vt:lpstr>
      <vt:lpstr>Arial</vt:lpstr>
      <vt:lpstr>Office Theme</vt:lpstr>
      <vt:lpstr>Results by region</vt:lpstr>
      <vt:lpstr>Mental health and addiction targets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targets factsheets Q2 24/25</dc:title>
  <cp:lastModifiedBy>Hannah Lee</cp:lastModifiedBy>
  <cp:revision>3</cp:revision>
  <dcterms:created xsi:type="dcterms:W3CDTF">2006-08-16T00:00:00Z</dcterms:created>
  <dcterms:modified xsi:type="dcterms:W3CDTF">2025-04-03T02:46:23Z</dcterms:modified>
  <dc:identifier>DAGirf0vXFE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0x010100D5C1E13D20A8554992C24F7EE470E023002950EC02031D6D4799265BD36BF630E8</vt:lpwstr>
  </property>
  <property fmtid="{D5CDD505-2E9C-101B-9397-08002B2CF9AE}" pid="3" name="BusinessFunction">
    <vt:lpwstr>3;#Communications and Engagement|0a443b19-3158-4081-b497-657038be65a6</vt:lpwstr>
  </property>
  <property fmtid="{D5CDD505-2E9C-101B-9397-08002B2CF9AE}" pid="4" name="HNZStatus">
    <vt:lpwstr>2;#Draft|4dbd6f0d-7021-43d2-a391-03666245495e</vt:lpwstr>
  </property>
  <property fmtid="{D5CDD505-2E9C-101B-9397-08002B2CF9AE}" pid="5" name="_dlc_DocIdItemGuid">
    <vt:lpwstr>81364b11-a23f-4447-b214-cd3270acf372</vt:lpwstr>
  </property>
  <property fmtid="{D5CDD505-2E9C-101B-9397-08002B2CF9AE}" pid="6" name="MediaServiceImageTags">
    <vt:lpwstr/>
  </property>
  <property fmtid="{D5CDD505-2E9C-101B-9397-08002B2CF9AE}" pid="7" name="lcf76f155ced4ddcb4097134ff3c332f">
    <vt:lpwstr/>
  </property>
  <property fmtid="{D5CDD505-2E9C-101B-9397-08002B2CF9AE}" pid="8" name="HNZTopic">
    <vt:lpwstr/>
  </property>
  <property fmtid="{D5CDD505-2E9C-101B-9397-08002B2CF9AE}" pid="9" name="HNZLocalArea">
    <vt:lpwstr/>
  </property>
  <property fmtid="{D5CDD505-2E9C-101B-9397-08002B2CF9AE}" pid="10" name="HNZRegion">
    <vt:lpwstr/>
  </property>
  <property fmtid="{D5CDD505-2E9C-101B-9397-08002B2CF9AE}" pid="11" name="p777f0da518742b188a1f7fd5ee918100">
    <vt:lpwstr/>
  </property>
  <property fmtid="{D5CDD505-2E9C-101B-9397-08002B2CF9AE}" pid="12" name="ka9b207035bc48f2a4f6a2bfed7195b70">
    <vt:lpwstr>Communications and Engagement|0a443b19-3158-4081-b497-657038be65a6</vt:lpwstr>
  </property>
  <property fmtid="{D5CDD505-2E9C-101B-9397-08002B2CF9AE}" pid="13" name="f3e7f0a218d8438586e2a8545792c0ef0">
    <vt:lpwstr/>
  </property>
  <property fmtid="{D5CDD505-2E9C-101B-9397-08002B2CF9AE}" pid="14" name="mb22360ee3e3407ca28e907eb3b7ca6b0">
    <vt:lpwstr>Draft|4dbd6f0d-7021-43d2-a391-03666245495e</vt:lpwstr>
  </property>
  <property fmtid="{D5CDD505-2E9C-101B-9397-08002B2CF9AE}" pid="15" name="p7110e5651294189b89368865130750f0">
    <vt:lpwstr/>
  </property>
</Properties>
</file>