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69" r:id="rId3"/>
    <p:sldId id="270" r:id="rId4"/>
    <p:sldId id="271"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2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4.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B72E1E-49AB-449F-89B7-2AD9D4A6FE41}" type="datetimeFigureOut">
              <a:rPr lang="en-NZ" smtClean="0"/>
              <a:t>15/12/2025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1562802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72E1E-49AB-449F-89B7-2AD9D4A6FE41}" type="datetimeFigureOut">
              <a:rPr lang="en-NZ" smtClean="0"/>
              <a:t>15/12/2025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1508808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72E1E-49AB-449F-89B7-2AD9D4A6FE41}" type="datetimeFigureOut">
              <a:rPr lang="en-NZ" smtClean="0"/>
              <a:t>15/12/2025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2257338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B72E1E-49AB-449F-89B7-2AD9D4A6FE41}" type="datetimeFigureOut">
              <a:rPr lang="en-NZ" smtClean="0"/>
              <a:t>15/12/2025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36299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B72E1E-49AB-449F-89B7-2AD9D4A6FE41}" type="datetimeFigureOut">
              <a:rPr lang="en-NZ" smtClean="0"/>
              <a:t>15/12/2025</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1775610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B72E1E-49AB-449F-89B7-2AD9D4A6FE41}" type="datetimeFigureOut">
              <a:rPr lang="en-NZ" smtClean="0"/>
              <a:t>15/12/2025</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374742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72E1E-49AB-449F-89B7-2AD9D4A6FE41}" type="datetimeFigureOut">
              <a:rPr lang="en-NZ" smtClean="0"/>
              <a:t>15/12/2025</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4294179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72E1E-49AB-449F-89B7-2AD9D4A6FE41}" type="datetimeFigureOut">
              <a:rPr lang="en-NZ" smtClean="0"/>
              <a:t>15/12/2025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71771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72E1E-49AB-449F-89B7-2AD9D4A6FE41}" type="datetimeFigureOut">
              <a:rPr lang="en-NZ" smtClean="0"/>
              <a:t>15/12/2025</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336716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72E1E-49AB-449F-89B7-2AD9D4A6FE41}" type="datetimeFigureOut">
              <a:rPr lang="en-NZ" smtClean="0"/>
              <a:t>15/12/2025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274744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72E1E-49AB-449F-89B7-2AD9D4A6FE41}" type="datetimeFigureOut">
              <a:rPr lang="en-NZ" smtClean="0"/>
              <a:t>15/12/2025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296D5CA-EC57-42B0-B36F-E08D96478C97}" type="slidenum">
              <a:rPr lang="en-NZ" smtClean="0"/>
              <a:t>‹#›</a:t>
            </a:fld>
            <a:endParaRPr lang="en-NZ"/>
          </a:p>
        </p:txBody>
      </p:sp>
    </p:spTree>
    <p:extLst>
      <p:ext uri="{BB962C8B-B14F-4D97-AF65-F5344CB8AC3E}">
        <p14:creationId xmlns:p14="http://schemas.microsoft.com/office/powerpoint/2010/main" val="297749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B72E1E-49AB-449F-89B7-2AD9D4A6FE41}" type="datetimeFigureOut">
              <a:rPr lang="en-NZ" smtClean="0"/>
              <a:t>15/12/2025</a:t>
            </a:fld>
            <a:endParaRPr lang="en-N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96D5CA-EC57-42B0-B36F-E08D96478C97}" type="slidenum">
              <a:rPr lang="en-NZ" smtClean="0"/>
              <a:t>‹#›</a:t>
            </a:fld>
            <a:endParaRPr lang="en-NZ"/>
          </a:p>
        </p:txBody>
      </p:sp>
    </p:spTree>
    <p:extLst>
      <p:ext uri="{BB962C8B-B14F-4D97-AF65-F5344CB8AC3E}">
        <p14:creationId xmlns:p14="http://schemas.microsoft.com/office/powerpoint/2010/main" val="1490786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tewhatuora.govt.nz/publications/mental-health-and-addiction-targets-performance-resources-2025-26"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tewhatuora.govt.nz/publications/mental-health-and-addiction-targets-performance-resources-2025-26"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info.health.nz/locations/northland/mywai" TargetMode="External"/><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www.tewhatuora.govt.nz/publications/mental-health-and-addiction-targets-performance-resources-2025-26" TargetMode="External"/><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hyperlink" Target="https://www.tewhatuora.govt.nz/publications/mental-health-and-addiction-targets-performance-resources-2025-26" TargetMode="External"/><Relationship Id="rId4" Type="http://schemas.openxmlformats.org/officeDocument/2006/relationships/hyperlink" Target="https://mentalhealth.org.nz/top-up-community-gra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388" y="1077047"/>
            <a:ext cx="1842778" cy="1067881"/>
            <a:chOff x="0" y="0"/>
            <a:chExt cx="1086122" cy="629403"/>
          </a:xfrm>
        </p:grpSpPr>
        <p:sp>
          <p:nvSpPr>
            <p:cNvPr id="3" name="Freeform 3"/>
            <p:cNvSpPr/>
            <p:nvPr/>
          </p:nvSpPr>
          <p:spPr>
            <a:xfrm>
              <a:off x="0" y="0"/>
              <a:ext cx="1086122" cy="629403"/>
            </a:xfrm>
            <a:custGeom>
              <a:avLst/>
              <a:gdLst/>
              <a:ahLst/>
              <a:cxnLst/>
              <a:rect l="l" t="t" r="r" b="b"/>
              <a:pathLst>
                <a:path w="1086122" h="629403">
                  <a:moveTo>
                    <a:pt x="61004" y="0"/>
                  </a:moveTo>
                  <a:lnTo>
                    <a:pt x="1025117" y="0"/>
                  </a:lnTo>
                  <a:cubicBezTo>
                    <a:pt x="1058809" y="0"/>
                    <a:pt x="1086122" y="27313"/>
                    <a:pt x="1086122" y="61004"/>
                  </a:cubicBezTo>
                  <a:lnTo>
                    <a:pt x="1086122" y="568398"/>
                  </a:lnTo>
                  <a:cubicBezTo>
                    <a:pt x="1086122" y="602090"/>
                    <a:pt x="1058809" y="629403"/>
                    <a:pt x="1025117" y="629403"/>
                  </a:cubicBezTo>
                  <a:lnTo>
                    <a:pt x="61004" y="629403"/>
                  </a:lnTo>
                  <a:cubicBezTo>
                    <a:pt x="44825" y="629403"/>
                    <a:pt x="29308" y="622975"/>
                    <a:pt x="17868" y="611535"/>
                  </a:cubicBezTo>
                  <a:cubicBezTo>
                    <a:pt x="6427" y="600094"/>
                    <a:pt x="0" y="584577"/>
                    <a:pt x="0" y="568398"/>
                  </a:cubicBezTo>
                  <a:lnTo>
                    <a:pt x="0" y="61004"/>
                  </a:lnTo>
                  <a:cubicBezTo>
                    <a:pt x="0" y="27313"/>
                    <a:pt x="27313" y="0"/>
                    <a:pt x="61004" y="0"/>
                  </a:cubicBezTo>
                  <a:close/>
                </a:path>
              </a:pathLst>
            </a:custGeom>
            <a:solidFill>
              <a:srgbClr val="F6F4EC"/>
            </a:solidFill>
          </p:spPr>
          <p:txBody>
            <a:bodyPr/>
            <a:lstStyle/>
            <a:p>
              <a:endParaRPr lang="en-NZ" sz="1089"/>
            </a:p>
          </p:txBody>
        </p:sp>
        <p:sp>
          <p:nvSpPr>
            <p:cNvPr id="4" name="TextBox 4"/>
            <p:cNvSpPr txBox="1"/>
            <p:nvPr/>
          </p:nvSpPr>
          <p:spPr>
            <a:xfrm>
              <a:off x="0" y="-38100"/>
              <a:ext cx="1086122" cy="667503"/>
            </a:xfrm>
            <a:prstGeom prst="rect">
              <a:avLst/>
            </a:prstGeom>
          </p:spPr>
          <p:txBody>
            <a:bodyPr lIns="21843" tIns="21843" rIns="21843" bIns="21843" rtlCol="0" anchor="ctr"/>
            <a:lstStyle/>
            <a:p>
              <a:pPr algn="ctr">
                <a:lnSpc>
                  <a:spcPts val="1144"/>
                </a:lnSpc>
              </a:pPr>
              <a:endParaRPr sz="1089"/>
            </a:p>
          </p:txBody>
        </p:sp>
      </p:grpSp>
      <p:grpSp>
        <p:nvGrpSpPr>
          <p:cNvPr id="5" name="Group 5"/>
          <p:cNvGrpSpPr/>
          <p:nvPr/>
        </p:nvGrpSpPr>
        <p:grpSpPr>
          <a:xfrm>
            <a:off x="120" y="-35663"/>
            <a:ext cx="9147995" cy="836869"/>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8D4265"/>
            </a:solidFill>
          </p:spPr>
          <p:txBody>
            <a:bodyPr/>
            <a:lstStyle/>
            <a:p>
              <a:endParaRPr lang="en-NZ" sz="1089"/>
            </a:p>
          </p:txBody>
        </p:sp>
        <p:sp>
          <p:nvSpPr>
            <p:cNvPr id="7" name="TextBox 7"/>
            <p:cNvSpPr txBox="1"/>
            <p:nvPr/>
          </p:nvSpPr>
          <p:spPr>
            <a:xfrm>
              <a:off x="0" y="-9525"/>
              <a:ext cx="5391771" cy="365848"/>
            </a:xfrm>
            <a:prstGeom prst="rect">
              <a:avLst/>
            </a:prstGeom>
          </p:spPr>
          <p:txBody>
            <a:bodyPr lIns="21843" tIns="21843" rIns="21843" bIns="21843" rtlCol="0" anchor="ctr"/>
            <a:lstStyle/>
            <a:p>
              <a:pPr algn="ctr">
                <a:lnSpc>
                  <a:spcPts val="722"/>
                </a:lnSpc>
              </a:pPr>
              <a:endParaRPr sz="1089"/>
            </a:p>
          </p:txBody>
        </p:sp>
      </p:grpSp>
      <p:grpSp>
        <p:nvGrpSpPr>
          <p:cNvPr id="8" name="Group 8"/>
          <p:cNvGrpSpPr/>
          <p:nvPr/>
        </p:nvGrpSpPr>
        <p:grpSpPr>
          <a:xfrm>
            <a:off x="1965506" y="1078741"/>
            <a:ext cx="2641268" cy="1066187"/>
            <a:chOff x="0" y="0"/>
            <a:chExt cx="1556746" cy="628404"/>
          </a:xfrm>
        </p:grpSpPr>
        <p:sp>
          <p:nvSpPr>
            <p:cNvPr id="9" name="Freeform 9"/>
            <p:cNvSpPr/>
            <p:nvPr/>
          </p:nvSpPr>
          <p:spPr>
            <a:xfrm>
              <a:off x="0" y="0"/>
              <a:ext cx="1556746" cy="628404"/>
            </a:xfrm>
            <a:custGeom>
              <a:avLst/>
              <a:gdLst/>
              <a:ahLst/>
              <a:cxnLst/>
              <a:rect l="l" t="t" r="r" b="b"/>
              <a:pathLst>
                <a:path w="1556746" h="628404">
                  <a:moveTo>
                    <a:pt x="42562" y="0"/>
                  </a:moveTo>
                  <a:lnTo>
                    <a:pt x="1514185" y="0"/>
                  </a:lnTo>
                  <a:cubicBezTo>
                    <a:pt x="1537691" y="0"/>
                    <a:pt x="1556746" y="19056"/>
                    <a:pt x="1556746" y="42562"/>
                  </a:cubicBezTo>
                  <a:lnTo>
                    <a:pt x="1556746" y="585842"/>
                  </a:lnTo>
                  <a:cubicBezTo>
                    <a:pt x="1556746" y="609349"/>
                    <a:pt x="1537691" y="628404"/>
                    <a:pt x="1514185" y="628404"/>
                  </a:cubicBezTo>
                  <a:lnTo>
                    <a:pt x="42562" y="628404"/>
                  </a:lnTo>
                  <a:cubicBezTo>
                    <a:pt x="19056" y="628404"/>
                    <a:pt x="0" y="609349"/>
                    <a:pt x="0" y="585842"/>
                  </a:cubicBezTo>
                  <a:lnTo>
                    <a:pt x="0" y="42562"/>
                  </a:lnTo>
                  <a:cubicBezTo>
                    <a:pt x="0" y="19056"/>
                    <a:pt x="19056" y="0"/>
                    <a:pt x="42562" y="0"/>
                  </a:cubicBezTo>
                  <a:close/>
                </a:path>
              </a:pathLst>
            </a:custGeom>
            <a:solidFill>
              <a:srgbClr val="F6F4EC"/>
            </a:solidFill>
          </p:spPr>
          <p:txBody>
            <a:bodyPr/>
            <a:lstStyle/>
            <a:p>
              <a:endParaRPr lang="en-NZ" sz="1089"/>
            </a:p>
          </p:txBody>
        </p:sp>
        <p:sp>
          <p:nvSpPr>
            <p:cNvPr id="10" name="TextBox 10"/>
            <p:cNvSpPr txBox="1"/>
            <p:nvPr/>
          </p:nvSpPr>
          <p:spPr>
            <a:xfrm>
              <a:off x="0" y="-38100"/>
              <a:ext cx="1556746" cy="666504"/>
            </a:xfrm>
            <a:prstGeom prst="rect">
              <a:avLst/>
            </a:prstGeom>
          </p:spPr>
          <p:txBody>
            <a:bodyPr lIns="21843" tIns="21843" rIns="21843" bIns="21843" rtlCol="0" anchor="ctr"/>
            <a:lstStyle/>
            <a:p>
              <a:pPr algn="ctr">
                <a:lnSpc>
                  <a:spcPts val="1144"/>
                </a:lnSpc>
              </a:pPr>
              <a:endParaRPr sz="1089"/>
            </a:p>
          </p:txBody>
        </p:sp>
      </p:grpSp>
      <p:grpSp>
        <p:nvGrpSpPr>
          <p:cNvPr id="11" name="Group 11"/>
          <p:cNvGrpSpPr/>
          <p:nvPr/>
        </p:nvGrpSpPr>
        <p:grpSpPr>
          <a:xfrm>
            <a:off x="4650433" y="1077047"/>
            <a:ext cx="4370560" cy="5288449"/>
            <a:chOff x="0" y="0"/>
            <a:chExt cx="2543827" cy="3078071"/>
          </a:xfrm>
        </p:grpSpPr>
        <p:sp>
          <p:nvSpPr>
            <p:cNvPr id="12" name="Freeform 12"/>
            <p:cNvSpPr/>
            <p:nvPr/>
          </p:nvSpPr>
          <p:spPr>
            <a:xfrm>
              <a:off x="0" y="0"/>
              <a:ext cx="2543827" cy="3078071"/>
            </a:xfrm>
            <a:custGeom>
              <a:avLst/>
              <a:gdLst/>
              <a:ahLst/>
              <a:cxnLst/>
              <a:rect l="l" t="t" r="r" b="b"/>
              <a:pathLst>
                <a:path w="2543827" h="3078071">
                  <a:moveTo>
                    <a:pt x="25722" y="0"/>
                  </a:moveTo>
                  <a:lnTo>
                    <a:pt x="2518105" y="0"/>
                  </a:lnTo>
                  <a:cubicBezTo>
                    <a:pt x="2524927" y="0"/>
                    <a:pt x="2531469" y="2710"/>
                    <a:pt x="2536293" y="7534"/>
                  </a:cubicBezTo>
                  <a:cubicBezTo>
                    <a:pt x="2541117" y="12357"/>
                    <a:pt x="2543827" y="18900"/>
                    <a:pt x="2543827" y="25722"/>
                  </a:cubicBezTo>
                  <a:lnTo>
                    <a:pt x="2543827" y="3052350"/>
                  </a:lnTo>
                  <a:cubicBezTo>
                    <a:pt x="2543827" y="3059172"/>
                    <a:pt x="2541117" y="3065714"/>
                    <a:pt x="2536293" y="3070538"/>
                  </a:cubicBezTo>
                  <a:cubicBezTo>
                    <a:pt x="2531469" y="3075362"/>
                    <a:pt x="2524927" y="3078071"/>
                    <a:pt x="2518105" y="3078071"/>
                  </a:cubicBezTo>
                  <a:lnTo>
                    <a:pt x="25722" y="3078071"/>
                  </a:lnTo>
                  <a:cubicBezTo>
                    <a:pt x="11516" y="3078071"/>
                    <a:pt x="0" y="3066555"/>
                    <a:pt x="0" y="3052350"/>
                  </a:cubicBezTo>
                  <a:lnTo>
                    <a:pt x="0" y="25722"/>
                  </a:lnTo>
                  <a:cubicBezTo>
                    <a:pt x="0" y="18900"/>
                    <a:pt x="2710" y="12357"/>
                    <a:pt x="7534" y="7534"/>
                  </a:cubicBezTo>
                  <a:cubicBezTo>
                    <a:pt x="12357" y="2710"/>
                    <a:pt x="18900" y="0"/>
                    <a:pt x="25722" y="0"/>
                  </a:cubicBezTo>
                  <a:close/>
                </a:path>
              </a:pathLst>
            </a:custGeom>
            <a:solidFill>
              <a:srgbClr val="F6F4EC"/>
            </a:solidFill>
          </p:spPr>
          <p:txBody>
            <a:bodyPr/>
            <a:lstStyle/>
            <a:p>
              <a:endParaRPr lang="en-NZ" sz="1089"/>
            </a:p>
          </p:txBody>
        </p:sp>
        <p:sp>
          <p:nvSpPr>
            <p:cNvPr id="13" name="TextBox 13"/>
            <p:cNvSpPr txBox="1"/>
            <p:nvPr/>
          </p:nvSpPr>
          <p:spPr>
            <a:xfrm>
              <a:off x="0" y="-38100"/>
              <a:ext cx="2543827" cy="3116171"/>
            </a:xfrm>
            <a:prstGeom prst="rect">
              <a:avLst/>
            </a:prstGeom>
          </p:spPr>
          <p:txBody>
            <a:bodyPr lIns="21843" tIns="21843" rIns="21843" bIns="21843" rtlCol="0" anchor="ctr"/>
            <a:lstStyle/>
            <a:p>
              <a:pPr algn="ctr">
                <a:lnSpc>
                  <a:spcPts val="1144"/>
                </a:lnSpc>
              </a:pPr>
              <a:endParaRPr sz="1089"/>
            </a:p>
          </p:txBody>
        </p:sp>
      </p:grpSp>
      <p:sp>
        <p:nvSpPr>
          <p:cNvPr id="14" name="AutoShape 14"/>
          <p:cNvSpPr/>
          <p:nvPr/>
        </p:nvSpPr>
        <p:spPr>
          <a:xfrm>
            <a:off x="4477572" y="1350636"/>
            <a:ext cx="0" cy="700629"/>
          </a:xfrm>
          <a:prstGeom prst="line">
            <a:avLst/>
          </a:prstGeom>
          <a:ln w="38100" cap="flat">
            <a:solidFill>
              <a:srgbClr val="FF914D">
                <a:alpha val="76863"/>
              </a:srgbClr>
            </a:solidFill>
            <a:prstDash val="solid"/>
            <a:headEnd type="none" w="sm" len="sm"/>
            <a:tailEnd type="none" w="sm" len="sm"/>
          </a:ln>
        </p:spPr>
        <p:txBody>
          <a:bodyPr/>
          <a:lstStyle/>
          <a:p>
            <a:endParaRPr lang="en-NZ" sz="1089"/>
          </a:p>
        </p:txBody>
      </p:sp>
      <p:sp>
        <p:nvSpPr>
          <p:cNvPr id="15" name="AutoShape 15"/>
          <p:cNvSpPr/>
          <p:nvPr/>
        </p:nvSpPr>
        <p:spPr>
          <a:xfrm flipH="1">
            <a:off x="4057434" y="1206281"/>
            <a:ext cx="392314" cy="0"/>
          </a:xfrm>
          <a:prstGeom prst="line">
            <a:avLst/>
          </a:prstGeom>
          <a:ln w="38100" cap="flat">
            <a:solidFill>
              <a:srgbClr val="FF3131"/>
            </a:solidFill>
            <a:prstDash val="sysDot"/>
            <a:headEnd type="none" w="sm" len="sm"/>
            <a:tailEnd type="none" w="sm" len="sm"/>
          </a:ln>
        </p:spPr>
        <p:txBody>
          <a:bodyPr/>
          <a:lstStyle/>
          <a:p>
            <a:endParaRPr lang="en-NZ" sz="1089"/>
          </a:p>
        </p:txBody>
      </p:sp>
      <p:sp>
        <p:nvSpPr>
          <p:cNvPr id="16" name="AutoShape 16"/>
          <p:cNvSpPr/>
          <p:nvPr/>
        </p:nvSpPr>
        <p:spPr>
          <a:xfrm flipH="1" flipV="1">
            <a:off x="4057434" y="1263114"/>
            <a:ext cx="392314" cy="0"/>
          </a:xfrm>
          <a:prstGeom prst="line">
            <a:avLst/>
          </a:prstGeom>
          <a:ln w="38100" cap="flat">
            <a:solidFill>
              <a:srgbClr val="FF914D"/>
            </a:solidFill>
            <a:prstDash val="solid"/>
            <a:headEnd type="none" w="sm" len="sm"/>
            <a:tailEnd type="none" w="sm" len="sm"/>
          </a:ln>
        </p:spPr>
        <p:txBody>
          <a:bodyPr/>
          <a:lstStyle/>
          <a:p>
            <a:endParaRPr lang="en-NZ" sz="1089"/>
          </a:p>
        </p:txBody>
      </p:sp>
      <p:sp>
        <p:nvSpPr>
          <p:cNvPr id="17" name="AutoShape 17"/>
          <p:cNvSpPr/>
          <p:nvPr/>
        </p:nvSpPr>
        <p:spPr>
          <a:xfrm flipV="1">
            <a:off x="8929984" y="1340572"/>
            <a:ext cx="0" cy="4191748"/>
          </a:xfrm>
          <a:prstGeom prst="line">
            <a:avLst/>
          </a:prstGeom>
          <a:ln w="38100" cap="flat">
            <a:solidFill>
              <a:srgbClr val="FF914D">
                <a:alpha val="56863"/>
              </a:srgbClr>
            </a:solidFill>
            <a:prstDash val="solid"/>
            <a:headEnd type="none" w="sm" len="sm"/>
            <a:tailEnd type="none" w="sm" len="sm"/>
          </a:ln>
        </p:spPr>
        <p:txBody>
          <a:bodyPr/>
          <a:lstStyle/>
          <a:p>
            <a:endParaRPr lang="en-NZ" sz="1089"/>
          </a:p>
        </p:txBody>
      </p:sp>
      <p:grpSp>
        <p:nvGrpSpPr>
          <p:cNvPr id="18" name="Group 18"/>
          <p:cNvGrpSpPr/>
          <p:nvPr/>
        </p:nvGrpSpPr>
        <p:grpSpPr>
          <a:xfrm>
            <a:off x="82387" y="3158353"/>
            <a:ext cx="4493855" cy="3230194"/>
            <a:chOff x="0" y="0"/>
            <a:chExt cx="2648650" cy="1903856"/>
          </a:xfrm>
        </p:grpSpPr>
        <p:sp>
          <p:nvSpPr>
            <p:cNvPr id="19" name="Freeform 19"/>
            <p:cNvSpPr/>
            <p:nvPr/>
          </p:nvSpPr>
          <p:spPr>
            <a:xfrm>
              <a:off x="0" y="0"/>
              <a:ext cx="2648650" cy="1903856"/>
            </a:xfrm>
            <a:custGeom>
              <a:avLst/>
              <a:gdLst/>
              <a:ahLst/>
              <a:cxnLst/>
              <a:rect l="l" t="t" r="r" b="b"/>
              <a:pathLst>
                <a:path w="2648650" h="1903856">
                  <a:moveTo>
                    <a:pt x="25016" y="0"/>
                  </a:moveTo>
                  <a:lnTo>
                    <a:pt x="2623634" y="0"/>
                  </a:lnTo>
                  <a:cubicBezTo>
                    <a:pt x="2630268" y="0"/>
                    <a:pt x="2636631" y="2636"/>
                    <a:pt x="2641323" y="7327"/>
                  </a:cubicBezTo>
                  <a:cubicBezTo>
                    <a:pt x="2646014" y="12018"/>
                    <a:pt x="2648650" y="18381"/>
                    <a:pt x="2648650" y="25016"/>
                  </a:cubicBezTo>
                  <a:lnTo>
                    <a:pt x="2648650" y="1878840"/>
                  </a:lnTo>
                  <a:cubicBezTo>
                    <a:pt x="2648650" y="1885475"/>
                    <a:pt x="2646014" y="1891838"/>
                    <a:pt x="2641323" y="1896529"/>
                  </a:cubicBezTo>
                  <a:cubicBezTo>
                    <a:pt x="2636631" y="1901221"/>
                    <a:pt x="2630268" y="1903856"/>
                    <a:pt x="2623634" y="1903856"/>
                  </a:cubicBezTo>
                  <a:lnTo>
                    <a:pt x="25016" y="1903856"/>
                  </a:lnTo>
                  <a:cubicBezTo>
                    <a:pt x="11200" y="1903856"/>
                    <a:pt x="0" y="1892656"/>
                    <a:pt x="0" y="1878840"/>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1089"/>
            </a:p>
          </p:txBody>
        </p:sp>
        <p:sp>
          <p:nvSpPr>
            <p:cNvPr id="20" name="TextBox 20"/>
            <p:cNvSpPr txBox="1"/>
            <p:nvPr/>
          </p:nvSpPr>
          <p:spPr>
            <a:xfrm>
              <a:off x="0" y="-38100"/>
              <a:ext cx="2648650" cy="1941956"/>
            </a:xfrm>
            <a:prstGeom prst="rect">
              <a:avLst/>
            </a:prstGeom>
          </p:spPr>
          <p:txBody>
            <a:bodyPr lIns="21843" tIns="21843" rIns="21843" bIns="21843" rtlCol="0" anchor="ctr"/>
            <a:lstStyle/>
            <a:p>
              <a:pPr algn="ctr">
                <a:lnSpc>
                  <a:spcPts val="1144"/>
                </a:lnSpc>
              </a:pPr>
              <a:endParaRPr sz="1089"/>
            </a:p>
          </p:txBody>
        </p:sp>
      </p:grpSp>
      <p:pic>
        <p:nvPicPr>
          <p:cNvPr id="21" name="Picture 21"/>
          <p:cNvPicPr>
            <a:picLocks noChangeAspect="1"/>
          </p:cNvPicPr>
          <p:nvPr/>
        </p:nvPicPr>
        <p:blipFill>
          <a:blip r:embed="rId2"/>
          <a:stretch>
            <a:fillRect/>
          </a:stretch>
        </p:blipFill>
        <p:spPr>
          <a:xfrm>
            <a:off x="2675619" y="1258307"/>
            <a:ext cx="2064237" cy="908007"/>
          </a:xfrm>
          <a:prstGeom prst="rect">
            <a:avLst/>
          </a:prstGeom>
        </p:spPr>
      </p:pic>
      <p:sp>
        <p:nvSpPr>
          <p:cNvPr id="22" name="AutoShape 22"/>
          <p:cNvSpPr/>
          <p:nvPr/>
        </p:nvSpPr>
        <p:spPr>
          <a:xfrm>
            <a:off x="4192566" y="1345946"/>
            <a:ext cx="0" cy="700629"/>
          </a:xfrm>
          <a:prstGeom prst="line">
            <a:avLst/>
          </a:prstGeom>
          <a:ln w="38100" cap="flat">
            <a:solidFill>
              <a:srgbClr val="FF3131">
                <a:alpha val="60000"/>
              </a:srgbClr>
            </a:solidFill>
            <a:prstDash val="sysDot"/>
            <a:headEnd type="none" w="sm" len="sm"/>
            <a:tailEnd type="none" w="sm" len="sm"/>
          </a:ln>
        </p:spPr>
        <p:txBody>
          <a:bodyPr/>
          <a:lstStyle/>
          <a:p>
            <a:endParaRPr lang="en-NZ" sz="1089"/>
          </a:p>
        </p:txBody>
      </p:sp>
      <p:pic>
        <p:nvPicPr>
          <p:cNvPr id="23" name="Picture 23"/>
          <p:cNvPicPr>
            <a:picLocks noChangeAspect="1"/>
          </p:cNvPicPr>
          <p:nvPr/>
        </p:nvPicPr>
        <p:blipFill>
          <a:blip r:embed="rId3"/>
          <a:stretch>
            <a:fillRect/>
          </a:stretch>
        </p:blipFill>
        <p:spPr>
          <a:xfrm>
            <a:off x="5592162" y="1018855"/>
            <a:ext cx="3841955" cy="4923781"/>
          </a:xfrm>
          <a:prstGeom prst="rect">
            <a:avLst/>
          </a:prstGeom>
        </p:spPr>
      </p:pic>
      <p:sp>
        <p:nvSpPr>
          <p:cNvPr id="24" name="AutoShape 24"/>
          <p:cNvSpPr/>
          <p:nvPr/>
        </p:nvSpPr>
        <p:spPr>
          <a:xfrm>
            <a:off x="8323521" y="1340572"/>
            <a:ext cx="0" cy="4191748"/>
          </a:xfrm>
          <a:prstGeom prst="line">
            <a:avLst/>
          </a:prstGeom>
          <a:ln w="38100" cap="flat">
            <a:solidFill>
              <a:srgbClr val="FF3131">
                <a:alpha val="56863"/>
              </a:srgbClr>
            </a:solidFill>
            <a:prstDash val="sysDot"/>
            <a:headEnd type="none" w="sm" len="sm"/>
            <a:tailEnd type="none" w="sm" len="sm"/>
          </a:ln>
        </p:spPr>
        <p:txBody>
          <a:bodyPr/>
          <a:lstStyle/>
          <a:p>
            <a:endParaRPr lang="en-NZ" sz="1089"/>
          </a:p>
        </p:txBody>
      </p:sp>
      <p:sp>
        <p:nvSpPr>
          <p:cNvPr id="25" name="AutoShape 25"/>
          <p:cNvSpPr/>
          <p:nvPr/>
        </p:nvSpPr>
        <p:spPr>
          <a:xfrm flipH="1">
            <a:off x="7897900" y="1206281"/>
            <a:ext cx="392314" cy="0"/>
          </a:xfrm>
          <a:prstGeom prst="line">
            <a:avLst/>
          </a:prstGeom>
          <a:ln w="38100" cap="flat">
            <a:solidFill>
              <a:srgbClr val="FF3131"/>
            </a:solidFill>
            <a:prstDash val="sysDot"/>
            <a:headEnd type="none" w="sm" len="sm"/>
            <a:tailEnd type="none" w="sm" len="sm"/>
          </a:ln>
        </p:spPr>
        <p:txBody>
          <a:bodyPr/>
          <a:lstStyle/>
          <a:p>
            <a:endParaRPr lang="en-NZ" sz="1089"/>
          </a:p>
        </p:txBody>
      </p:sp>
      <p:sp>
        <p:nvSpPr>
          <p:cNvPr id="26" name="AutoShape 26"/>
          <p:cNvSpPr/>
          <p:nvPr/>
        </p:nvSpPr>
        <p:spPr>
          <a:xfrm flipH="1" flipV="1">
            <a:off x="7897900" y="1263114"/>
            <a:ext cx="392314" cy="0"/>
          </a:xfrm>
          <a:prstGeom prst="line">
            <a:avLst/>
          </a:prstGeom>
          <a:ln w="38100" cap="flat">
            <a:solidFill>
              <a:srgbClr val="FF914D"/>
            </a:solidFill>
            <a:prstDash val="solid"/>
            <a:headEnd type="none" w="sm" len="sm"/>
            <a:tailEnd type="none" w="sm" len="sm"/>
          </a:ln>
        </p:spPr>
        <p:txBody>
          <a:bodyPr/>
          <a:lstStyle/>
          <a:p>
            <a:endParaRPr lang="en-NZ" sz="1089"/>
          </a:p>
        </p:txBody>
      </p:sp>
      <p:sp>
        <p:nvSpPr>
          <p:cNvPr id="27" name="Freeform 27"/>
          <p:cNvSpPr/>
          <p:nvPr/>
        </p:nvSpPr>
        <p:spPr>
          <a:xfrm>
            <a:off x="121537" y="190082"/>
            <a:ext cx="1779617" cy="478638"/>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sz="1089"/>
          </a:p>
        </p:txBody>
      </p:sp>
      <p:grpSp>
        <p:nvGrpSpPr>
          <p:cNvPr id="28" name="Group 28"/>
          <p:cNvGrpSpPr/>
          <p:nvPr/>
        </p:nvGrpSpPr>
        <p:grpSpPr>
          <a:xfrm>
            <a:off x="73982" y="2196793"/>
            <a:ext cx="4493855" cy="892405"/>
            <a:chOff x="0" y="0"/>
            <a:chExt cx="2648650" cy="525978"/>
          </a:xfrm>
        </p:grpSpPr>
        <p:sp>
          <p:nvSpPr>
            <p:cNvPr id="29" name="Freeform 29"/>
            <p:cNvSpPr/>
            <p:nvPr/>
          </p:nvSpPr>
          <p:spPr>
            <a:xfrm>
              <a:off x="0" y="0"/>
              <a:ext cx="2648650" cy="525978"/>
            </a:xfrm>
            <a:custGeom>
              <a:avLst/>
              <a:gdLst/>
              <a:ahLst/>
              <a:cxnLst/>
              <a:rect l="l" t="t" r="r" b="b"/>
              <a:pathLst>
                <a:path w="2648650" h="525978">
                  <a:moveTo>
                    <a:pt x="25016" y="0"/>
                  </a:moveTo>
                  <a:lnTo>
                    <a:pt x="2623634" y="0"/>
                  </a:lnTo>
                  <a:cubicBezTo>
                    <a:pt x="2630268" y="0"/>
                    <a:pt x="2636631" y="2636"/>
                    <a:pt x="2641323" y="7327"/>
                  </a:cubicBezTo>
                  <a:cubicBezTo>
                    <a:pt x="2646014" y="12018"/>
                    <a:pt x="2648650" y="18381"/>
                    <a:pt x="2648650" y="25016"/>
                  </a:cubicBezTo>
                  <a:lnTo>
                    <a:pt x="2648650" y="500962"/>
                  </a:lnTo>
                  <a:cubicBezTo>
                    <a:pt x="2648650" y="514778"/>
                    <a:pt x="2637450" y="525978"/>
                    <a:pt x="2623634" y="525978"/>
                  </a:cubicBezTo>
                  <a:lnTo>
                    <a:pt x="25016" y="525978"/>
                  </a:lnTo>
                  <a:cubicBezTo>
                    <a:pt x="18381" y="525978"/>
                    <a:pt x="12018" y="523342"/>
                    <a:pt x="7327" y="518651"/>
                  </a:cubicBezTo>
                  <a:cubicBezTo>
                    <a:pt x="2636" y="513959"/>
                    <a:pt x="0" y="507597"/>
                    <a:pt x="0" y="500962"/>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1089"/>
            </a:p>
          </p:txBody>
        </p:sp>
        <p:sp>
          <p:nvSpPr>
            <p:cNvPr id="30" name="TextBox 30"/>
            <p:cNvSpPr txBox="1"/>
            <p:nvPr/>
          </p:nvSpPr>
          <p:spPr>
            <a:xfrm>
              <a:off x="0" y="-38100"/>
              <a:ext cx="2648650" cy="564078"/>
            </a:xfrm>
            <a:prstGeom prst="rect">
              <a:avLst/>
            </a:prstGeom>
          </p:spPr>
          <p:txBody>
            <a:bodyPr lIns="21843" tIns="21843" rIns="21843" bIns="21843" rtlCol="0" anchor="ctr"/>
            <a:lstStyle/>
            <a:p>
              <a:pPr algn="ctr">
                <a:lnSpc>
                  <a:spcPts val="1144"/>
                </a:lnSpc>
              </a:pPr>
              <a:endParaRPr sz="1089"/>
            </a:p>
          </p:txBody>
        </p:sp>
      </p:grpSp>
      <p:graphicFrame>
        <p:nvGraphicFramePr>
          <p:cNvPr id="31" name="Table 31"/>
          <p:cNvGraphicFramePr>
            <a:graphicFrameLocks noGrp="1"/>
          </p:cNvGraphicFramePr>
          <p:nvPr/>
        </p:nvGraphicFramePr>
        <p:xfrm>
          <a:off x="159953" y="2422560"/>
          <a:ext cx="4254888" cy="658564"/>
        </p:xfrm>
        <a:graphic>
          <a:graphicData uri="http://schemas.openxmlformats.org/drawingml/2006/table">
            <a:tbl>
              <a:tblPr/>
              <a:tblGrid>
                <a:gridCol w="1682014">
                  <a:extLst>
                    <a:ext uri="{9D8B030D-6E8A-4147-A177-3AD203B41FA5}">
                      <a16:colId xmlns:a16="http://schemas.microsoft.com/office/drawing/2014/main" val="20000"/>
                    </a:ext>
                  </a:extLst>
                </a:gridCol>
                <a:gridCol w="930384">
                  <a:extLst>
                    <a:ext uri="{9D8B030D-6E8A-4147-A177-3AD203B41FA5}">
                      <a16:colId xmlns:a16="http://schemas.microsoft.com/office/drawing/2014/main" val="20001"/>
                    </a:ext>
                  </a:extLst>
                </a:gridCol>
                <a:gridCol w="847551">
                  <a:extLst>
                    <a:ext uri="{9D8B030D-6E8A-4147-A177-3AD203B41FA5}">
                      <a16:colId xmlns:a16="http://schemas.microsoft.com/office/drawing/2014/main" val="20002"/>
                    </a:ext>
                  </a:extLst>
                </a:gridCol>
                <a:gridCol w="794939">
                  <a:extLst>
                    <a:ext uri="{9D8B030D-6E8A-4147-A177-3AD203B41FA5}">
                      <a16:colId xmlns:a16="http://schemas.microsoft.com/office/drawing/2014/main" val="20003"/>
                    </a:ext>
                  </a:extLst>
                </a:gridCol>
              </a:tblGrid>
              <a:tr h="221223">
                <a:tc>
                  <a:txBody>
                    <a:bodyPr/>
                    <a:lstStyle/>
                    <a:p>
                      <a:pPr algn="ctr">
                        <a:lnSpc>
                          <a:spcPts val="1679"/>
                        </a:lnSpc>
                        <a:defRPr/>
                      </a:pP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Q1 2024/25</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Q1 2025/26</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 point change</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9301">
                <a:tc>
                  <a:txBody>
                    <a:bodyPr/>
                    <a:lstStyle/>
                    <a:p>
                      <a:pPr algn="l">
                        <a:lnSpc>
                          <a:spcPts val="1679"/>
                        </a:lnSpc>
                        <a:defRPr/>
                      </a:pPr>
                      <a:r>
                        <a:rPr lang="en-US" sz="700">
                          <a:solidFill>
                            <a:srgbClr val="000000"/>
                          </a:solidFill>
                          <a:latin typeface="Poppins"/>
                          <a:ea typeface="Poppins"/>
                          <a:cs typeface="Poppins"/>
                          <a:sym typeface="Poppins"/>
                        </a:rPr>
                        <a:t>Shorter mental health and addiction-related stays in ED &lt;6hrs </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a:solidFill>
                            <a:srgbClr val="000000"/>
                          </a:solidFill>
                          <a:latin typeface="Poppins"/>
                          <a:ea typeface="Poppins"/>
                          <a:cs typeface="Poppins"/>
                          <a:sym typeface="Poppins"/>
                        </a:rPr>
                        <a:t>63.5%</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a:solidFill>
                            <a:srgbClr val="000000"/>
                          </a:solidFill>
                          <a:latin typeface="Poppins"/>
                          <a:ea typeface="Poppins"/>
                          <a:cs typeface="Poppins"/>
                          <a:sym typeface="Poppins"/>
                        </a:rPr>
                        <a:t>66.8%</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944D"/>
                          </a:solidFill>
                          <a:latin typeface="Poppins Bold"/>
                          <a:ea typeface="Poppins Bold"/>
                          <a:cs typeface="Poppins Bold"/>
                          <a:sym typeface="Poppins Bold"/>
                        </a:rPr>
                        <a:t>3.3%</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2" name="Freeform 32"/>
          <p:cNvSpPr/>
          <p:nvPr/>
        </p:nvSpPr>
        <p:spPr>
          <a:xfrm>
            <a:off x="121" y="1253543"/>
            <a:ext cx="2089974" cy="869378"/>
          </a:xfrm>
          <a:custGeom>
            <a:avLst/>
            <a:gdLst/>
            <a:ahLst/>
            <a:cxnLst/>
            <a:rect l="l" t="t" r="r" b="b"/>
            <a:pathLst>
              <a:path w="3454353" h="1436926">
                <a:moveTo>
                  <a:pt x="0" y="0"/>
                </a:moveTo>
                <a:lnTo>
                  <a:pt x="3454353" y="0"/>
                </a:lnTo>
                <a:lnTo>
                  <a:pt x="3454353" y="1436925"/>
                </a:lnTo>
                <a:lnTo>
                  <a:pt x="0" y="1436925"/>
                </a:lnTo>
                <a:lnTo>
                  <a:pt x="0" y="0"/>
                </a:lnTo>
                <a:close/>
              </a:path>
            </a:pathLst>
          </a:custGeom>
          <a:blipFill>
            <a:blip r:embed="rId5"/>
            <a:stretch>
              <a:fillRect t="-2737" b="-2737"/>
            </a:stretch>
          </a:blipFill>
        </p:spPr>
        <p:txBody>
          <a:bodyPr/>
          <a:lstStyle/>
          <a:p>
            <a:endParaRPr lang="en-NZ" sz="1089"/>
          </a:p>
        </p:txBody>
      </p:sp>
      <p:sp>
        <p:nvSpPr>
          <p:cNvPr id="33" name="TextBox 33"/>
          <p:cNvSpPr txBox="1"/>
          <p:nvPr/>
        </p:nvSpPr>
        <p:spPr>
          <a:xfrm>
            <a:off x="169560" y="2208319"/>
            <a:ext cx="2977987" cy="183576"/>
          </a:xfrm>
          <a:prstGeom prst="rect">
            <a:avLst/>
          </a:prstGeom>
        </p:spPr>
        <p:txBody>
          <a:bodyPr lIns="0" tIns="0" rIns="0" bIns="0" rtlCol="0" anchor="t">
            <a:spAutoFit/>
          </a:bodyPr>
          <a:lstStyle/>
          <a:p>
            <a:pPr>
              <a:lnSpc>
                <a:spcPts val="1532"/>
              </a:lnSpc>
            </a:pPr>
            <a:r>
              <a:rPr lang="en-US" sz="1095" b="1">
                <a:solidFill>
                  <a:srgbClr val="8D4265"/>
                </a:solidFill>
                <a:latin typeface="Poppins Bold"/>
                <a:ea typeface="Poppins Bold"/>
                <a:cs typeface="Poppins Bold"/>
                <a:sym typeface="Poppins Bold"/>
              </a:rPr>
              <a:t>Q1 results compared with Q1 last year</a:t>
            </a:r>
          </a:p>
        </p:txBody>
      </p:sp>
      <p:sp>
        <p:nvSpPr>
          <p:cNvPr id="34" name="TextBox 34"/>
          <p:cNvSpPr txBox="1"/>
          <p:nvPr/>
        </p:nvSpPr>
        <p:spPr>
          <a:xfrm>
            <a:off x="104712" y="178654"/>
            <a:ext cx="9013307" cy="463012"/>
          </a:xfrm>
          <a:prstGeom prst="rect">
            <a:avLst/>
          </a:prstGeom>
        </p:spPr>
        <p:txBody>
          <a:bodyPr lIns="0" tIns="0" rIns="0" bIns="0" rtlCol="0" anchor="t">
            <a:spAutoFit/>
          </a:bodyPr>
          <a:lstStyle/>
          <a:p>
            <a:pPr algn="ctr">
              <a:lnSpc>
                <a:spcPts val="2015"/>
              </a:lnSpc>
            </a:pPr>
            <a:r>
              <a:rPr lang="en-US" sz="1439" b="1">
                <a:solidFill>
                  <a:srgbClr val="FFFFFF"/>
                </a:solidFill>
                <a:latin typeface="Poppins Bold"/>
                <a:ea typeface="Poppins Bold"/>
                <a:cs typeface="Poppins Bold"/>
                <a:sym typeface="Poppins Bold"/>
              </a:rPr>
              <a:t>Shorter mental health and addiction-related stays in EDs</a:t>
            </a:r>
          </a:p>
          <a:p>
            <a:pPr algn="ctr">
              <a:lnSpc>
                <a:spcPts val="1677"/>
              </a:lnSpc>
            </a:pPr>
            <a:r>
              <a:rPr lang="en-US" sz="1198">
                <a:solidFill>
                  <a:srgbClr val="FFFFFF"/>
                </a:solidFill>
                <a:latin typeface="Poppins"/>
                <a:ea typeface="Poppins"/>
                <a:cs typeface="Poppins"/>
                <a:sym typeface="Poppins"/>
              </a:rPr>
              <a:t>2025/26 milestone = 77%   |   2030 target = 95%</a:t>
            </a:r>
          </a:p>
        </p:txBody>
      </p:sp>
      <p:sp>
        <p:nvSpPr>
          <p:cNvPr id="35" name="TextBox 35"/>
          <p:cNvSpPr txBox="1"/>
          <p:nvPr/>
        </p:nvSpPr>
        <p:spPr>
          <a:xfrm>
            <a:off x="96143" y="823869"/>
            <a:ext cx="8943388" cy="230832"/>
          </a:xfrm>
          <a:prstGeom prst="rect">
            <a:avLst/>
          </a:prstGeom>
        </p:spPr>
        <p:txBody>
          <a:bodyPr lIns="0" tIns="0" rIns="0" bIns="0" rtlCol="0" anchor="t">
            <a:spAutoFit/>
          </a:bodyPr>
          <a:lstStyle/>
          <a:p>
            <a:pPr>
              <a:lnSpc>
                <a:spcPts val="943"/>
              </a:lnSpc>
            </a:pPr>
            <a:r>
              <a:rPr lang="en-US" sz="786">
                <a:solidFill>
                  <a:srgbClr val="000000"/>
                </a:solidFill>
                <a:latin typeface="Poppins"/>
                <a:ea typeface="Poppins"/>
                <a:cs typeface="Poppins"/>
                <a:sym typeface="Poppins"/>
              </a:rPr>
              <a:t>This measure reports the percentage of mental health and addiction-related ED attendances that were admitted, discharged or transferred from an ED within six hours, as a proportion of all mental health and addiction-related attendances. </a:t>
            </a:r>
          </a:p>
        </p:txBody>
      </p:sp>
      <p:sp>
        <p:nvSpPr>
          <p:cNvPr id="36" name="TextBox 36"/>
          <p:cNvSpPr txBox="1"/>
          <p:nvPr/>
        </p:nvSpPr>
        <p:spPr>
          <a:xfrm>
            <a:off x="3723793" y="1168595"/>
            <a:ext cx="294035" cy="129651"/>
          </a:xfrm>
          <a:prstGeom prst="rect">
            <a:avLst/>
          </a:prstGeom>
        </p:spPr>
        <p:txBody>
          <a:bodyPr lIns="0" tIns="0" rIns="0" bIns="0" rtlCol="0" anchor="t">
            <a:spAutoFit/>
          </a:bodyPr>
          <a:lstStyle/>
          <a:p>
            <a:pPr algn="r">
              <a:lnSpc>
                <a:spcPts val="516"/>
              </a:lnSpc>
            </a:pPr>
            <a:r>
              <a:rPr lang="en-US" sz="486">
                <a:solidFill>
                  <a:srgbClr val="000000"/>
                </a:solidFill>
                <a:latin typeface="Poppins"/>
                <a:ea typeface="Poppins"/>
                <a:cs typeface="Poppins"/>
                <a:sym typeface="Poppins"/>
              </a:rPr>
              <a:t>Milestone</a:t>
            </a:r>
          </a:p>
          <a:p>
            <a:pPr algn="r">
              <a:lnSpc>
                <a:spcPts val="516"/>
              </a:lnSpc>
            </a:pPr>
            <a:r>
              <a:rPr lang="en-US" sz="486">
                <a:solidFill>
                  <a:srgbClr val="000000"/>
                </a:solidFill>
                <a:latin typeface="Poppins"/>
                <a:ea typeface="Poppins"/>
                <a:cs typeface="Poppins"/>
                <a:sym typeface="Poppins"/>
              </a:rPr>
              <a:t>Target</a:t>
            </a:r>
          </a:p>
        </p:txBody>
      </p:sp>
      <p:sp>
        <p:nvSpPr>
          <p:cNvPr id="37" name="TextBox 37"/>
          <p:cNvSpPr txBox="1"/>
          <p:nvPr/>
        </p:nvSpPr>
        <p:spPr>
          <a:xfrm>
            <a:off x="147780" y="3389883"/>
            <a:ext cx="4441805" cy="3227165"/>
          </a:xfrm>
          <a:prstGeom prst="rect">
            <a:avLst/>
          </a:prstGeom>
        </p:spPr>
        <p:txBody>
          <a:bodyPr lIns="0" tIns="0" rIns="0" bIns="0" rtlCol="0" anchor="t">
            <a:spAutoFit/>
          </a:bodyPr>
          <a:lstStyle/>
          <a:p>
            <a:pPr>
              <a:lnSpc>
                <a:spcPts val="894"/>
              </a:lnSpc>
            </a:pPr>
            <a:r>
              <a:rPr lang="en-US" sz="678" spc="-17">
                <a:solidFill>
                  <a:srgbClr val="000000"/>
                </a:solidFill>
                <a:latin typeface="Poppins"/>
                <a:ea typeface="Poppins"/>
                <a:cs typeface="Poppins"/>
                <a:sym typeface="Poppins"/>
              </a:rPr>
              <a:t>Performance has dropped between Q4 (autumn) and Q1 (winter) but remains higher than the same time last year signalling a continuous trajectory of improvement. Q1 performance is in line with historical seasonal variance in service demand. </a:t>
            </a:r>
          </a:p>
          <a:p>
            <a:pPr>
              <a:lnSpc>
                <a:spcPts val="894"/>
              </a:lnSpc>
            </a:pPr>
            <a:r>
              <a:rPr lang="en-US" sz="678" spc="-17">
                <a:solidFill>
                  <a:srgbClr val="000000"/>
                </a:solidFill>
                <a:latin typeface="Poppins"/>
                <a:ea typeface="Poppins"/>
                <a:cs typeface="Poppins"/>
                <a:sym typeface="Poppins"/>
              </a:rPr>
              <a:t>We have committed to opening six crisis cafes in 2025/26, across all four Health NZ regions, with the aim of reducing demand on EDs by providing more mental health and addictions support options closer to home. The first crisis cafe opened in Whanganui this quarter. We are on track to open two cafes, one in Auckland and one Taranaki, in quarter two. </a:t>
            </a:r>
          </a:p>
          <a:p>
            <a:pPr>
              <a:lnSpc>
                <a:spcPts val="894"/>
              </a:lnSpc>
            </a:pPr>
            <a:r>
              <a:rPr lang="en-US" sz="678" spc="-17">
                <a:solidFill>
                  <a:srgbClr val="000000"/>
                </a:solidFill>
                <a:latin typeface="Poppins"/>
                <a:ea typeface="Poppins"/>
                <a:cs typeface="Poppins"/>
                <a:sym typeface="Poppins"/>
              </a:rPr>
              <a:t>All districts in Te Waipounamu are meeting the 2025/26 milestone, attributed to close proximity of mental health services to EDs, early alert systems for mental health support needs, and capacity to respond promptly. Crisis café development is progressing in Christchurch and Dunedin, which will support further improvements in performance.  </a:t>
            </a:r>
          </a:p>
          <a:p>
            <a:pPr>
              <a:lnSpc>
                <a:spcPts val="894"/>
              </a:lnSpc>
            </a:pPr>
            <a:r>
              <a:rPr lang="en-US" sz="678" spc="-17">
                <a:solidFill>
                  <a:srgbClr val="000000"/>
                </a:solidFill>
                <a:latin typeface="Poppins"/>
                <a:ea typeface="Poppins"/>
                <a:cs typeface="Poppins"/>
                <a:sym typeface="Poppins"/>
              </a:rPr>
              <a:t>Recent improvements in our Te Manawa Taki region include strengthened ED triage and crisis collaboration in Waikato and implementation of electronic clinical documentation (to support faster decision making and improve patient flow) in Bay of Plenty. Districts are also reviewing patient pathways and strengthening on call expectations to improve performance in this target. </a:t>
            </a:r>
          </a:p>
          <a:p>
            <a:pPr>
              <a:lnSpc>
                <a:spcPts val="894"/>
              </a:lnSpc>
            </a:pPr>
            <a:r>
              <a:rPr lang="en-US" sz="678" spc="-17">
                <a:solidFill>
                  <a:srgbClr val="000000"/>
                </a:solidFill>
                <a:latin typeface="Poppins"/>
                <a:ea typeface="Poppins"/>
                <a:cs typeface="Poppins"/>
                <a:sym typeface="Poppins"/>
              </a:rPr>
              <a:t>Whanganui performance dropped during quarter one when compared to quarter four, but it is still meeting the milestone. The district is continuing to review all mental health ED presentations weekly to optimise processes. Whanganui ED has also introduced a dedicated space where people requiring a mental health assessment can wait when they no longer need to be in ED, to improve overall hospital flow. Other Central region districts are wanting to replicate this model. Work is underway to open a 15-bed extended care service (for all patients, not just mental health) at Manor Park (Hutt Valley district) in November to support community-based recovery and improve hospital flow. </a:t>
            </a:r>
          </a:p>
          <a:p>
            <a:pPr>
              <a:lnSpc>
                <a:spcPts val="894"/>
              </a:lnSpc>
            </a:pPr>
            <a:r>
              <a:rPr lang="en-US" sz="678" spc="-17">
                <a:solidFill>
                  <a:srgbClr val="000000"/>
                </a:solidFill>
                <a:latin typeface="Poppins"/>
                <a:ea typeface="Poppins"/>
                <a:cs typeface="Poppins"/>
                <a:sym typeface="Poppins"/>
              </a:rPr>
              <a:t>Peer Support in Wellington ED (Capital and Coast district) is now fully operational, working Monday to Thursday during peak hours to enhance patient experience and support. Peer Support will launch in more EDs during quarter two, in Southern, Waitematā and Bay of Plenty districts. </a:t>
            </a:r>
          </a:p>
          <a:p>
            <a:pPr>
              <a:lnSpc>
                <a:spcPts val="894"/>
              </a:lnSpc>
            </a:pPr>
            <a:r>
              <a:rPr lang="en-US" sz="678" spc="-17">
                <a:solidFill>
                  <a:srgbClr val="000000"/>
                </a:solidFill>
                <a:latin typeface="Poppins"/>
                <a:ea typeface="Poppins"/>
                <a:cs typeface="Poppins"/>
                <a:sym typeface="Poppins"/>
              </a:rPr>
              <a:t>Northern region has completed patient journey mapping to identify delays; improvement plans are underway for metro Auckland districts, including Counties Manukau, which faces high and variable demand. </a:t>
            </a:r>
          </a:p>
          <a:p>
            <a:pPr>
              <a:lnSpc>
                <a:spcPts val="894"/>
              </a:lnSpc>
            </a:pPr>
            <a:endParaRPr lang="en-US" sz="678" spc="-17">
              <a:solidFill>
                <a:srgbClr val="000000"/>
              </a:solidFill>
              <a:latin typeface="Poppins"/>
              <a:ea typeface="Poppins"/>
              <a:cs typeface="Poppins"/>
              <a:sym typeface="Poppins"/>
            </a:endParaRPr>
          </a:p>
        </p:txBody>
      </p:sp>
      <p:sp>
        <p:nvSpPr>
          <p:cNvPr id="38" name="TextBox 38"/>
          <p:cNvSpPr txBox="1"/>
          <p:nvPr/>
        </p:nvSpPr>
        <p:spPr>
          <a:xfrm>
            <a:off x="169560" y="3175642"/>
            <a:ext cx="2977987" cy="183576"/>
          </a:xfrm>
          <a:prstGeom prst="rect">
            <a:avLst/>
          </a:prstGeom>
        </p:spPr>
        <p:txBody>
          <a:bodyPr lIns="0" tIns="0" rIns="0" bIns="0" rtlCol="0" anchor="t">
            <a:spAutoFit/>
          </a:bodyPr>
          <a:lstStyle/>
          <a:p>
            <a:pPr>
              <a:lnSpc>
                <a:spcPts val="1532"/>
              </a:lnSpc>
            </a:pPr>
            <a:r>
              <a:rPr lang="en-US" sz="1095" b="1">
                <a:solidFill>
                  <a:srgbClr val="8D4265"/>
                </a:solidFill>
                <a:latin typeface="Poppins Bold"/>
                <a:ea typeface="Poppins Bold"/>
                <a:cs typeface="Poppins Bold"/>
                <a:sym typeface="Poppins Bold"/>
              </a:rPr>
              <a:t>Q1 overview</a:t>
            </a:r>
          </a:p>
        </p:txBody>
      </p:sp>
      <p:sp>
        <p:nvSpPr>
          <p:cNvPr id="39" name="TextBox 39"/>
          <p:cNvSpPr txBox="1"/>
          <p:nvPr/>
        </p:nvSpPr>
        <p:spPr>
          <a:xfrm>
            <a:off x="169561" y="1148856"/>
            <a:ext cx="1081349" cy="183384"/>
          </a:xfrm>
          <a:prstGeom prst="rect">
            <a:avLst/>
          </a:prstGeom>
        </p:spPr>
        <p:txBody>
          <a:bodyPr lIns="0" tIns="0" rIns="0" bIns="0" rtlCol="0" anchor="t">
            <a:spAutoFit/>
          </a:bodyPr>
          <a:lstStyle/>
          <a:p>
            <a:pPr algn="ctr">
              <a:lnSpc>
                <a:spcPts val="1525"/>
              </a:lnSpc>
            </a:pPr>
            <a:r>
              <a:rPr lang="en-US" sz="1089" b="1">
                <a:solidFill>
                  <a:srgbClr val="8D4265"/>
                </a:solidFill>
                <a:latin typeface="Poppins Bold"/>
                <a:ea typeface="Poppins Bold"/>
                <a:cs typeface="Poppins Bold"/>
                <a:sym typeface="Poppins Bold"/>
              </a:rPr>
              <a:t>National result </a:t>
            </a:r>
          </a:p>
        </p:txBody>
      </p:sp>
      <p:sp>
        <p:nvSpPr>
          <p:cNvPr id="40" name="TextBox 40"/>
          <p:cNvSpPr txBox="1"/>
          <p:nvPr/>
        </p:nvSpPr>
        <p:spPr>
          <a:xfrm>
            <a:off x="2090094" y="1148856"/>
            <a:ext cx="1220379" cy="375744"/>
          </a:xfrm>
          <a:prstGeom prst="rect">
            <a:avLst/>
          </a:prstGeom>
        </p:spPr>
        <p:txBody>
          <a:bodyPr lIns="0" tIns="0" rIns="0" bIns="0" rtlCol="0" anchor="t">
            <a:spAutoFit/>
          </a:bodyPr>
          <a:lstStyle/>
          <a:p>
            <a:pPr algn="ctr">
              <a:lnSpc>
                <a:spcPts val="1525"/>
              </a:lnSpc>
            </a:pPr>
            <a:r>
              <a:rPr lang="en-US" sz="1089" b="1">
                <a:solidFill>
                  <a:srgbClr val="8D4265"/>
                </a:solidFill>
                <a:latin typeface="Poppins Bold"/>
                <a:ea typeface="Poppins Bold"/>
                <a:cs typeface="Poppins Bold"/>
                <a:sym typeface="Poppins Bold"/>
              </a:rPr>
              <a:t>Results by region</a:t>
            </a:r>
          </a:p>
        </p:txBody>
      </p:sp>
      <p:sp>
        <p:nvSpPr>
          <p:cNvPr id="41" name="TextBox 41"/>
          <p:cNvSpPr txBox="1"/>
          <p:nvPr/>
        </p:nvSpPr>
        <p:spPr>
          <a:xfrm>
            <a:off x="4828869" y="1162096"/>
            <a:ext cx="1338067" cy="195118"/>
          </a:xfrm>
          <a:prstGeom prst="rect">
            <a:avLst/>
          </a:prstGeom>
        </p:spPr>
        <p:txBody>
          <a:bodyPr lIns="0" tIns="0" rIns="0" bIns="0" rtlCol="0" anchor="t">
            <a:spAutoFit/>
          </a:bodyPr>
          <a:lstStyle/>
          <a:p>
            <a:pPr algn="ctr">
              <a:lnSpc>
                <a:spcPts val="1610"/>
              </a:lnSpc>
            </a:pPr>
            <a:r>
              <a:rPr lang="en-US" sz="1149" b="1">
                <a:solidFill>
                  <a:srgbClr val="8D4265"/>
                </a:solidFill>
                <a:latin typeface="Poppins Bold"/>
                <a:ea typeface="Poppins Bold"/>
                <a:cs typeface="Poppins Bold"/>
                <a:sym typeface="Poppins Bold"/>
              </a:rPr>
              <a:t>Results by district</a:t>
            </a:r>
          </a:p>
        </p:txBody>
      </p:sp>
      <p:sp>
        <p:nvSpPr>
          <p:cNvPr id="42" name="TextBox 42"/>
          <p:cNvSpPr txBox="1"/>
          <p:nvPr/>
        </p:nvSpPr>
        <p:spPr>
          <a:xfrm>
            <a:off x="2041292" y="1405803"/>
            <a:ext cx="766282" cy="552908"/>
          </a:xfrm>
          <a:prstGeom prst="rect">
            <a:avLst/>
          </a:prstGeom>
        </p:spPr>
        <p:txBody>
          <a:bodyPr lIns="0" tIns="0" rIns="0" bIns="0" rtlCol="0" anchor="t">
            <a:spAutoFit/>
          </a:bodyPr>
          <a:lstStyle/>
          <a:p>
            <a:pPr algn="r">
              <a:lnSpc>
                <a:spcPts val="1118"/>
              </a:lnSpc>
            </a:pPr>
            <a:r>
              <a:rPr lang="en-US" sz="666">
                <a:solidFill>
                  <a:srgbClr val="000000"/>
                </a:solidFill>
                <a:latin typeface="Poppins"/>
                <a:ea typeface="Poppins"/>
                <a:cs typeface="Poppins"/>
                <a:sym typeface="Poppins"/>
              </a:rPr>
              <a:t>Te Waipounamu</a:t>
            </a:r>
          </a:p>
          <a:p>
            <a:pPr algn="r">
              <a:lnSpc>
                <a:spcPts val="1118"/>
              </a:lnSpc>
            </a:pPr>
            <a:r>
              <a:rPr lang="en-US" sz="666">
                <a:solidFill>
                  <a:srgbClr val="000000"/>
                </a:solidFill>
                <a:latin typeface="Poppins"/>
                <a:ea typeface="Poppins"/>
                <a:cs typeface="Poppins"/>
                <a:sym typeface="Poppins"/>
              </a:rPr>
              <a:t>Te Manawa Taki</a:t>
            </a:r>
          </a:p>
          <a:p>
            <a:pPr algn="r">
              <a:lnSpc>
                <a:spcPts val="1118"/>
              </a:lnSpc>
            </a:pPr>
            <a:r>
              <a:rPr lang="en-US" sz="666">
                <a:solidFill>
                  <a:srgbClr val="000000"/>
                </a:solidFill>
                <a:latin typeface="Poppins"/>
                <a:ea typeface="Poppins"/>
                <a:cs typeface="Poppins"/>
                <a:sym typeface="Poppins"/>
              </a:rPr>
              <a:t>Central | Te Ikaroa</a:t>
            </a:r>
          </a:p>
          <a:p>
            <a:pPr algn="r">
              <a:lnSpc>
                <a:spcPts val="1118"/>
              </a:lnSpc>
            </a:pPr>
            <a:r>
              <a:rPr lang="en-US" sz="666">
                <a:solidFill>
                  <a:srgbClr val="000000"/>
                </a:solidFill>
                <a:latin typeface="Poppins"/>
                <a:ea typeface="Poppins"/>
                <a:cs typeface="Poppins"/>
                <a:sym typeface="Poppins"/>
              </a:rPr>
              <a:t>Northern</a:t>
            </a:r>
          </a:p>
        </p:txBody>
      </p:sp>
      <p:sp>
        <p:nvSpPr>
          <p:cNvPr id="43" name="TextBox 43"/>
          <p:cNvSpPr txBox="1"/>
          <p:nvPr/>
        </p:nvSpPr>
        <p:spPr>
          <a:xfrm>
            <a:off x="4647114" y="1389891"/>
            <a:ext cx="1306816" cy="4336059"/>
          </a:xfrm>
          <a:prstGeom prst="rect">
            <a:avLst/>
          </a:prstGeom>
        </p:spPr>
        <p:txBody>
          <a:bodyPr lIns="0" tIns="0" rIns="0" bIns="0" rtlCol="0" anchor="t">
            <a:spAutoFit/>
          </a:bodyPr>
          <a:lstStyle/>
          <a:p>
            <a:pPr algn="r">
              <a:lnSpc>
                <a:spcPts val="1660"/>
              </a:lnSpc>
            </a:pPr>
            <a:r>
              <a:rPr lang="en-US" sz="847">
                <a:solidFill>
                  <a:srgbClr val="000000"/>
                </a:solidFill>
                <a:latin typeface="Poppins"/>
                <a:ea typeface="Poppins"/>
                <a:cs typeface="Poppins"/>
                <a:sym typeface="Poppins"/>
              </a:rPr>
              <a:t>West Coast</a:t>
            </a:r>
          </a:p>
          <a:p>
            <a:pPr algn="r">
              <a:lnSpc>
                <a:spcPts val="1660"/>
              </a:lnSpc>
            </a:pPr>
            <a:r>
              <a:rPr lang="en-US" sz="847">
                <a:solidFill>
                  <a:srgbClr val="000000"/>
                </a:solidFill>
                <a:latin typeface="Poppins"/>
                <a:ea typeface="Poppins"/>
                <a:cs typeface="Poppins"/>
                <a:sym typeface="Poppins"/>
              </a:rPr>
              <a:t>Tairāwhiti</a:t>
            </a:r>
          </a:p>
          <a:p>
            <a:pPr algn="r">
              <a:lnSpc>
                <a:spcPts val="1660"/>
              </a:lnSpc>
            </a:pPr>
            <a:r>
              <a:rPr lang="en-US" sz="847">
                <a:solidFill>
                  <a:srgbClr val="000000"/>
                </a:solidFill>
                <a:latin typeface="Poppins"/>
                <a:ea typeface="Poppins"/>
                <a:cs typeface="Poppins"/>
                <a:sym typeface="Poppins"/>
              </a:rPr>
              <a:t>Southern</a:t>
            </a:r>
          </a:p>
          <a:p>
            <a:pPr algn="r">
              <a:lnSpc>
                <a:spcPts val="1660"/>
              </a:lnSpc>
            </a:pPr>
            <a:r>
              <a:rPr lang="en-US" sz="847">
                <a:solidFill>
                  <a:srgbClr val="000000"/>
                </a:solidFill>
                <a:latin typeface="Poppins"/>
                <a:ea typeface="Poppins"/>
                <a:cs typeface="Poppins"/>
                <a:sym typeface="Poppins"/>
              </a:rPr>
              <a:t>South Canterbury</a:t>
            </a:r>
          </a:p>
          <a:p>
            <a:pPr algn="r">
              <a:lnSpc>
                <a:spcPts val="1660"/>
              </a:lnSpc>
            </a:pPr>
            <a:r>
              <a:rPr lang="en-US" sz="847">
                <a:solidFill>
                  <a:srgbClr val="000000"/>
                </a:solidFill>
                <a:latin typeface="Poppins"/>
                <a:ea typeface="Poppins"/>
                <a:cs typeface="Poppins"/>
                <a:sym typeface="Poppins"/>
              </a:rPr>
              <a:t>Canterbury</a:t>
            </a:r>
          </a:p>
          <a:p>
            <a:pPr algn="r">
              <a:lnSpc>
                <a:spcPts val="1660"/>
              </a:lnSpc>
            </a:pPr>
            <a:r>
              <a:rPr lang="en-US" sz="847">
                <a:solidFill>
                  <a:srgbClr val="000000"/>
                </a:solidFill>
                <a:latin typeface="Poppins"/>
                <a:ea typeface="Poppins"/>
                <a:cs typeface="Poppins"/>
                <a:sym typeface="Poppins"/>
              </a:rPr>
              <a:t>Nelson Marlborough</a:t>
            </a:r>
          </a:p>
          <a:p>
            <a:pPr algn="r">
              <a:lnSpc>
                <a:spcPts val="1660"/>
              </a:lnSpc>
            </a:pPr>
            <a:r>
              <a:rPr lang="en-US" sz="847">
                <a:solidFill>
                  <a:srgbClr val="000000"/>
                </a:solidFill>
                <a:latin typeface="Poppins"/>
                <a:ea typeface="Poppins"/>
                <a:cs typeface="Poppins"/>
                <a:sym typeface="Poppins"/>
              </a:rPr>
              <a:t>Whanganui</a:t>
            </a:r>
          </a:p>
          <a:p>
            <a:pPr algn="r">
              <a:lnSpc>
                <a:spcPts val="1660"/>
              </a:lnSpc>
            </a:pPr>
            <a:r>
              <a:rPr lang="en-US" sz="847">
                <a:solidFill>
                  <a:srgbClr val="000000"/>
                </a:solidFill>
                <a:latin typeface="Poppins"/>
                <a:ea typeface="Poppins"/>
                <a:cs typeface="Poppins"/>
                <a:sym typeface="Poppins"/>
              </a:rPr>
              <a:t>Northland</a:t>
            </a:r>
          </a:p>
          <a:p>
            <a:pPr algn="r">
              <a:lnSpc>
                <a:spcPts val="1660"/>
              </a:lnSpc>
            </a:pPr>
            <a:r>
              <a:rPr lang="en-US" sz="847">
                <a:solidFill>
                  <a:srgbClr val="000000"/>
                </a:solidFill>
                <a:latin typeface="Poppins"/>
                <a:ea typeface="Poppins"/>
                <a:cs typeface="Poppins"/>
                <a:sym typeface="Poppins"/>
              </a:rPr>
              <a:t>Lakes</a:t>
            </a:r>
          </a:p>
          <a:p>
            <a:pPr algn="r">
              <a:lnSpc>
                <a:spcPts val="1660"/>
              </a:lnSpc>
            </a:pPr>
            <a:r>
              <a:rPr lang="en-US" sz="847">
                <a:solidFill>
                  <a:srgbClr val="000000"/>
                </a:solidFill>
                <a:latin typeface="Poppins"/>
                <a:ea typeface="Poppins"/>
                <a:cs typeface="Poppins"/>
                <a:sym typeface="Poppins"/>
              </a:rPr>
              <a:t>Waikato</a:t>
            </a:r>
          </a:p>
          <a:p>
            <a:pPr algn="r">
              <a:lnSpc>
                <a:spcPts val="1660"/>
              </a:lnSpc>
            </a:pPr>
            <a:r>
              <a:rPr lang="en-US" sz="847">
                <a:solidFill>
                  <a:srgbClr val="000000"/>
                </a:solidFill>
                <a:latin typeface="Poppins"/>
                <a:ea typeface="Poppins"/>
                <a:cs typeface="Poppins"/>
                <a:sym typeface="Poppins"/>
              </a:rPr>
              <a:t>Taranaki</a:t>
            </a:r>
          </a:p>
          <a:p>
            <a:pPr algn="r">
              <a:lnSpc>
                <a:spcPts val="1660"/>
              </a:lnSpc>
            </a:pPr>
            <a:r>
              <a:rPr lang="en-US" sz="847">
                <a:solidFill>
                  <a:srgbClr val="000000"/>
                </a:solidFill>
                <a:latin typeface="Poppins"/>
                <a:ea typeface="Poppins"/>
                <a:cs typeface="Poppins"/>
                <a:sym typeface="Poppins"/>
              </a:rPr>
              <a:t>Bay of Plenty</a:t>
            </a:r>
          </a:p>
          <a:p>
            <a:pPr algn="r">
              <a:lnSpc>
                <a:spcPts val="1660"/>
              </a:lnSpc>
            </a:pPr>
            <a:r>
              <a:rPr lang="en-US" sz="847">
                <a:solidFill>
                  <a:srgbClr val="000000"/>
                </a:solidFill>
                <a:latin typeface="Poppins"/>
                <a:ea typeface="Poppins"/>
                <a:cs typeface="Poppins"/>
                <a:sym typeface="Poppins"/>
              </a:rPr>
              <a:t>Hawke’s Bay</a:t>
            </a:r>
          </a:p>
          <a:p>
            <a:pPr algn="r">
              <a:lnSpc>
                <a:spcPts val="1660"/>
              </a:lnSpc>
            </a:pPr>
            <a:r>
              <a:rPr lang="en-US" sz="847">
                <a:solidFill>
                  <a:srgbClr val="000000"/>
                </a:solidFill>
                <a:latin typeface="Poppins"/>
                <a:ea typeface="Poppins"/>
                <a:cs typeface="Poppins"/>
                <a:sym typeface="Poppins"/>
              </a:rPr>
              <a:t>Auckland</a:t>
            </a:r>
          </a:p>
          <a:p>
            <a:pPr algn="r">
              <a:lnSpc>
                <a:spcPts val="1660"/>
              </a:lnSpc>
            </a:pPr>
            <a:r>
              <a:rPr lang="en-US" sz="847">
                <a:solidFill>
                  <a:srgbClr val="000000"/>
                </a:solidFill>
                <a:latin typeface="Poppins"/>
                <a:ea typeface="Poppins"/>
                <a:cs typeface="Poppins"/>
                <a:sym typeface="Poppins"/>
              </a:rPr>
              <a:t>MidCentral</a:t>
            </a:r>
          </a:p>
          <a:p>
            <a:pPr algn="r">
              <a:lnSpc>
                <a:spcPts val="1660"/>
              </a:lnSpc>
            </a:pPr>
            <a:r>
              <a:rPr lang="en-US" sz="847">
                <a:solidFill>
                  <a:srgbClr val="000000"/>
                </a:solidFill>
                <a:latin typeface="Poppins"/>
                <a:ea typeface="Poppins"/>
                <a:cs typeface="Poppins"/>
                <a:sym typeface="Poppins"/>
              </a:rPr>
              <a:t>Wairarapa</a:t>
            </a:r>
          </a:p>
          <a:p>
            <a:pPr algn="r">
              <a:lnSpc>
                <a:spcPts val="1660"/>
              </a:lnSpc>
            </a:pPr>
            <a:r>
              <a:rPr lang="en-US" sz="847">
                <a:solidFill>
                  <a:srgbClr val="000000"/>
                </a:solidFill>
                <a:latin typeface="Poppins"/>
                <a:ea typeface="Poppins"/>
                <a:cs typeface="Poppins"/>
                <a:sym typeface="Poppins"/>
              </a:rPr>
              <a:t>Waitematā</a:t>
            </a:r>
          </a:p>
          <a:p>
            <a:pPr algn="r">
              <a:lnSpc>
                <a:spcPts val="1660"/>
              </a:lnSpc>
            </a:pPr>
            <a:r>
              <a:rPr lang="en-US" sz="847">
                <a:solidFill>
                  <a:srgbClr val="000000"/>
                </a:solidFill>
                <a:latin typeface="Poppins"/>
                <a:ea typeface="Poppins"/>
                <a:cs typeface="Poppins"/>
                <a:sym typeface="Poppins"/>
              </a:rPr>
              <a:t>Hutt Valley</a:t>
            </a:r>
          </a:p>
          <a:p>
            <a:pPr algn="r">
              <a:lnSpc>
                <a:spcPts val="1660"/>
              </a:lnSpc>
            </a:pPr>
            <a:r>
              <a:rPr lang="en-US" sz="847">
                <a:solidFill>
                  <a:srgbClr val="000000"/>
                </a:solidFill>
                <a:latin typeface="Poppins"/>
                <a:ea typeface="Poppins"/>
                <a:cs typeface="Poppins"/>
                <a:sym typeface="Poppins"/>
              </a:rPr>
              <a:t>Counties Manukau</a:t>
            </a:r>
          </a:p>
          <a:p>
            <a:pPr algn="r">
              <a:lnSpc>
                <a:spcPts val="1660"/>
              </a:lnSpc>
            </a:pPr>
            <a:r>
              <a:rPr lang="en-US" sz="847">
                <a:solidFill>
                  <a:srgbClr val="000000"/>
                </a:solidFill>
                <a:latin typeface="Poppins"/>
                <a:ea typeface="Poppins"/>
                <a:cs typeface="Poppins"/>
                <a:sym typeface="Poppins"/>
              </a:rPr>
              <a:t>Capital and Coast</a:t>
            </a:r>
          </a:p>
        </p:txBody>
      </p:sp>
      <p:sp>
        <p:nvSpPr>
          <p:cNvPr id="44" name="TextBox 44"/>
          <p:cNvSpPr txBox="1"/>
          <p:nvPr/>
        </p:nvSpPr>
        <p:spPr>
          <a:xfrm>
            <a:off x="7564261" y="1168595"/>
            <a:ext cx="294035" cy="129651"/>
          </a:xfrm>
          <a:prstGeom prst="rect">
            <a:avLst/>
          </a:prstGeom>
        </p:spPr>
        <p:txBody>
          <a:bodyPr lIns="0" tIns="0" rIns="0" bIns="0" rtlCol="0" anchor="t">
            <a:spAutoFit/>
          </a:bodyPr>
          <a:lstStyle/>
          <a:p>
            <a:pPr algn="r">
              <a:lnSpc>
                <a:spcPts val="516"/>
              </a:lnSpc>
            </a:pPr>
            <a:r>
              <a:rPr lang="en-US" sz="486">
                <a:solidFill>
                  <a:srgbClr val="000000"/>
                </a:solidFill>
                <a:latin typeface="Poppins"/>
                <a:ea typeface="Poppins"/>
                <a:cs typeface="Poppins"/>
                <a:sym typeface="Poppins"/>
              </a:rPr>
              <a:t>Milestone</a:t>
            </a:r>
          </a:p>
          <a:p>
            <a:pPr algn="r">
              <a:lnSpc>
                <a:spcPts val="516"/>
              </a:lnSpc>
            </a:pPr>
            <a:r>
              <a:rPr lang="en-US" sz="486">
                <a:solidFill>
                  <a:srgbClr val="000000"/>
                </a:solidFill>
                <a:latin typeface="Poppins"/>
                <a:ea typeface="Poppins"/>
                <a:cs typeface="Poppins"/>
                <a:sym typeface="Poppins"/>
              </a:rPr>
              <a:t>Target</a:t>
            </a:r>
          </a:p>
        </p:txBody>
      </p:sp>
      <p:sp>
        <p:nvSpPr>
          <p:cNvPr id="45" name="TextBox 45"/>
          <p:cNvSpPr txBox="1"/>
          <p:nvPr/>
        </p:nvSpPr>
        <p:spPr>
          <a:xfrm>
            <a:off x="3490570" y="2023523"/>
            <a:ext cx="999769" cy="110479"/>
          </a:xfrm>
          <a:prstGeom prst="rect">
            <a:avLst/>
          </a:prstGeom>
        </p:spPr>
        <p:txBody>
          <a:bodyPr lIns="0" tIns="0" rIns="0" bIns="0" rtlCol="0" anchor="t">
            <a:spAutoFit/>
          </a:bodyPr>
          <a:lstStyle/>
          <a:p>
            <a:pPr algn="ctr">
              <a:lnSpc>
                <a:spcPts val="932"/>
              </a:lnSpc>
            </a:pPr>
            <a:r>
              <a:rPr lang="en-US" sz="666">
                <a:solidFill>
                  <a:srgbClr val="000000"/>
                </a:solidFill>
                <a:latin typeface="Poppins"/>
                <a:ea typeface="Poppins"/>
                <a:cs typeface="Poppins"/>
                <a:sym typeface="Poppins"/>
              </a:rPr>
              <a:t>Milestone: 30 June 2026</a:t>
            </a:r>
          </a:p>
        </p:txBody>
      </p:sp>
      <p:sp>
        <p:nvSpPr>
          <p:cNvPr id="46" name="TextBox 46"/>
          <p:cNvSpPr txBox="1"/>
          <p:nvPr/>
        </p:nvSpPr>
        <p:spPr>
          <a:xfrm>
            <a:off x="7285334" y="5824878"/>
            <a:ext cx="1589563" cy="225896"/>
          </a:xfrm>
          <a:prstGeom prst="rect">
            <a:avLst/>
          </a:prstGeom>
        </p:spPr>
        <p:txBody>
          <a:bodyPr lIns="0" tIns="0" rIns="0" bIns="0" rtlCol="0" anchor="t">
            <a:spAutoFit/>
          </a:bodyPr>
          <a:lstStyle/>
          <a:p>
            <a:pPr>
              <a:lnSpc>
                <a:spcPts val="932"/>
              </a:lnSpc>
            </a:pPr>
            <a:r>
              <a:rPr lang="en-US" sz="666">
                <a:solidFill>
                  <a:srgbClr val="000000"/>
                </a:solidFill>
                <a:latin typeface="Poppins"/>
                <a:ea typeface="Poppins"/>
                <a:cs typeface="Poppins"/>
                <a:sym typeface="Poppins"/>
              </a:rPr>
              <a:t>Milestone -  30 June 2026</a:t>
            </a:r>
          </a:p>
          <a:p>
            <a:pPr>
              <a:lnSpc>
                <a:spcPts val="932"/>
              </a:lnSpc>
            </a:pPr>
            <a:r>
              <a:rPr lang="en-US" sz="666">
                <a:solidFill>
                  <a:srgbClr val="000000"/>
                </a:solidFill>
                <a:latin typeface="Poppins"/>
                <a:ea typeface="Poppins"/>
                <a:cs typeface="Poppins"/>
                <a:sym typeface="Poppins"/>
              </a:rPr>
              <a:t>All figures displayed are percentages.</a:t>
            </a:r>
          </a:p>
        </p:txBody>
      </p:sp>
      <p:sp>
        <p:nvSpPr>
          <p:cNvPr id="47" name="TextBox 47"/>
          <p:cNvSpPr txBox="1"/>
          <p:nvPr/>
        </p:nvSpPr>
        <p:spPr>
          <a:xfrm>
            <a:off x="7372831" y="144075"/>
            <a:ext cx="1668300" cy="465448"/>
          </a:xfrm>
          <a:prstGeom prst="rect">
            <a:avLst/>
          </a:prstGeom>
        </p:spPr>
        <p:txBody>
          <a:bodyPr wrap="square" lIns="0" tIns="0" rIns="0" bIns="0" rtlCol="0" anchor="t">
            <a:spAutoFit/>
          </a:bodyPr>
          <a:lstStyle/>
          <a:p>
            <a:pPr algn="r">
              <a:lnSpc>
                <a:spcPts val="2173"/>
              </a:lnSpc>
            </a:pPr>
            <a:r>
              <a:rPr lang="en-US" sz="1552" dirty="0">
                <a:solidFill>
                  <a:srgbClr val="FFFFFF"/>
                </a:solidFill>
                <a:latin typeface="Poppins"/>
                <a:ea typeface="Poppins"/>
                <a:cs typeface="Poppins"/>
                <a:sym typeface="Poppins"/>
              </a:rPr>
              <a:t>Q1 2025/26</a:t>
            </a:r>
          </a:p>
          <a:p>
            <a:pPr algn="r">
              <a:lnSpc>
                <a:spcPts val="1521"/>
              </a:lnSpc>
            </a:pPr>
            <a:r>
              <a:rPr lang="en-US" sz="1087" dirty="0">
                <a:solidFill>
                  <a:srgbClr val="FFFFFF"/>
                </a:solidFill>
                <a:latin typeface="Poppins"/>
                <a:ea typeface="Poppins"/>
                <a:cs typeface="Poppins"/>
                <a:sym typeface="Poppins"/>
              </a:rPr>
              <a:t>July - September 2025</a:t>
            </a:r>
          </a:p>
        </p:txBody>
      </p:sp>
      <p:sp>
        <p:nvSpPr>
          <p:cNvPr id="48" name="TextBox 48"/>
          <p:cNvSpPr txBox="1"/>
          <p:nvPr/>
        </p:nvSpPr>
        <p:spPr>
          <a:xfrm>
            <a:off x="121538" y="6451939"/>
            <a:ext cx="8483803" cy="158570"/>
          </a:xfrm>
          <a:prstGeom prst="rect">
            <a:avLst/>
          </a:prstGeom>
        </p:spPr>
        <p:txBody>
          <a:bodyPr lIns="0" tIns="0" rIns="0" bIns="0" rtlCol="0" anchor="t">
            <a:spAutoFit/>
          </a:bodyPr>
          <a:lstStyle/>
          <a:p>
            <a:pPr>
              <a:lnSpc>
                <a:spcPts val="639"/>
              </a:lnSpc>
            </a:pPr>
            <a:r>
              <a:rPr lang="en-US" sz="666">
                <a:solidFill>
                  <a:srgbClr val="000000"/>
                </a:solidFill>
                <a:latin typeface="Poppins"/>
                <a:ea typeface="Poppins"/>
                <a:cs typeface="Poppins"/>
                <a:sym typeface="Poppins"/>
                <a:hlinkClick r:id="rId6" tooltip="https://www.tewhatuora.govt.nz/publications/mental-health-and-addiction-targets-performance-resources-2025-26"/>
              </a:rPr>
              <a:t>Comparisons to historic data reflects the first published result. Data is based on point-in-time snapshots and may differ from other published statistics due to differences in timing, methodology, or data sources. </a:t>
            </a:r>
            <a:r>
              <a:rPr lang="en-US" sz="666" b="1">
                <a:solidFill>
                  <a:srgbClr val="003399"/>
                </a:solidFill>
                <a:latin typeface="Poppins Bold"/>
                <a:ea typeface="Poppins Bold"/>
                <a:cs typeface="Poppins Bold"/>
                <a:sym typeface="Poppins Bold"/>
                <a:hlinkClick r:id="rId6" tooltip="https://www.tewhatuora.govt.nz/publications/mental-health-and-addiction-targets-performance-resources-2025-26"/>
              </a:rPr>
              <a:t>See caveats.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388" y="1077046"/>
            <a:ext cx="1842778" cy="1126255"/>
            <a:chOff x="0" y="0"/>
            <a:chExt cx="1086122" cy="663808"/>
          </a:xfrm>
        </p:grpSpPr>
        <p:sp>
          <p:nvSpPr>
            <p:cNvPr id="3" name="Freeform 3"/>
            <p:cNvSpPr/>
            <p:nvPr/>
          </p:nvSpPr>
          <p:spPr>
            <a:xfrm>
              <a:off x="0" y="0"/>
              <a:ext cx="1086122" cy="663808"/>
            </a:xfrm>
            <a:custGeom>
              <a:avLst/>
              <a:gdLst/>
              <a:ahLst/>
              <a:cxnLst/>
              <a:rect l="l" t="t" r="r" b="b"/>
              <a:pathLst>
                <a:path w="1086122" h="663808">
                  <a:moveTo>
                    <a:pt x="61004" y="0"/>
                  </a:moveTo>
                  <a:lnTo>
                    <a:pt x="1025117" y="0"/>
                  </a:lnTo>
                  <a:cubicBezTo>
                    <a:pt x="1058809" y="0"/>
                    <a:pt x="1086122" y="27313"/>
                    <a:pt x="1086122" y="61004"/>
                  </a:cubicBezTo>
                  <a:lnTo>
                    <a:pt x="1086122" y="602803"/>
                  </a:lnTo>
                  <a:cubicBezTo>
                    <a:pt x="1086122" y="618983"/>
                    <a:pt x="1079695" y="634499"/>
                    <a:pt x="1068254" y="645940"/>
                  </a:cubicBezTo>
                  <a:cubicBezTo>
                    <a:pt x="1056814" y="657380"/>
                    <a:pt x="1041297" y="663808"/>
                    <a:pt x="1025117" y="663808"/>
                  </a:cubicBezTo>
                  <a:lnTo>
                    <a:pt x="61004" y="663808"/>
                  </a:lnTo>
                  <a:cubicBezTo>
                    <a:pt x="27313" y="663808"/>
                    <a:pt x="0" y="636495"/>
                    <a:pt x="0" y="602803"/>
                  </a:cubicBezTo>
                  <a:lnTo>
                    <a:pt x="0" y="61004"/>
                  </a:lnTo>
                  <a:cubicBezTo>
                    <a:pt x="0" y="27313"/>
                    <a:pt x="27313" y="0"/>
                    <a:pt x="61004" y="0"/>
                  </a:cubicBezTo>
                  <a:close/>
                </a:path>
              </a:pathLst>
            </a:custGeom>
            <a:solidFill>
              <a:srgbClr val="F6F4EC"/>
            </a:solidFill>
          </p:spPr>
          <p:txBody>
            <a:bodyPr/>
            <a:lstStyle/>
            <a:p>
              <a:endParaRPr lang="en-NZ" sz="1089"/>
            </a:p>
          </p:txBody>
        </p:sp>
        <p:sp>
          <p:nvSpPr>
            <p:cNvPr id="4" name="TextBox 4"/>
            <p:cNvSpPr txBox="1"/>
            <p:nvPr/>
          </p:nvSpPr>
          <p:spPr>
            <a:xfrm>
              <a:off x="0" y="-38100"/>
              <a:ext cx="1086122" cy="701908"/>
            </a:xfrm>
            <a:prstGeom prst="rect">
              <a:avLst/>
            </a:prstGeom>
          </p:spPr>
          <p:txBody>
            <a:bodyPr lIns="21843" tIns="21843" rIns="21843" bIns="21843" rtlCol="0" anchor="ctr"/>
            <a:lstStyle/>
            <a:p>
              <a:pPr algn="ctr">
                <a:lnSpc>
                  <a:spcPts val="1144"/>
                </a:lnSpc>
              </a:pPr>
              <a:endParaRPr sz="1089"/>
            </a:p>
          </p:txBody>
        </p:sp>
      </p:grpSp>
      <p:grpSp>
        <p:nvGrpSpPr>
          <p:cNvPr id="5" name="Group 5"/>
          <p:cNvGrpSpPr/>
          <p:nvPr/>
        </p:nvGrpSpPr>
        <p:grpSpPr>
          <a:xfrm>
            <a:off x="120" y="0"/>
            <a:ext cx="9147995" cy="80120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B14829"/>
            </a:solidFill>
          </p:spPr>
          <p:txBody>
            <a:bodyPr/>
            <a:lstStyle/>
            <a:p>
              <a:endParaRPr lang="en-NZ" sz="1089"/>
            </a:p>
          </p:txBody>
        </p:sp>
        <p:sp>
          <p:nvSpPr>
            <p:cNvPr id="7" name="TextBox 7"/>
            <p:cNvSpPr txBox="1"/>
            <p:nvPr/>
          </p:nvSpPr>
          <p:spPr>
            <a:xfrm>
              <a:off x="0" y="-9525"/>
              <a:ext cx="5391771" cy="365848"/>
            </a:xfrm>
            <a:prstGeom prst="rect">
              <a:avLst/>
            </a:prstGeom>
          </p:spPr>
          <p:txBody>
            <a:bodyPr lIns="21843" tIns="21843" rIns="21843" bIns="21843" rtlCol="0" anchor="ctr"/>
            <a:lstStyle/>
            <a:p>
              <a:pPr algn="ctr">
                <a:lnSpc>
                  <a:spcPts val="722"/>
                </a:lnSpc>
              </a:pPr>
              <a:endParaRPr sz="1089"/>
            </a:p>
          </p:txBody>
        </p:sp>
      </p:grpSp>
      <p:grpSp>
        <p:nvGrpSpPr>
          <p:cNvPr id="8" name="Group 8"/>
          <p:cNvGrpSpPr/>
          <p:nvPr/>
        </p:nvGrpSpPr>
        <p:grpSpPr>
          <a:xfrm>
            <a:off x="1965506" y="1078740"/>
            <a:ext cx="2641268" cy="1124561"/>
            <a:chOff x="0" y="0"/>
            <a:chExt cx="1556746" cy="662809"/>
          </a:xfrm>
        </p:grpSpPr>
        <p:sp>
          <p:nvSpPr>
            <p:cNvPr id="9" name="Freeform 9"/>
            <p:cNvSpPr/>
            <p:nvPr/>
          </p:nvSpPr>
          <p:spPr>
            <a:xfrm>
              <a:off x="0" y="0"/>
              <a:ext cx="1556746" cy="662809"/>
            </a:xfrm>
            <a:custGeom>
              <a:avLst/>
              <a:gdLst/>
              <a:ahLst/>
              <a:cxnLst/>
              <a:rect l="l" t="t" r="r" b="b"/>
              <a:pathLst>
                <a:path w="1556746" h="662809">
                  <a:moveTo>
                    <a:pt x="42562" y="0"/>
                  </a:moveTo>
                  <a:lnTo>
                    <a:pt x="1514185" y="0"/>
                  </a:lnTo>
                  <a:cubicBezTo>
                    <a:pt x="1537691" y="0"/>
                    <a:pt x="1556746" y="19056"/>
                    <a:pt x="1556746" y="42562"/>
                  </a:cubicBezTo>
                  <a:lnTo>
                    <a:pt x="1556746" y="620247"/>
                  </a:lnTo>
                  <a:cubicBezTo>
                    <a:pt x="1556746" y="643754"/>
                    <a:pt x="1537691" y="662809"/>
                    <a:pt x="1514185" y="662809"/>
                  </a:cubicBezTo>
                  <a:lnTo>
                    <a:pt x="42562" y="662809"/>
                  </a:lnTo>
                  <a:cubicBezTo>
                    <a:pt x="19056" y="662809"/>
                    <a:pt x="0" y="643754"/>
                    <a:pt x="0" y="620247"/>
                  </a:cubicBezTo>
                  <a:lnTo>
                    <a:pt x="0" y="42562"/>
                  </a:lnTo>
                  <a:cubicBezTo>
                    <a:pt x="0" y="19056"/>
                    <a:pt x="19056" y="0"/>
                    <a:pt x="42562" y="0"/>
                  </a:cubicBezTo>
                  <a:close/>
                </a:path>
              </a:pathLst>
            </a:custGeom>
            <a:solidFill>
              <a:srgbClr val="F6F4EC"/>
            </a:solidFill>
          </p:spPr>
          <p:txBody>
            <a:bodyPr/>
            <a:lstStyle/>
            <a:p>
              <a:endParaRPr lang="en-NZ" sz="1089"/>
            </a:p>
          </p:txBody>
        </p:sp>
        <p:sp>
          <p:nvSpPr>
            <p:cNvPr id="10" name="TextBox 10"/>
            <p:cNvSpPr txBox="1"/>
            <p:nvPr/>
          </p:nvSpPr>
          <p:spPr>
            <a:xfrm>
              <a:off x="0" y="-38100"/>
              <a:ext cx="1556746" cy="700909"/>
            </a:xfrm>
            <a:prstGeom prst="rect">
              <a:avLst/>
            </a:prstGeom>
          </p:spPr>
          <p:txBody>
            <a:bodyPr lIns="21843" tIns="21843" rIns="21843" bIns="21843" rtlCol="0" anchor="ctr"/>
            <a:lstStyle/>
            <a:p>
              <a:pPr algn="ctr">
                <a:lnSpc>
                  <a:spcPts val="1144"/>
                </a:lnSpc>
              </a:pPr>
              <a:endParaRPr sz="1089"/>
            </a:p>
          </p:txBody>
        </p:sp>
      </p:grpSp>
      <p:grpSp>
        <p:nvGrpSpPr>
          <p:cNvPr id="11" name="Group 11"/>
          <p:cNvGrpSpPr/>
          <p:nvPr/>
        </p:nvGrpSpPr>
        <p:grpSpPr>
          <a:xfrm>
            <a:off x="4650433" y="1077047"/>
            <a:ext cx="4370560" cy="5288449"/>
            <a:chOff x="0" y="0"/>
            <a:chExt cx="2543827" cy="3078071"/>
          </a:xfrm>
        </p:grpSpPr>
        <p:sp>
          <p:nvSpPr>
            <p:cNvPr id="12" name="Freeform 12"/>
            <p:cNvSpPr/>
            <p:nvPr/>
          </p:nvSpPr>
          <p:spPr>
            <a:xfrm>
              <a:off x="0" y="0"/>
              <a:ext cx="2543827" cy="3078071"/>
            </a:xfrm>
            <a:custGeom>
              <a:avLst/>
              <a:gdLst/>
              <a:ahLst/>
              <a:cxnLst/>
              <a:rect l="l" t="t" r="r" b="b"/>
              <a:pathLst>
                <a:path w="2543827" h="3078071">
                  <a:moveTo>
                    <a:pt x="25722" y="0"/>
                  </a:moveTo>
                  <a:lnTo>
                    <a:pt x="2518105" y="0"/>
                  </a:lnTo>
                  <a:cubicBezTo>
                    <a:pt x="2524927" y="0"/>
                    <a:pt x="2531469" y="2710"/>
                    <a:pt x="2536293" y="7534"/>
                  </a:cubicBezTo>
                  <a:cubicBezTo>
                    <a:pt x="2541117" y="12357"/>
                    <a:pt x="2543827" y="18900"/>
                    <a:pt x="2543827" y="25722"/>
                  </a:cubicBezTo>
                  <a:lnTo>
                    <a:pt x="2543827" y="3052350"/>
                  </a:lnTo>
                  <a:cubicBezTo>
                    <a:pt x="2543827" y="3059172"/>
                    <a:pt x="2541117" y="3065714"/>
                    <a:pt x="2536293" y="3070538"/>
                  </a:cubicBezTo>
                  <a:cubicBezTo>
                    <a:pt x="2531469" y="3075362"/>
                    <a:pt x="2524927" y="3078071"/>
                    <a:pt x="2518105" y="3078071"/>
                  </a:cubicBezTo>
                  <a:lnTo>
                    <a:pt x="25722" y="3078071"/>
                  </a:lnTo>
                  <a:cubicBezTo>
                    <a:pt x="11516" y="3078071"/>
                    <a:pt x="0" y="3066555"/>
                    <a:pt x="0" y="3052350"/>
                  </a:cubicBezTo>
                  <a:lnTo>
                    <a:pt x="0" y="25722"/>
                  </a:lnTo>
                  <a:cubicBezTo>
                    <a:pt x="0" y="18900"/>
                    <a:pt x="2710" y="12357"/>
                    <a:pt x="7534" y="7534"/>
                  </a:cubicBezTo>
                  <a:cubicBezTo>
                    <a:pt x="12357" y="2710"/>
                    <a:pt x="18900" y="0"/>
                    <a:pt x="25722" y="0"/>
                  </a:cubicBezTo>
                  <a:close/>
                </a:path>
              </a:pathLst>
            </a:custGeom>
            <a:solidFill>
              <a:srgbClr val="F6F4EC"/>
            </a:solidFill>
          </p:spPr>
          <p:txBody>
            <a:bodyPr/>
            <a:lstStyle/>
            <a:p>
              <a:endParaRPr lang="en-NZ" sz="1089"/>
            </a:p>
          </p:txBody>
        </p:sp>
        <p:sp>
          <p:nvSpPr>
            <p:cNvPr id="13" name="TextBox 13"/>
            <p:cNvSpPr txBox="1"/>
            <p:nvPr/>
          </p:nvSpPr>
          <p:spPr>
            <a:xfrm>
              <a:off x="0" y="-38100"/>
              <a:ext cx="2543827" cy="3116171"/>
            </a:xfrm>
            <a:prstGeom prst="rect">
              <a:avLst/>
            </a:prstGeom>
          </p:spPr>
          <p:txBody>
            <a:bodyPr lIns="21843" tIns="21843" rIns="21843" bIns="21843" rtlCol="0" anchor="ctr"/>
            <a:lstStyle/>
            <a:p>
              <a:pPr algn="ctr">
                <a:lnSpc>
                  <a:spcPts val="1144"/>
                </a:lnSpc>
              </a:pPr>
              <a:endParaRPr sz="1089"/>
            </a:p>
          </p:txBody>
        </p:sp>
      </p:grpSp>
      <p:sp>
        <p:nvSpPr>
          <p:cNvPr id="14" name="AutoShape 14"/>
          <p:cNvSpPr/>
          <p:nvPr/>
        </p:nvSpPr>
        <p:spPr>
          <a:xfrm>
            <a:off x="4283535" y="1345946"/>
            <a:ext cx="0" cy="700629"/>
          </a:xfrm>
          <a:prstGeom prst="line">
            <a:avLst/>
          </a:prstGeom>
          <a:ln w="38100" cap="flat">
            <a:solidFill>
              <a:srgbClr val="FF914D">
                <a:alpha val="76863"/>
              </a:srgbClr>
            </a:solidFill>
            <a:prstDash val="solid"/>
            <a:headEnd type="none" w="sm" len="sm"/>
            <a:tailEnd type="none" w="sm" len="sm"/>
          </a:ln>
        </p:spPr>
        <p:txBody>
          <a:bodyPr/>
          <a:lstStyle/>
          <a:p>
            <a:endParaRPr lang="en-NZ" sz="1089"/>
          </a:p>
        </p:txBody>
      </p:sp>
      <p:sp>
        <p:nvSpPr>
          <p:cNvPr id="15" name="AutoShape 15"/>
          <p:cNvSpPr/>
          <p:nvPr/>
        </p:nvSpPr>
        <p:spPr>
          <a:xfrm flipH="1" flipV="1">
            <a:off x="4057434" y="1263114"/>
            <a:ext cx="392314" cy="0"/>
          </a:xfrm>
          <a:prstGeom prst="line">
            <a:avLst/>
          </a:prstGeom>
          <a:ln w="38100" cap="flat">
            <a:solidFill>
              <a:srgbClr val="FF914D"/>
            </a:solidFill>
            <a:prstDash val="solid"/>
            <a:headEnd type="none" w="sm" len="sm"/>
            <a:tailEnd type="none" w="sm" len="sm"/>
          </a:ln>
        </p:spPr>
        <p:txBody>
          <a:bodyPr/>
          <a:lstStyle/>
          <a:p>
            <a:endParaRPr lang="en-NZ" sz="1089"/>
          </a:p>
        </p:txBody>
      </p:sp>
      <p:grpSp>
        <p:nvGrpSpPr>
          <p:cNvPr id="16" name="Group 16"/>
          <p:cNvGrpSpPr/>
          <p:nvPr/>
        </p:nvGrpSpPr>
        <p:grpSpPr>
          <a:xfrm>
            <a:off x="113280" y="2278219"/>
            <a:ext cx="4493855" cy="958565"/>
            <a:chOff x="0" y="0"/>
            <a:chExt cx="2648650" cy="564972"/>
          </a:xfrm>
        </p:grpSpPr>
        <p:sp>
          <p:nvSpPr>
            <p:cNvPr id="17" name="Freeform 17"/>
            <p:cNvSpPr/>
            <p:nvPr/>
          </p:nvSpPr>
          <p:spPr>
            <a:xfrm>
              <a:off x="0" y="0"/>
              <a:ext cx="2648650" cy="564972"/>
            </a:xfrm>
            <a:custGeom>
              <a:avLst/>
              <a:gdLst/>
              <a:ahLst/>
              <a:cxnLst/>
              <a:rect l="l" t="t" r="r" b="b"/>
              <a:pathLst>
                <a:path w="2648650" h="564972">
                  <a:moveTo>
                    <a:pt x="25016" y="0"/>
                  </a:moveTo>
                  <a:lnTo>
                    <a:pt x="2623634" y="0"/>
                  </a:lnTo>
                  <a:cubicBezTo>
                    <a:pt x="2630268" y="0"/>
                    <a:pt x="2636631" y="2636"/>
                    <a:pt x="2641323" y="7327"/>
                  </a:cubicBezTo>
                  <a:cubicBezTo>
                    <a:pt x="2646014" y="12018"/>
                    <a:pt x="2648650" y="18381"/>
                    <a:pt x="2648650" y="25016"/>
                  </a:cubicBezTo>
                  <a:lnTo>
                    <a:pt x="2648650" y="539956"/>
                  </a:lnTo>
                  <a:cubicBezTo>
                    <a:pt x="2648650" y="546591"/>
                    <a:pt x="2646014" y="552954"/>
                    <a:pt x="2641323" y="557645"/>
                  </a:cubicBezTo>
                  <a:cubicBezTo>
                    <a:pt x="2636631" y="562336"/>
                    <a:pt x="2630268" y="564972"/>
                    <a:pt x="2623634" y="564972"/>
                  </a:cubicBezTo>
                  <a:lnTo>
                    <a:pt x="25016" y="564972"/>
                  </a:lnTo>
                  <a:cubicBezTo>
                    <a:pt x="11200" y="564972"/>
                    <a:pt x="0" y="553772"/>
                    <a:pt x="0" y="539956"/>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1089"/>
            </a:p>
          </p:txBody>
        </p:sp>
        <p:sp>
          <p:nvSpPr>
            <p:cNvPr id="18" name="TextBox 18"/>
            <p:cNvSpPr txBox="1"/>
            <p:nvPr/>
          </p:nvSpPr>
          <p:spPr>
            <a:xfrm>
              <a:off x="0" y="-38100"/>
              <a:ext cx="2648650" cy="603072"/>
            </a:xfrm>
            <a:prstGeom prst="rect">
              <a:avLst/>
            </a:prstGeom>
          </p:spPr>
          <p:txBody>
            <a:bodyPr lIns="21843" tIns="21843" rIns="21843" bIns="21843" rtlCol="0" anchor="ctr"/>
            <a:lstStyle/>
            <a:p>
              <a:pPr algn="ctr">
                <a:lnSpc>
                  <a:spcPts val="1144"/>
                </a:lnSpc>
              </a:pPr>
              <a:endParaRPr sz="1089"/>
            </a:p>
          </p:txBody>
        </p:sp>
      </p:grpSp>
      <p:grpSp>
        <p:nvGrpSpPr>
          <p:cNvPr id="19" name="Group 19"/>
          <p:cNvGrpSpPr/>
          <p:nvPr/>
        </p:nvGrpSpPr>
        <p:grpSpPr>
          <a:xfrm>
            <a:off x="104711" y="3305938"/>
            <a:ext cx="4493855" cy="3059557"/>
            <a:chOff x="0" y="0"/>
            <a:chExt cx="2648650" cy="1803284"/>
          </a:xfrm>
        </p:grpSpPr>
        <p:sp>
          <p:nvSpPr>
            <p:cNvPr id="20" name="Freeform 20"/>
            <p:cNvSpPr/>
            <p:nvPr/>
          </p:nvSpPr>
          <p:spPr>
            <a:xfrm>
              <a:off x="0" y="0"/>
              <a:ext cx="2648650" cy="1803284"/>
            </a:xfrm>
            <a:custGeom>
              <a:avLst/>
              <a:gdLst/>
              <a:ahLst/>
              <a:cxnLst/>
              <a:rect l="l" t="t" r="r" b="b"/>
              <a:pathLst>
                <a:path w="2648650" h="1803284">
                  <a:moveTo>
                    <a:pt x="25016" y="0"/>
                  </a:moveTo>
                  <a:lnTo>
                    <a:pt x="2623634" y="0"/>
                  </a:lnTo>
                  <a:cubicBezTo>
                    <a:pt x="2630268" y="0"/>
                    <a:pt x="2636631" y="2636"/>
                    <a:pt x="2641323" y="7327"/>
                  </a:cubicBezTo>
                  <a:cubicBezTo>
                    <a:pt x="2646014" y="12018"/>
                    <a:pt x="2648650" y="18381"/>
                    <a:pt x="2648650" y="25016"/>
                  </a:cubicBezTo>
                  <a:lnTo>
                    <a:pt x="2648650" y="1778268"/>
                  </a:lnTo>
                  <a:cubicBezTo>
                    <a:pt x="2648650" y="1784903"/>
                    <a:pt x="2646014" y="1791266"/>
                    <a:pt x="2641323" y="1795957"/>
                  </a:cubicBezTo>
                  <a:cubicBezTo>
                    <a:pt x="2636631" y="1800648"/>
                    <a:pt x="2630268" y="1803284"/>
                    <a:pt x="2623634" y="1803284"/>
                  </a:cubicBezTo>
                  <a:lnTo>
                    <a:pt x="25016" y="1803284"/>
                  </a:lnTo>
                  <a:cubicBezTo>
                    <a:pt x="11200" y="1803284"/>
                    <a:pt x="0" y="1792084"/>
                    <a:pt x="0" y="177826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1089"/>
            </a:p>
          </p:txBody>
        </p:sp>
        <p:sp>
          <p:nvSpPr>
            <p:cNvPr id="21" name="TextBox 21"/>
            <p:cNvSpPr txBox="1"/>
            <p:nvPr/>
          </p:nvSpPr>
          <p:spPr>
            <a:xfrm>
              <a:off x="0" y="-38100"/>
              <a:ext cx="2648650" cy="1841384"/>
            </a:xfrm>
            <a:prstGeom prst="rect">
              <a:avLst/>
            </a:prstGeom>
          </p:spPr>
          <p:txBody>
            <a:bodyPr lIns="21843" tIns="21843" rIns="21843" bIns="21843" rtlCol="0" anchor="ctr"/>
            <a:lstStyle/>
            <a:p>
              <a:pPr algn="ctr">
                <a:lnSpc>
                  <a:spcPts val="1144"/>
                </a:lnSpc>
              </a:pPr>
              <a:endParaRPr sz="1089"/>
            </a:p>
          </p:txBody>
        </p:sp>
      </p:grpSp>
      <p:graphicFrame>
        <p:nvGraphicFramePr>
          <p:cNvPr id="22" name="Table 22"/>
          <p:cNvGraphicFramePr>
            <a:graphicFrameLocks noGrp="1"/>
          </p:cNvGraphicFramePr>
          <p:nvPr/>
        </p:nvGraphicFramePr>
        <p:xfrm>
          <a:off x="240786" y="2591342"/>
          <a:ext cx="4320779" cy="570525"/>
        </p:xfrm>
        <a:graphic>
          <a:graphicData uri="http://schemas.openxmlformats.org/drawingml/2006/table">
            <a:tbl>
              <a:tblPr/>
              <a:tblGrid>
                <a:gridCol w="1640389">
                  <a:extLst>
                    <a:ext uri="{9D8B030D-6E8A-4147-A177-3AD203B41FA5}">
                      <a16:colId xmlns:a16="http://schemas.microsoft.com/office/drawing/2014/main" val="20000"/>
                    </a:ext>
                  </a:extLst>
                </a:gridCol>
                <a:gridCol w="930366">
                  <a:extLst>
                    <a:ext uri="{9D8B030D-6E8A-4147-A177-3AD203B41FA5}">
                      <a16:colId xmlns:a16="http://schemas.microsoft.com/office/drawing/2014/main" val="20001"/>
                    </a:ext>
                  </a:extLst>
                </a:gridCol>
                <a:gridCol w="847534">
                  <a:extLst>
                    <a:ext uri="{9D8B030D-6E8A-4147-A177-3AD203B41FA5}">
                      <a16:colId xmlns:a16="http://schemas.microsoft.com/office/drawing/2014/main" val="20002"/>
                    </a:ext>
                  </a:extLst>
                </a:gridCol>
                <a:gridCol w="902490">
                  <a:extLst>
                    <a:ext uri="{9D8B030D-6E8A-4147-A177-3AD203B41FA5}">
                      <a16:colId xmlns:a16="http://schemas.microsoft.com/office/drawing/2014/main" val="20003"/>
                    </a:ext>
                  </a:extLst>
                </a:gridCol>
              </a:tblGrid>
              <a:tr h="221223">
                <a:tc>
                  <a:txBody>
                    <a:bodyPr/>
                    <a:lstStyle/>
                    <a:p>
                      <a:pPr algn="ctr">
                        <a:lnSpc>
                          <a:spcPts val="1679"/>
                        </a:lnSpc>
                        <a:defRPr/>
                      </a:pP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Q1 2024/25</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Q1 2025/26</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 point change</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9301">
                <a:tc>
                  <a:txBody>
                    <a:bodyPr/>
                    <a:lstStyle/>
                    <a:p>
                      <a:pPr algn="l">
                        <a:lnSpc>
                          <a:spcPts val="1679"/>
                        </a:lnSpc>
                        <a:defRPr/>
                      </a:pPr>
                      <a:r>
                        <a:rPr lang="en-US" sz="700">
                          <a:solidFill>
                            <a:srgbClr val="000000"/>
                          </a:solidFill>
                          <a:latin typeface="Poppins"/>
                          <a:ea typeface="Poppins"/>
                          <a:cs typeface="Poppins"/>
                          <a:sym typeface="Poppins"/>
                        </a:rPr>
                        <a:t>Faster access to specialist mental health and addiction services</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a:solidFill>
                            <a:srgbClr val="000000"/>
                          </a:solidFill>
                          <a:latin typeface="Poppins"/>
                          <a:ea typeface="Poppins"/>
                          <a:cs typeface="Poppins"/>
                          <a:sym typeface="Poppins"/>
                        </a:rPr>
                        <a:t>80.4%</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a:solidFill>
                            <a:srgbClr val="000000"/>
                          </a:solidFill>
                          <a:latin typeface="Poppins"/>
                          <a:ea typeface="Poppins"/>
                          <a:cs typeface="Poppins"/>
                          <a:sym typeface="Poppins"/>
                        </a:rPr>
                        <a:t>82.2%</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944D"/>
                          </a:solidFill>
                          <a:latin typeface="Poppins Bold"/>
                          <a:ea typeface="Poppins Bold"/>
                          <a:cs typeface="Poppins Bold"/>
                          <a:sym typeface="Poppins Bold"/>
                        </a:rPr>
                        <a:t>1.8%</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3" name="Picture 23"/>
          <p:cNvPicPr>
            <a:picLocks noChangeAspect="1"/>
          </p:cNvPicPr>
          <p:nvPr/>
        </p:nvPicPr>
        <p:blipFill>
          <a:blip r:embed="rId2"/>
          <a:stretch>
            <a:fillRect/>
          </a:stretch>
        </p:blipFill>
        <p:spPr>
          <a:xfrm>
            <a:off x="2738336" y="1258307"/>
            <a:ext cx="2064237" cy="908007"/>
          </a:xfrm>
          <a:prstGeom prst="rect">
            <a:avLst/>
          </a:prstGeom>
        </p:spPr>
      </p:pic>
      <p:pic>
        <p:nvPicPr>
          <p:cNvPr id="24" name="Picture 24"/>
          <p:cNvPicPr>
            <a:picLocks noChangeAspect="1"/>
          </p:cNvPicPr>
          <p:nvPr/>
        </p:nvPicPr>
        <p:blipFill>
          <a:blip r:embed="rId3"/>
          <a:stretch>
            <a:fillRect/>
          </a:stretch>
        </p:blipFill>
        <p:spPr>
          <a:xfrm>
            <a:off x="5592162" y="1018855"/>
            <a:ext cx="3841955" cy="4923781"/>
          </a:xfrm>
          <a:prstGeom prst="rect">
            <a:avLst/>
          </a:prstGeom>
        </p:spPr>
      </p:pic>
      <p:sp>
        <p:nvSpPr>
          <p:cNvPr id="25" name="AutoShape 25"/>
          <p:cNvSpPr/>
          <p:nvPr/>
        </p:nvSpPr>
        <p:spPr>
          <a:xfrm flipV="1">
            <a:off x="8415879" y="1369176"/>
            <a:ext cx="0" cy="4191748"/>
          </a:xfrm>
          <a:prstGeom prst="line">
            <a:avLst/>
          </a:prstGeom>
          <a:ln w="38100" cap="flat">
            <a:solidFill>
              <a:srgbClr val="FF914D">
                <a:alpha val="56863"/>
              </a:srgbClr>
            </a:solidFill>
            <a:prstDash val="solid"/>
            <a:headEnd type="none" w="sm" len="sm"/>
            <a:tailEnd type="none" w="sm" len="sm"/>
          </a:ln>
        </p:spPr>
        <p:txBody>
          <a:bodyPr/>
          <a:lstStyle/>
          <a:p>
            <a:endParaRPr lang="en-NZ" sz="1089"/>
          </a:p>
        </p:txBody>
      </p:sp>
      <p:sp>
        <p:nvSpPr>
          <p:cNvPr id="26" name="AutoShape 26"/>
          <p:cNvSpPr/>
          <p:nvPr/>
        </p:nvSpPr>
        <p:spPr>
          <a:xfrm flipH="1" flipV="1">
            <a:off x="7897900" y="1263114"/>
            <a:ext cx="392314" cy="0"/>
          </a:xfrm>
          <a:prstGeom prst="line">
            <a:avLst/>
          </a:prstGeom>
          <a:ln w="38100" cap="flat">
            <a:solidFill>
              <a:srgbClr val="FF914D"/>
            </a:solidFill>
            <a:prstDash val="solid"/>
            <a:headEnd type="none" w="sm" len="sm"/>
            <a:tailEnd type="none" w="sm" len="sm"/>
          </a:ln>
        </p:spPr>
        <p:txBody>
          <a:bodyPr/>
          <a:lstStyle/>
          <a:p>
            <a:endParaRPr lang="en-NZ" sz="1089"/>
          </a:p>
        </p:txBody>
      </p:sp>
      <p:sp>
        <p:nvSpPr>
          <p:cNvPr id="27" name="Freeform 27"/>
          <p:cNvSpPr/>
          <p:nvPr/>
        </p:nvSpPr>
        <p:spPr>
          <a:xfrm>
            <a:off x="82388" y="210449"/>
            <a:ext cx="1509060" cy="405870"/>
          </a:xfrm>
          <a:custGeom>
            <a:avLst/>
            <a:gdLst/>
            <a:ahLst/>
            <a:cxnLst/>
            <a:rect l="l" t="t" r="r" b="b"/>
            <a:pathLst>
              <a:path w="2494207" h="670831">
                <a:moveTo>
                  <a:pt x="0" y="0"/>
                </a:moveTo>
                <a:lnTo>
                  <a:pt x="2494207" y="0"/>
                </a:lnTo>
                <a:lnTo>
                  <a:pt x="2494207" y="670831"/>
                </a:lnTo>
                <a:lnTo>
                  <a:pt x="0" y="670831"/>
                </a:lnTo>
                <a:lnTo>
                  <a:pt x="0" y="0"/>
                </a:lnTo>
                <a:close/>
              </a:path>
            </a:pathLst>
          </a:custGeom>
          <a:blipFill>
            <a:blip r:embed="rId4"/>
            <a:stretch>
              <a:fillRect/>
            </a:stretch>
          </a:blipFill>
        </p:spPr>
        <p:txBody>
          <a:bodyPr/>
          <a:lstStyle/>
          <a:p>
            <a:endParaRPr lang="en-NZ" sz="1089"/>
          </a:p>
        </p:txBody>
      </p:sp>
      <p:sp>
        <p:nvSpPr>
          <p:cNvPr id="28" name="Freeform 28"/>
          <p:cNvSpPr/>
          <p:nvPr/>
        </p:nvSpPr>
        <p:spPr>
          <a:xfrm>
            <a:off x="76408" y="1363744"/>
            <a:ext cx="1854737" cy="622726"/>
          </a:xfrm>
          <a:custGeom>
            <a:avLst/>
            <a:gdLst/>
            <a:ahLst/>
            <a:cxnLst/>
            <a:rect l="l" t="t" r="r" b="b"/>
            <a:pathLst>
              <a:path w="3065548" h="1029254">
                <a:moveTo>
                  <a:pt x="0" y="0"/>
                </a:moveTo>
                <a:lnTo>
                  <a:pt x="3065549" y="0"/>
                </a:lnTo>
                <a:lnTo>
                  <a:pt x="3065549" y="1029254"/>
                </a:lnTo>
                <a:lnTo>
                  <a:pt x="0" y="1029254"/>
                </a:lnTo>
                <a:lnTo>
                  <a:pt x="0" y="0"/>
                </a:lnTo>
                <a:close/>
              </a:path>
            </a:pathLst>
          </a:custGeom>
          <a:blipFill>
            <a:blip r:embed="rId5"/>
            <a:stretch>
              <a:fillRect l="-134335" t="-45405" r="-24428" b="-331469"/>
            </a:stretch>
          </a:blipFill>
        </p:spPr>
        <p:txBody>
          <a:bodyPr/>
          <a:lstStyle/>
          <a:p>
            <a:endParaRPr lang="en-NZ" sz="1089"/>
          </a:p>
        </p:txBody>
      </p:sp>
      <p:sp>
        <p:nvSpPr>
          <p:cNvPr id="29" name="TextBox 29"/>
          <p:cNvSpPr txBox="1"/>
          <p:nvPr/>
        </p:nvSpPr>
        <p:spPr>
          <a:xfrm>
            <a:off x="143779" y="178654"/>
            <a:ext cx="9013307" cy="450188"/>
          </a:xfrm>
          <a:prstGeom prst="rect">
            <a:avLst/>
          </a:prstGeom>
        </p:spPr>
        <p:txBody>
          <a:bodyPr lIns="0" tIns="0" rIns="0" bIns="0" rtlCol="0" anchor="t">
            <a:spAutoFit/>
          </a:bodyPr>
          <a:lstStyle/>
          <a:p>
            <a:pPr algn="ctr">
              <a:lnSpc>
                <a:spcPts val="1931"/>
              </a:lnSpc>
            </a:pPr>
            <a:r>
              <a:rPr lang="en-US" sz="1379" b="1" dirty="0">
                <a:solidFill>
                  <a:srgbClr val="FFFFFF"/>
                </a:solidFill>
                <a:latin typeface="Poppins Bold"/>
                <a:ea typeface="Poppins Bold"/>
                <a:cs typeface="Poppins Bold"/>
                <a:sym typeface="Poppins Bold"/>
              </a:rPr>
              <a:t>Faster access to specialist mental health and addiction services</a:t>
            </a:r>
          </a:p>
          <a:p>
            <a:pPr algn="ctr">
              <a:lnSpc>
                <a:spcPts val="1677"/>
              </a:lnSpc>
            </a:pPr>
            <a:r>
              <a:rPr lang="en-US" sz="1198" dirty="0">
                <a:solidFill>
                  <a:srgbClr val="FFFFFF"/>
                </a:solidFill>
                <a:latin typeface="Poppins"/>
                <a:ea typeface="Poppins"/>
                <a:cs typeface="Poppins"/>
                <a:sym typeface="Poppins"/>
              </a:rPr>
              <a:t>2030 target = 80%</a:t>
            </a:r>
          </a:p>
        </p:txBody>
      </p:sp>
      <p:sp>
        <p:nvSpPr>
          <p:cNvPr id="30" name="TextBox 30"/>
          <p:cNvSpPr txBox="1"/>
          <p:nvPr/>
        </p:nvSpPr>
        <p:spPr>
          <a:xfrm>
            <a:off x="96143" y="898397"/>
            <a:ext cx="8943388" cy="112980"/>
          </a:xfrm>
          <a:prstGeom prst="rect">
            <a:avLst/>
          </a:prstGeom>
        </p:spPr>
        <p:txBody>
          <a:bodyPr lIns="0" tIns="0" rIns="0" bIns="0" rtlCol="0" anchor="t">
            <a:spAutoFit/>
          </a:bodyPr>
          <a:lstStyle/>
          <a:p>
            <a:pPr>
              <a:lnSpc>
                <a:spcPts val="881"/>
              </a:lnSpc>
            </a:pPr>
            <a:r>
              <a:rPr lang="en-US" sz="735">
                <a:solidFill>
                  <a:srgbClr val="000000"/>
                </a:solidFill>
                <a:latin typeface="Poppins"/>
                <a:ea typeface="Poppins"/>
                <a:cs typeface="Poppins"/>
                <a:sym typeface="Poppins"/>
              </a:rPr>
              <a:t>This measure shows the percentage of people accessing specialist mental health and addiction services seen within three weeks of referral. </a:t>
            </a:r>
          </a:p>
        </p:txBody>
      </p:sp>
      <p:sp>
        <p:nvSpPr>
          <p:cNvPr id="31" name="TextBox 31"/>
          <p:cNvSpPr txBox="1"/>
          <p:nvPr/>
        </p:nvSpPr>
        <p:spPr>
          <a:xfrm>
            <a:off x="3817051" y="1168595"/>
            <a:ext cx="200778" cy="129651"/>
          </a:xfrm>
          <a:prstGeom prst="rect">
            <a:avLst/>
          </a:prstGeom>
        </p:spPr>
        <p:txBody>
          <a:bodyPr lIns="0" tIns="0" rIns="0" bIns="0" rtlCol="0" anchor="t">
            <a:spAutoFit/>
          </a:bodyPr>
          <a:lstStyle/>
          <a:p>
            <a:pPr algn="r">
              <a:lnSpc>
                <a:spcPts val="516"/>
              </a:lnSpc>
            </a:pPr>
            <a:endParaRPr sz="1089"/>
          </a:p>
          <a:p>
            <a:pPr algn="r">
              <a:lnSpc>
                <a:spcPts val="516"/>
              </a:lnSpc>
            </a:pPr>
            <a:r>
              <a:rPr lang="en-US" sz="486">
                <a:solidFill>
                  <a:srgbClr val="000000"/>
                </a:solidFill>
                <a:latin typeface="Poppins"/>
                <a:ea typeface="Poppins"/>
                <a:cs typeface="Poppins"/>
                <a:sym typeface="Poppins"/>
              </a:rPr>
              <a:t>Target</a:t>
            </a:r>
          </a:p>
        </p:txBody>
      </p:sp>
      <p:sp>
        <p:nvSpPr>
          <p:cNvPr id="32" name="TextBox 32"/>
          <p:cNvSpPr txBox="1"/>
          <p:nvPr/>
        </p:nvSpPr>
        <p:spPr>
          <a:xfrm>
            <a:off x="240785" y="2344284"/>
            <a:ext cx="2977987" cy="183576"/>
          </a:xfrm>
          <a:prstGeom prst="rect">
            <a:avLst/>
          </a:prstGeom>
        </p:spPr>
        <p:txBody>
          <a:bodyPr lIns="0" tIns="0" rIns="0" bIns="0" rtlCol="0" anchor="t">
            <a:spAutoFit/>
          </a:bodyPr>
          <a:lstStyle/>
          <a:p>
            <a:pPr>
              <a:lnSpc>
                <a:spcPts val="1532"/>
              </a:lnSpc>
            </a:pPr>
            <a:r>
              <a:rPr lang="en-US" sz="1095" b="1">
                <a:solidFill>
                  <a:srgbClr val="B14829"/>
                </a:solidFill>
                <a:latin typeface="Poppins Bold"/>
                <a:ea typeface="Poppins Bold"/>
                <a:cs typeface="Poppins Bold"/>
                <a:sym typeface="Poppins Bold"/>
              </a:rPr>
              <a:t>Q1 results compared with Q1 last year</a:t>
            </a:r>
          </a:p>
        </p:txBody>
      </p:sp>
      <p:sp>
        <p:nvSpPr>
          <p:cNvPr id="33" name="TextBox 33"/>
          <p:cNvSpPr txBox="1"/>
          <p:nvPr/>
        </p:nvSpPr>
        <p:spPr>
          <a:xfrm>
            <a:off x="240786" y="3605352"/>
            <a:ext cx="4320779" cy="2302297"/>
          </a:xfrm>
          <a:prstGeom prst="rect">
            <a:avLst/>
          </a:prstGeom>
        </p:spPr>
        <p:txBody>
          <a:bodyPr lIns="0" tIns="0" rIns="0" bIns="0" rtlCol="0" anchor="t">
            <a:spAutoFit/>
          </a:bodyPr>
          <a:lstStyle/>
          <a:p>
            <a:pPr>
              <a:lnSpc>
                <a:spcPts val="973"/>
              </a:lnSpc>
            </a:pPr>
            <a:r>
              <a:rPr lang="en-US" sz="726" spc="-18">
                <a:solidFill>
                  <a:srgbClr val="000000"/>
                </a:solidFill>
                <a:latin typeface="Poppins"/>
                <a:ea typeface="Poppins"/>
                <a:cs typeface="Poppins"/>
                <a:sym typeface="Poppins"/>
              </a:rPr>
              <a:t>Te Manawa Taki continues to sustain their high performance against this target, through continued regional expansion of integrated access and flow initiatives. The region is also developing regional intake and triage criteria for its Infant Child and Adolescent Mental Health Services.</a:t>
            </a:r>
          </a:p>
          <a:p>
            <a:pPr>
              <a:lnSpc>
                <a:spcPts val="973"/>
              </a:lnSpc>
            </a:pPr>
            <a:endParaRPr lang="en-US" sz="726" spc="-18">
              <a:solidFill>
                <a:srgbClr val="000000"/>
              </a:solidFill>
              <a:latin typeface="Poppins"/>
              <a:ea typeface="Poppins"/>
              <a:cs typeface="Poppins"/>
              <a:sym typeface="Poppins"/>
            </a:endParaRPr>
          </a:p>
          <a:p>
            <a:pPr>
              <a:lnSpc>
                <a:spcPts val="973"/>
              </a:lnSpc>
            </a:pPr>
            <a:r>
              <a:rPr lang="en-US" sz="726" spc="-18">
                <a:solidFill>
                  <a:srgbClr val="000000"/>
                </a:solidFill>
                <a:latin typeface="Poppins"/>
                <a:ea typeface="Poppins"/>
                <a:cs typeface="Poppins"/>
                <a:sym typeface="Poppins"/>
              </a:rPr>
              <a:t>Initiatives are underway across Te Waipounamu to improve regional performance, such as nurse led clinics in Canterbury. A change to triage processes for Nelson Marlborough (also being trialled in high-performing South Canterbury) is showing positive results. </a:t>
            </a:r>
          </a:p>
          <a:p>
            <a:pPr>
              <a:lnSpc>
                <a:spcPts val="973"/>
              </a:lnSpc>
            </a:pPr>
            <a:endParaRPr lang="en-US" sz="726" spc="-18">
              <a:solidFill>
                <a:srgbClr val="000000"/>
              </a:solidFill>
              <a:latin typeface="Poppins"/>
              <a:ea typeface="Poppins"/>
              <a:cs typeface="Poppins"/>
              <a:sym typeface="Poppins"/>
            </a:endParaRPr>
          </a:p>
          <a:p>
            <a:pPr>
              <a:lnSpc>
                <a:spcPts val="973"/>
              </a:lnSpc>
            </a:pPr>
            <a:r>
              <a:rPr lang="en-US" sz="726" spc="-18">
                <a:solidFill>
                  <a:srgbClr val="000000"/>
                </a:solidFill>
                <a:latin typeface="Poppins"/>
                <a:ea typeface="Poppins"/>
                <a:cs typeface="Poppins"/>
                <a:sym typeface="Poppins"/>
              </a:rPr>
              <a:t>In Northern, a deeper analysis is underway to understand variations in district performance against this target, particularly for under-25-year-olds in Counties Manukau and Waitematā. Importantly, Northland is currently experiencing data integrity issues due to the transition to the </a:t>
            </a:r>
            <a:r>
              <a:rPr lang="en-US" sz="726" u="sng" spc="-18">
                <a:solidFill>
                  <a:srgbClr val="003399"/>
                </a:solidFill>
                <a:latin typeface="Poppins"/>
                <a:ea typeface="Poppins"/>
                <a:cs typeface="Poppins"/>
                <a:sym typeface="Poppins"/>
                <a:hlinkClick r:id="rId6" tooltip="https://info.health.nz/locations/northland/mywai"/>
              </a:rPr>
              <a:t>MyWai system</a:t>
            </a:r>
            <a:r>
              <a:rPr lang="en-US" sz="726" spc="-18">
                <a:solidFill>
                  <a:srgbClr val="000000"/>
                </a:solidFill>
                <a:latin typeface="Poppins"/>
                <a:ea typeface="Poppins"/>
                <a:cs typeface="Poppins"/>
                <a:sym typeface="Poppins"/>
              </a:rPr>
              <a:t>. Prior to this change, performance consistently met or exceeded the 80% target. Northland reports no changes to its models of care or service delivery approaches suggesting that, despite the reported result, actual timeliness of referrals likely remains high. System issues are expected to be resolved by December, so we hope to report more accurate data in quarter two or three. </a:t>
            </a:r>
          </a:p>
          <a:p>
            <a:pPr>
              <a:lnSpc>
                <a:spcPts val="973"/>
              </a:lnSpc>
            </a:pPr>
            <a:endParaRPr lang="en-US" sz="726" spc="-18">
              <a:solidFill>
                <a:srgbClr val="000000"/>
              </a:solidFill>
              <a:latin typeface="Poppins"/>
              <a:ea typeface="Poppins"/>
              <a:cs typeface="Poppins"/>
              <a:sym typeface="Poppins"/>
            </a:endParaRPr>
          </a:p>
        </p:txBody>
      </p:sp>
      <p:sp>
        <p:nvSpPr>
          <p:cNvPr id="34" name="TextBox 34"/>
          <p:cNvSpPr txBox="1"/>
          <p:nvPr/>
        </p:nvSpPr>
        <p:spPr>
          <a:xfrm>
            <a:off x="240785" y="3385348"/>
            <a:ext cx="2977987" cy="183576"/>
          </a:xfrm>
          <a:prstGeom prst="rect">
            <a:avLst/>
          </a:prstGeom>
        </p:spPr>
        <p:txBody>
          <a:bodyPr lIns="0" tIns="0" rIns="0" bIns="0" rtlCol="0" anchor="t">
            <a:spAutoFit/>
          </a:bodyPr>
          <a:lstStyle/>
          <a:p>
            <a:pPr>
              <a:lnSpc>
                <a:spcPts val="1532"/>
              </a:lnSpc>
            </a:pPr>
            <a:r>
              <a:rPr lang="en-US" sz="1095" b="1">
                <a:solidFill>
                  <a:srgbClr val="B14829"/>
                </a:solidFill>
                <a:latin typeface="Poppins Bold"/>
                <a:ea typeface="Poppins Bold"/>
                <a:cs typeface="Poppins Bold"/>
                <a:sym typeface="Poppins Bold"/>
              </a:rPr>
              <a:t>Q1 overview</a:t>
            </a:r>
          </a:p>
        </p:txBody>
      </p:sp>
      <p:sp>
        <p:nvSpPr>
          <p:cNvPr id="35" name="TextBox 35"/>
          <p:cNvSpPr txBox="1"/>
          <p:nvPr/>
        </p:nvSpPr>
        <p:spPr>
          <a:xfrm>
            <a:off x="169561" y="1148856"/>
            <a:ext cx="1081349" cy="183384"/>
          </a:xfrm>
          <a:prstGeom prst="rect">
            <a:avLst/>
          </a:prstGeom>
        </p:spPr>
        <p:txBody>
          <a:bodyPr lIns="0" tIns="0" rIns="0" bIns="0" rtlCol="0" anchor="t">
            <a:spAutoFit/>
          </a:bodyPr>
          <a:lstStyle/>
          <a:p>
            <a:pPr algn="ctr">
              <a:lnSpc>
                <a:spcPts val="1525"/>
              </a:lnSpc>
            </a:pPr>
            <a:r>
              <a:rPr lang="en-US" sz="1089" b="1">
                <a:solidFill>
                  <a:srgbClr val="B14829"/>
                </a:solidFill>
                <a:latin typeface="Poppins Bold"/>
                <a:ea typeface="Poppins Bold"/>
                <a:cs typeface="Poppins Bold"/>
                <a:sym typeface="Poppins Bold"/>
              </a:rPr>
              <a:t>National result </a:t>
            </a:r>
          </a:p>
        </p:txBody>
      </p:sp>
      <p:sp>
        <p:nvSpPr>
          <p:cNvPr id="36" name="TextBox 36"/>
          <p:cNvSpPr txBox="1"/>
          <p:nvPr/>
        </p:nvSpPr>
        <p:spPr>
          <a:xfrm>
            <a:off x="2090094" y="1148856"/>
            <a:ext cx="1220379" cy="375744"/>
          </a:xfrm>
          <a:prstGeom prst="rect">
            <a:avLst/>
          </a:prstGeom>
        </p:spPr>
        <p:txBody>
          <a:bodyPr lIns="0" tIns="0" rIns="0" bIns="0" rtlCol="0" anchor="t">
            <a:spAutoFit/>
          </a:bodyPr>
          <a:lstStyle/>
          <a:p>
            <a:pPr algn="ctr">
              <a:lnSpc>
                <a:spcPts val="1525"/>
              </a:lnSpc>
            </a:pPr>
            <a:r>
              <a:rPr lang="en-US" sz="1089" b="1">
                <a:solidFill>
                  <a:srgbClr val="B14829"/>
                </a:solidFill>
                <a:latin typeface="Poppins Bold"/>
                <a:ea typeface="Poppins Bold"/>
                <a:cs typeface="Poppins Bold"/>
                <a:sym typeface="Poppins Bold"/>
              </a:rPr>
              <a:t>Results by region</a:t>
            </a:r>
          </a:p>
        </p:txBody>
      </p:sp>
      <p:sp>
        <p:nvSpPr>
          <p:cNvPr id="37" name="TextBox 37"/>
          <p:cNvSpPr txBox="1"/>
          <p:nvPr/>
        </p:nvSpPr>
        <p:spPr>
          <a:xfrm>
            <a:off x="4828869" y="1162096"/>
            <a:ext cx="1338067" cy="195118"/>
          </a:xfrm>
          <a:prstGeom prst="rect">
            <a:avLst/>
          </a:prstGeom>
        </p:spPr>
        <p:txBody>
          <a:bodyPr lIns="0" tIns="0" rIns="0" bIns="0" rtlCol="0" anchor="t">
            <a:spAutoFit/>
          </a:bodyPr>
          <a:lstStyle/>
          <a:p>
            <a:pPr algn="ctr">
              <a:lnSpc>
                <a:spcPts val="1610"/>
              </a:lnSpc>
            </a:pPr>
            <a:r>
              <a:rPr lang="en-US" sz="1149" b="1">
                <a:solidFill>
                  <a:srgbClr val="8D4265"/>
                </a:solidFill>
                <a:latin typeface="Poppins Bold"/>
                <a:ea typeface="Poppins Bold"/>
                <a:cs typeface="Poppins Bold"/>
                <a:sym typeface="Poppins Bold"/>
              </a:rPr>
              <a:t>Results by district</a:t>
            </a:r>
          </a:p>
        </p:txBody>
      </p:sp>
      <p:sp>
        <p:nvSpPr>
          <p:cNvPr id="38" name="TextBox 38"/>
          <p:cNvSpPr txBox="1"/>
          <p:nvPr/>
        </p:nvSpPr>
        <p:spPr>
          <a:xfrm>
            <a:off x="2033954" y="1411566"/>
            <a:ext cx="836337" cy="757002"/>
          </a:xfrm>
          <a:prstGeom prst="rect">
            <a:avLst/>
          </a:prstGeom>
        </p:spPr>
        <p:txBody>
          <a:bodyPr lIns="0" tIns="0" rIns="0" bIns="0" rtlCol="0" anchor="t">
            <a:spAutoFit/>
          </a:bodyPr>
          <a:lstStyle/>
          <a:p>
            <a:pPr algn="r">
              <a:lnSpc>
                <a:spcPts val="1154"/>
              </a:lnSpc>
            </a:pPr>
            <a:r>
              <a:rPr lang="en-US" sz="726">
                <a:solidFill>
                  <a:srgbClr val="000000"/>
                </a:solidFill>
                <a:latin typeface="Poppins"/>
                <a:ea typeface="Poppins"/>
                <a:cs typeface="Poppins"/>
                <a:sym typeface="Poppins"/>
              </a:rPr>
              <a:t>Te Manawa Taki</a:t>
            </a:r>
          </a:p>
          <a:p>
            <a:pPr algn="r">
              <a:lnSpc>
                <a:spcPts val="1154"/>
              </a:lnSpc>
            </a:pPr>
            <a:r>
              <a:rPr lang="en-US" sz="726">
                <a:solidFill>
                  <a:srgbClr val="000000"/>
                </a:solidFill>
                <a:latin typeface="Poppins"/>
                <a:ea typeface="Poppins"/>
                <a:cs typeface="Poppins"/>
                <a:sym typeface="Poppins"/>
              </a:rPr>
              <a:t>Northern</a:t>
            </a:r>
          </a:p>
          <a:p>
            <a:pPr algn="r">
              <a:lnSpc>
                <a:spcPts val="1154"/>
              </a:lnSpc>
            </a:pPr>
            <a:r>
              <a:rPr lang="en-US" sz="726">
                <a:solidFill>
                  <a:srgbClr val="000000"/>
                </a:solidFill>
                <a:latin typeface="Poppins"/>
                <a:ea typeface="Poppins"/>
                <a:cs typeface="Poppins"/>
                <a:sym typeface="Poppins"/>
              </a:rPr>
              <a:t>Central | Te Ikaroa</a:t>
            </a:r>
          </a:p>
          <a:p>
            <a:pPr algn="r">
              <a:lnSpc>
                <a:spcPts val="1154"/>
              </a:lnSpc>
            </a:pPr>
            <a:r>
              <a:rPr lang="en-US" sz="726">
                <a:solidFill>
                  <a:srgbClr val="000000"/>
                </a:solidFill>
                <a:latin typeface="Poppins"/>
                <a:ea typeface="Poppins"/>
                <a:cs typeface="Poppins"/>
                <a:sym typeface="Poppins"/>
              </a:rPr>
              <a:t>Te Waipounamu</a:t>
            </a:r>
          </a:p>
        </p:txBody>
      </p:sp>
      <p:sp>
        <p:nvSpPr>
          <p:cNvPr id="39" name="TextBox 39"/>
          <p:cNvSpPr txBox="1"/>
          <p:nvPr/>
        </p:nvSpPr>
        <p:spPr>
          <a:xfrm>
            <a:off x="4647114" y="1389891"/>
            <a:ext cx="1306816" cy="4336059"/>
          </a:xfrm>
          <a:prstGeom prst="rect">
            <a:avLst/>
          </a:prstGeom>
        </p:spPr>
        <p:txBody>
          <a:bodyPr lIns="0" tIns="0" rIns="0" bIns="0" rtlCol="0" anchor="t">
            <a:spAutoFit/>
          </a:bodyPr>
          <a:lstStyle/>
          <a:p>
            <a:pPr algn="r">
              <a:lnSpc>
                <a:spcPts val="1660"/>
              </a:lnSpc>
            </a:pPr>
            <a:r>
              <a:rPr lang="en-US" sz="847">
                <a:solidFill>
                  <a:srgbClr val="000000"/>
                </a:solidFill>
                <a:latin typeface="Poppins"/>
                <a:ea typeface="Poppins"/>
                <a:cs typeface="Poppins"/>
                <a:sym typeface="Poppins"/>
              </a:rPr>
              <a:t>South Canterbury</a:t>
            </a:r>
          </a:p>
          <a:p>
            <a:pPr algn="r">
              <a:lnSpc>
                <a:spcPts val="1660"/>
              </a:lnSpc>
            </a:pPr>
            <a:r>
              <a:rPr lang="en-US" sz="847">
                <a:solidFill>
                  <a:srgbClr val="000000"/>
                </a:solidFill>
                <a:latin typeface="Poppins"/>
                <a:ea typeface="Poppins"/>
                <a:cs typeface="Poppins"/>
                <a:sym typeface="Poppins"/>
              </a:rPr>
              <a:t>Taranaki</a:t>
            </a:r>
          </a:p>
          <a:p>
            <a:pPr algn="r">
              <a:lnSpc>
                <a:spcPts val="1660"/>
              </a:lnSpc>
            </a:pPr>
            <a:r>
              <a:rPr lang="en-US" sz="847">
                <a:solidFill>
                  <a:srgbClr val="000000"/>
                </a:solidFill>
                <a:latin typeface="Poppins"/>
                <a:ea typeface="Poppins"/>
                <a:cs typeface="Poppins"/>
                <a:sym typeface="Poppins"/>
              </a:rPr>
              <a:t>MidCentral</a:t>
            </a:r>
          </a:p>
          <a:p>
            <a:pPr algn="r">
              <a:lnSpc>
                <a:spcPts val="1660"/>
              </a:lnSpc>
            </a:pPr>
            <a:r>
              <a:rPr lang="en-US" sz="847">
                <a:solidFill>
                  <a:srgbClr val="000000"/>
                </a:solidFill>
                <a:latin typeface="Poppins"/>
                <a:ea typeface="Poppins"/>
                <a:cs typeface="Poppins"/>
                <a:sym typeface="Poppins"/>
              </a:rPr>
              <a:t>Hawke’s Bay</a:t>
            </a:r>
          </a:p>
          <a:p>
            <a:pPr algn="r">
              <a:lnSpc>
                <a:spcPts val="1660"/>
              </a:lnSpc>
            </a:pPr>
            <a:r>
              <a:rPr lang="en-US" sz="847">
                <a:solidFill>
                  <a:srgbClr val="000000"/>
                </a:solidFill>
                <a:latin typeface="Poppins"/>
                <a:ea typeface="Poppins"/>
                <a:cs typeface="Poppins"/>
                <a:sym typeface="Poppins"/>
              </a:rPr>
              <a:t>Counties Manukau</a:t>
            </a:r>
          </a:p>
          <a:p>
            <a:pPr algn="r">
              <a:lnSpc>
                <a:spcPts val="1660"/>
              </a:lnSpc>
            </a:pPr>
            <a:r>
              <a:rPr lang="en-US" sz="847">
                <a:solidFill>
                  <a:srgbClr val="000000"/>
                </a:solidFill>
                <a:latin typeface="Poppins"/>
                <a:ea typeface="Poppins"/>
                <a:cs typeface="Poppins"/>
                <a:sym typeface="Poppins"/>
              </a:rPr>
              <a:t>Waikato</a:t>
            </a:r>
          </a:p>
          <a:p>
            <a:pPr algn="r">
              <a:lnSpc>
                <a:spcPts val="1660"/>
              </a:lnSpc>
            </a:pPr>
            <a:r>
              <a:rPr lang="en-US" sz="847">
                <a:solidFill>
                  <a:srgbClr val="000000"/>
                </a:solidFill>
                <a:latin typeface="Poppins"/>
                <a:ea typeface="Poppins"/>
                <a:cs typeface="Poppins"/>
                <a:sym typeface="Poppins"/>
              </a:rPr>
              <a:t>Waitematā</a:t>
            </a:r>
          </a:p>
          <a:p>
            <a:pPr algn="r">
              <a:lnSpc>
                <a:spcPts val="1660"/>
              </a:lnSpc>
            </a:pPr>
            <a:r>
              <a:rPr lang="en-US" sz="847">
                <a:solidFill>
                  <a:srgbClr val="000000"/>
                </a:solidFill>
                <a:latin typeface="Poppins"/>
                <a:ea typeface="Poppins"/>
                <a:cs typeface="Poppins"/>
                <a:sym typeface="Poppins"/>
              </a:rPr>
              <a:t>Auckland</a:t>
            </a:r>
          </a:p>
          <a:p>
            <a:pPr algn="r">
              <a:lnSpc>
                <a:spcPts val="1660"/>
              </a:lnSpc>
            </a:pPr>
            <a:r>
              <a:rPr lang="en-US" sz="847">
                <a:solidFill>
                  <a:srgbClr val="000000"/>
                </a:solidFill>
                <a:latin typeface="Poppins"/>
                <a:ea typeface="Poppins"/>
                <a:cs typeface="Poppins"/>
                <a:sym typeface="Poppins"/>
              </a:rPr>
              <a:t>Bay of Plenty</a:t>
            </a:r>
          </a:p>
          <a:p>
            <a:pPr algn="r">
              <a:lnSpc>
                <a:spcPts val="1660"/>
              </a:lnSpc>
            </a:pPr>
            <a:r>
              <a:rPr lang="en-US" sz="847">
                <a:solidFill>
                  <a:srgbClr val="000000"/>
                </a:solidFill>
                <a:latin typeface="Poppins"/>
                <a:ea typeface="Poppins"/>
                <a:cs typeface="Poppins"/>
                <a:sym typeface="Poppins"/>
              </a:rPr>
              <a:t>West Coast</a:t>
            </a:r>
          </a:p>
          <a:p>
            <a:pPr algn="r">
              <a:lnSpc>
                <a:spcPts val="1660"/>
              </a:lnSpc>
            </a:pPr>
            <a:r>
              <a:rPr lang="en-US" sz="847">
                <a:solidFill>
                  <a:srgbClr val="000000"/>
                </a:solidFill>
                <a:latin typeface="Poppins"/>
                <a:ea typeface="Poppins"/>
                <a:cs typeface="Poppins"/>
                <a:sym typeface="Poppins"/>
              </a:rPr>
              <a:t>Whanganui</a:t>
            </a:r>
          </a:p>
          <a:p>
            <a:pPr algn="r">
              <a:lnSpc>
                <a:spcPts val="1660"/>
              </a:lnSpc>
            </a:pPr>
            <a:r>
              <a:rPr lang="en-US" sz="847">
                <a:solidFill>
                  <a:srgbClr val="000000"/>
                </a:solidFill>
                <a:latin typeface="Poppins"/>
                <a:ea typeface="Poppins"/>
                <a:cs typeface="Poppins"/>
                <a:sym typeface="Poppins"/>
              </a:rPr>
              <a:t>Canterbury</a:t>
            </a:r>
          </a:p>
          <a:p>
            <a:pPr algn="r">
              <a:lnSpc>
                <a:spcPts val="1660"/>
              </a:lnSpc>
            </a:pPr>
            <a:r>
              <a:rPr lang="en-US" sz="847">
                <a:solidFill>
                  <a:srgbClr val="000000"/>
                </a:solidFill>
                <a:latin typeface="Poppins"/>
                <a:ea typeface="Poppins"/>
                <a:cs typeface="Poppins"/>
                <a:sym typeface="Poppins"/>
              </a:rPr>
              <a:t>Southern</a:t>
            </a:r>
          </a:p>
          <a:p>
            <a:pPr algn="r">
              <a:lnSpc>
                <a:spcPts val="1660"/>
              </a:lnSpc>
            </a:pPr>
            <a:r>
              <a:rPr lang="en-US" sz="847">
                <a:solidFill>
                  <a:srgbClr val="000000"/>
                </a:solidFill>
                <a:latin typeface="Poppins"/>
                <a:ea typeface="Poppins"/>
                <a:cs typeface="Poppins"/>
                <a:sym typeface="Poppins"/>
              </a:rPr>
              <a:t>Lakes</a:t>
            </a:r>
          </a:p>
          <a:p>
            <a:pPr algn="r">
              <a:lnSpc>
                <a:spcPts val="1660"/>
              </a:lnSpc>
            </a:pPr>
            <a:r>
              <a:rPr lang="en-US" sz="847">
                <a:solidFill>
                  <a:srgbClr val="000000"/>
                </a:solidFill>
                <a:latin typeface="Poppins"/>
                <a:ea typeface="Poppins"/>
                <a:cs typeface="Poppins"/>
                <a:sym typeface="Poppins"/>
              </a:rPr>
              <a:t>Capital and Coast</a:t>
            </a:r>
          </a:p>
          <a:p>
            <a:pPr algn="r">
              <a:lnSpc>
                <a:spcPts val="1660"/>
              </a:lnSpc>
            </a:pPr>
            <a:r>
              <a:rPr lang="en-US" sz="847">
                <a:solidFill>
                  <a:srgbClr val="000000"/>
                </a:solidFill>
                <a:latin typeface="Poppins"/>
                <a:ea typeface="Poppins"/>
                <a:cs typeface="Poppins"/>
                <a:sym typeface="Poppins"/>
              </a:rPr>
              <a:t>Wairarapa</a:t>
            </a:r>
          </a:p>
          <a:p>
            <a:pPr algn="r">
              <a:lnSpc>
                <a:spcPts val="1660"/>
              </a:lnSpc>
            </a:pPr>
            <a:r>
              <a:rPr lang="en-US" sz="847">
                <a:solidFill>
                  <a:srgbClr val="000000"/>
                </a:solidFill>
                <a:latin typeface="Poppins"/>
                <a:ea typeface="Poppins"/>
                <a:cs typeface="Poppins"/>
                <a:sym typeface="Poppins"/>
              </a:rPr>
              <a:t>Hutt Valley</a:t>
            </a:r>
          </a:p>
          <a:p>
            <a:pPr algn="r">
              <a:lnSpc>
                <a:spcPts val="1660"/>
              </a:lnSpc>
            </a:pPr>
            <a:r>
              <a:rPr lang="en-US" sz="847">
                <a:solidFill>
                  <a:srgbClr val="000000"/>
                </a:solidFill>
                <a:latin typeface="Poppins"/>
                <a:ea typeface="Poppins"/>
                <a:cs typeface="Poppins"/>
                <a:sym typeface="Poppins"/>
              </a:rPr>
              <a:t>Nelson Marlborough</a:t>
            </a:r>
          </a:p>
          <a:p>
            <a:pPr algn="r">
              <a:lnSpc>
                <a:spcPts val="1660"/>
              </a:lnSpc>
            </a:pPr>
            <a:r>
              <a:rPr lang="en-US" sz="847">
                <a:solidFill>
                  <a:srgbClr val="000000"/>
                </a:solidFill>
                <a:latin typeface="Poppins"/>
                <a:ea typeface="Poppins"/>
                <a:cs typeface="Poppins"/>
                <a:sym typeface="Poppins"/>
              </a:rPr>
              <a:t>Tairāwhiti</a:t>
            </a:r>
          </a:p>
          <a:p>
            <a:pPr algn="r">
              <a:lnSpc>
                <a:spcPts val="1660"/>
              </a:lnSpc>
            </a:pPr>
            <a:r>
              <a:rPr lang="en-US" sz="847">
                <a:solidFill>
                  <a:srgbClr val="000000"/>
                </a:solidFill>
                <a:latin typeface="Poppins"/>
                <a:ea typeface="Poppins"/>
                <a:cs typeface="Poppins"/>
                <a:sym typeface="Poppins"/>
              </a:rPr>
              <a:t>Northland</a:t>
            </a:r>
          </a:p>
        </p:txBody>
      </p:sp>
      <p:sp>
        <p:nvSpPr>
          <p:cNvPr id="40" name="TextBox 40"/>
          <p:cNvSpPr txBox="1"/>
          <p:nvPr/>
        </p:nvSpPr>
        <p:spPr>
          <a:xfrm>
            <a:off x="7657518" y="1168595"/>
            <a:ext cx="200778" cy="129651"/>
          </a:xfrm>
          <a:prstGeom prst="rect">
            <a:avLst/>
          </a:prstGeom>
        </p:spPr>
        <p:txBody>
          <a:bodyPr lIns="0" tIns="0" rIns="0" bIns="0" rtlCol="0" anchor="t">
            <a:spAutoFit/>
          </a:bodyPr>
          <a:lstStyle/>
          <a:p>
            <a:pPr algn="r">
              <a:lnSpc>
                <a:spcPts val="516"/>
              </a:lnSpc>
            </a:pPr>
            <a:endParaRPr sz="1089"/>
          </a:p>
          <a:p>
            <a:pPr algn="r">
              <a:lnSpc>
                <a:spcPts val="516"/>
              </a:lnSpc>
            </a:pPr>
            <a:r>
              <a:rPr lang="en-US" sz="486">
                <a:solidFill>
                  <a:srgbClr val="000000"/>
                </a:solidFill>
                <a:latin typeface="Poppins"/>
                <a:ea typeface="Poppins"/>
                <a:cs typeface="Poppins"/>
                <a:sym typeface="Poppins"/>
              </a:rPr>
              <a:t>Target</a:t>
            </a:r>
          </a:p>
        </p:txBody>
      </p:sp>
      <p:sp>
        <p:nvSpPr>
          <p:cNvPr id="41" name="TextBox 41"/>
          <p:cNvSpPr txBox="1"/>
          <p:nvPr/>
        </p:nvSpPr>
        <p:spPr>
          <a:xfrm>
            <a:off x="7285334" y="5824878"/>
            <a:ext cx="1590253" cy="110479"/>
          </a:xfrm>
          <a:prstGeom prst="rect">
            <a:avLst/>
          </a:prstGeom>
        </p:spPr>
        <p:txBody>
          <a:bodyPr lIns="0" tIns="0" rIns="0" bIns="0" rtlCol="0" anchor="t">
            <a:spAutoFit/>
          </a:bodyPr>
          <a:lstStyle/>
          <a:p>
            <a:pPr>
              <a:lnSpc>
                <a:spcPts val="932"/>
              </a:lnSpc>
            </a:pPr>
            <a:r>
              <a:rPr lang="en-US" sz="666">
                <a:solidFill>
                  <a:srgbClr val="000000"/>
                </a:solidFill>
                <a:latin typeface="Poppins"/>
                <a:ea typeface="Poppins"/>
                <a:cs typeface="Poppins"/>
                <a:sym typeface="Poppins"/>
              </a:rPr>
              <a:t>All figures displayed are percentages.</a:t>
            </a:r>
          </a:p>
        </p:txBody>
      </p:sp>
      <p:sp>
        <p:nvSpPr>
          <p:cNvPr id="42" name="TextBox 42"/>
          <p:cNvSpPr txBox="1"/>
          <p:nvPr/>
        </p:nvSpPr>
        <p:spPr>
          <a:xfrm>
            <a:off x="7711278" y="193938"/>
            <a:ext cx="1386151" cy="605359"/>
          </a:xfrm>
          <a:prstGeom prst="rect">
            <a:avLst/>
          </a:prstGeom>
        </p:spPr>
        <p:txBody>
          <a:bodyPr lIns="0" tIns="0" rIns="0" bIns="0" rtlCol="0" anchor="t">
            <a:spAutoFit/>
          </a:bodyPr>
          <a:lstStyle/>
          <a:p>
            <a:pPr algn="r">
              <a:lnSpc>
                <a:spcPts val="2004"/>
              </a:lnSpc>
            </a:pPr>
            <a:r>
              <a:rPr lang="en-US" sz="1431" dirty="0">
                <a:solidFill>
                  <a:srgbClr val="FFFFFF"/>
                </a:solidFill>
                <a:latin typeface="Poppins"/>
                <a:ea typeface="Poppins"/>
                <a:cs typeface="Poppins"/>
                <a:sym typeface="Poppins"/>
              </a:rPr>
              <a:t>Q1 2025/26</a:t>
            </a:r>
          </a:p>
          <a:p>
            <a:pPr algn="r">
              <a:lnSpc>
                <a:spcPts val="1352"/>
              </a:lnSpc>
            </a:pPr>
            <a:r>
              <a:rPr lang="en-US" sz="966" dirty="0">
                <a:solidFill>
                  <a:srgbClr val="FFFFFF"/>
                </a:solidFill>
                <a:latin typeface="Poppins"/>
                <a:ea typeface="Poppins"/>
                <a:cs typeface="Poppins"/>
                <a:sym typeface="Poppins"/>
              </a:rPr>
              <a:t>July - September 2025</a:t>
            </a:r>
          </a:p>
        </p:txBody>
      </p:sp>
      <p:sp>
        <p:nvSpPr>
          <p:cNvPr id="43" name="TextBox 43"/>
          <p:cNvSpPr txBox="1"/>
          <p:nvPr/>
        </p:nvSpPr>
        <p:spPr>
          <a:xfrm>
            <a:off x="123039" y="6439168"/>
            <a:ext cx="8483803" cy="158570"/>
          </a:xfrm>
          <a:prstGeom prst="rect">
            <a:avLst/>
          </a:prstGeom>
        </p:spPr>
        <p:txBody>
          <a:bodyPr lIns="0" tIns="0" rIns="0" bIns="0" rtlCol="0" anchor="t">
            <a:spAutoFit/>
          </a:bodyPr>
          <a:lstStyle/>
          <a:p>
            <a:pPr>
              <a:lnSpc>
                <a:spcPts val="639"/>
              </a:lnSpc>
            </a:pPr>
            <a:r>
              <a:rPr lang="en-US" sz="666">
                <a:solidFill>
                  <a:srgbClr val="000000"/>
                </a:solidFill>
                <a:latin typeface="Poppins"/>
                <a:ea typeface="Poppins"/>
                <a:cs typeface="Poppins"/>
                <a:sym typeface="Poppins"/>
                <a:hlinkClick r:id="rId7" tooltip="https://www.tewhatuora.govt.nz/publications/mental-health-and-addiction-targets-performance-resources-2025-26"/>
              </a:rPr>
              <a:t>Comparisons to historic data reflects the first published result. Data is based on point-in-time snapshots and may differ from other published statistics due to differences in timing, methodology, or data sources. </a:t>
            </a:r>
            <a:r>
              <a:rPr lang="en-US" sz="666" b="1">
                <a:solidFill>
                  <a:srgbClr val="003399"/>
                </a:solidFill>
                <a:latin typeface="Poppins Bold"/>
                <a:ea typeface="Poppins Bold"/>
                <a:cs typeface="Poppins Bold"/>
                <a:sym typeface="Poppins Bold"/>
                <a:hlinkClick r:id="rId7" tooltip="https://www.tewhatuora.govt.nz/publications/mental-health-and-addiction-targets-performance-resources-2025-26"/>
              </a:rPr>
              <a:t>See caveats.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388" y="1077046"/>
            <a:ext cx="1842778" cy="1126255"/>
            <a:chOff x="0" y="0"/>
            <a:chExt cx="1086122" cy="663808"/>
          </a:xfrm>
        </p:grpSpPr>
        <p:sp>
          <p:nvSpPr>
            <p:cNvPr id="3" name="Freeform 3"/>
            <p:cNvSpPr/>
            <p:nvPr/>
          </p:nvSpPr>
          <p:spPr>
            <a:xfrm>
              <a:off x="0" y="0"/>
              <a:ext cx="1086122" cy="663808"/>
            </a:xfrm>
            <a:custGeom>
              <a:avLst/>
              <a:gdLst/>
              <a:ahLst/>
              <a:cxnLst/>
              <a:rect l="l" t="t" r="r" b="b"/>
              <a:pathLst>
                <a:path w="1086122" h="663808">
                  <a:moveTo>
                    <a:pt x="61004" y="0"/>
                  </a:moveTo>
                  <a:lnTo>
                    <a:pt x="1025117" y="0"/>
                  </a:lnTo>
                  <a:cubicBezTo>
                    <a:pt x="1058809" y="0"/>
                    <a:pt x="1086122" y="27313"/>
                    <a:pt x="1086122" y="61004"/>
                  </a:cubicBezTo>
                  <a:lnTo>
                    <a:pt x="1086122" y="602803"/>
                  </a:lnTo>
                  <a:cubicBezTo>
                    <a:pt x="1086122" y="618983"/>
                    <a:pt x="1079695" y="634499"/>
                    <a:pt x="1068254" y="645940"/>
                  </a:cubicBezTo>
                  <a:cubicBezTo>
                    <a:pt x="1056814" y="657380"/>
                    <a:pt x="1041297" y="663808"/>
                    <a:pt x="1025117" y="663808"/>
                  </a:cubicBezTo>
                  <a:lnTo>
                    <a:pt x="61004" y="663808"/>
                  </a:lnTo>
                  <a:cubicBezTo>
                    <a:pt x="27313" y="663808"/>
                    <a:pt x="0" y="636495"/>
                    <a:pt x="0" y="602803"/>
                  </a:cubicBezTo>
                  <a:lnTo>
                    <a:pt x="0" y="61004"/>
                  </a:lnTo>
                  <a:cubicBezTo>
                    <a:pt x="0" y="27313"/>
                    <a:pt x="27313" y="0"/>
                    <a:pt x="61004" y="0"/>
                  </a:cubicBezTo>
                  <a:close/>
                </a:path>
              </a:pathLst>
            </a:custGeom>
            <a:solidFill>
              <a:srgbClr val="F6F4EC"/>
            </a:solidFill>
          </p:spPr>
          <p:txBody>
            <a:bodyPr/>
            <a:lstStyle/>
            <a:p>
              <a:endParaRPr lang="en-NZ" sz="1089"/>
            </a:p>
          </p:txBody>
        </p:sp>
        <p:sp>
          <p:nvSpPr>
            <p:cNvPr id="4" name="TextBox 4"/>
            <p:cNvSpPr txBox="1"/>
            <p:nvPr/>
          </p:nvSpPr>
          <p:spPr>
            <a:xfrm>
              <a:off x="0" y="-38100"/>
              <a:ext cx="1086122" cy="701908"/>
            </a:xfrm>
            <a:prstGeom prst="rect">
              <a:avLst/>
            </a:prstGeom>
          </p:spPr>
          <p:txBody>
            <a:bodyPr lIns="21843" tIns="21843" rIns="21843" bIns="21843" rtlCol="0" anchor="ctr"/>
            <a:lstStyle/>
            <a:p>
              <a:pPr algn="ctr">
                <a:lnSpc>
                  <a:spcPts val="1144"/>
                </a:lnSpc>
              </a:pPr>
              <a:endParaRPr sz="1089"/>
            </a:p>
          </p:txBody>
        </p:sp>
      </p:grpSp>
      <p:grpSp>
        <p:nvGrpSpPr>
          <p:cNvPr id="5" name="Group 5"/>
          <p:cNvGrpSpPr/>
          <p:nvPr/>
        </p:nvGrpSpPr>
        <p:grpSpPr>
          <a:xfrm>
            <a:off x="120" y="-5430"/>
            <a:ext cx="9147995" cy="80663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AD1C3E"/>
            </a:solidFill>
          </p:spPr>
          <p:txBody>
            <a:bodyPr/>
            <a:lstStyle/>
            <a:p>
              <a:endParaRPr lang="en-NZ" sz="1089"/>
            </a:p>
          </p:txBody>
        </p:sp>
        <p:sp>
          <p:nvSpPr>
            <p:cNvPr id="7" name="TextBox 7"/>
            <p:cNvSpPr txBox="1"/>
            <p:nvPr/>
          </p:nvSpPr>
          <p:spPr>
            <a:xfrm>
              <a:off x="0" y="-9525"/>
              <a:ext cx="5391771" cy="365848"/>
            </a:xfrm>
            <a:prstGeom prst="rect">
              <a:avLst/>
            </a:prstGeom>
          </p:spPr>
          <p:txBody>
            <a:bodyPr lIns="21843" tIns="21843" rIns="21843" bIns="21843" rtlCol="0" anchor="ctr"/>
            <a:lstStyle/>
            <a:p>
              <a:pPr algn="ctr">
                <a:lnSpc>
                  <a:spcPts val="722"/>
                </a:lnSpc>
              </a:pPr>
              <a:endParaRPr sz="1089"/>
            </a:p>
          </p:txBody>
        </p:sp>
      </p:grpSp>
      <p:grpSp>
        <p:nvGrpSpPr>
          <p:cNvPr id="8" name="Group 8"/>
          <p:cNvGrpSpPr/>
          <p:nvPr/>
        </p:nvGrpSpPr>
        <p:grpSpPr>
          <a:xfrm>
            <a:off x="1965506" y="1078740"/>
            <a:ext cx="2641268" cy="1124561"/>
            <a:chOff x="0" y="0"/>
            <a:chExt cx="1556746" cy="662809"/>
          </a:xfrm>
        </p:grpSpPr>
        <p:sp>
          <p:nvSpPr>
            <p:cNvPr id="9" name="Freeform 9"/>
            <p:cNvSpPr/>
            <p:nvPr/>
          </p:nvSpPr>
          <p:spPr>
            <a:xfrm>
              <a:off x="0" y="0"/>
              <a:ext cx="1556746" cy="662809"/>
            </a:xfrm>
            <a:custGeom>
              <a:avLst/>
              <a:gdLst/>
              <a:ahLst/>
              <a:cxnLst/>
              <a:rect l="l" t="t" r="r" b="b"/>
              <a:pathLst>
                <a:path w="1556746" h="662809">
                  <a:moveTo>
                    <a:pt x="42562" y="0"/>
                  </a:moveTo>
                  <a:lnTo>
                    <a:pt x="1514185" y="0"/>
                  </a:lnTo>
                  <a:cubicBezTo>
                    <a:pt x="1537691" y="0"/>
                    <a:pt x="1556746" y="19056"/>
                    <a:pt x="1556746" y="42562"/>
                  </a:cubicBezTo>
                  <a:lnTo>
                    <a:pt x="1556746" y="620247"/>
                  </a:lnTo>
                  <a:cubicBezTo>
                    <a:pt x="1556746" y="643754"/>
                    <a:pt x="1537691" y="662809"/>
                    <a:pt x="1514185" y="662809"/>
                  </a:cubicBezTo>
                  <a:lnTo>
                    <a:pt x="42562" y="662809"/>
                  </a:lnTo>
                  <a:cubicBezTo>
                    <a:pt x="19056" y="662809"/>
                    <a:pt x="0" y="643754"/>
                    <a:pt x="0" y="620247"/>
                  </a:cubicBezTo>
                  <a:lnTo>
                    <a:pt x="0" y="42562"/>
                  </a:lnTo>
                  <a:cubicBezTo>
                    <a:pt x="0" y="19056"/>
                    <a:pt x="19056" y="0"/>
                    <a:pt x="42562" y="0"/>
                  </a:cubicBezTo>
                  <a:close/>
                </a:path>
              </a:pathLst>
            </a:custGeom>
            <a:solidFill>
              <a:srgbClr val="F6F4EC"/>
            </a:solidFill>
          </p:spPr>
          <p:txBody>
            <a:bodyPr/>
            <a:lstStyle/>
            <a:p>
              <a:endParaRPr lang="en-NZ" sz="1089"/>
            </a:p>
          </p:txBody>
        </p:sp>
        <p:sp>
          <p:nvSpPr>
            <p:cNvPr id="10" name="TextBox 10"/>
            <p:cNvSpPr txBox="1"/>
            <p:nvPr/>
          </p:nvSpPr>
          <p:spPr>
            <a:xfrm>
              <a:off x="0" y="-38100"/>
              <a:ext cx="1556746" cy="700909"/>
            </a:xfrm>
            <a:prstGeom prst="rect">
              <a:avLst/>
            </a:prstGeom>
          </p:spPr>
          <p:txBody>
            <a:bodyPr lIns="21843" tIns="21843" rIns="21843" bIns="21843" rtlCol="0" anchor="ctr"/>
            <a:lstStyle/>
            <a:p>
              <a:pPr algn="ctr">
                <a:lnSpc>
                  <a:spcPts val="1144"/>
                </a:lnSpc>
              </a:pPr>
              <a:endParaRPr sz="1089"/>
            </a:p>
          </p:txBody>
        </p:sp>
      </p:grpSp>
      <p:grpSp>
        <p:nvGrpSpPr>
          <p:cNvPr id="11" name="Group 11"/>
          <p:cNvGrpSpPr/>
          <p:nvPr/>
        </p:nvGrpSpPr>
        <p:grpSpPr>
          <a:xfrm>
            <a:off x="4650433" y="1077047"/>
            <a:ext cx="4370560" cy="5288449"/>
            <a:chOff x="0" y="0"/>
            <a:chExt cx="2543827" cy="3078071"/>
          </a:xfrm>
        </p:grpSpPr>
        <p:sp>
          <p:nvSpPr>
            <p:cNvPr id="12" name="Freeform 12"/>
            <p:cNvSpPr/>
            <p:nvPr/>
          </p:nvSpPr>
          <p:spPr>
            <a:xfrm>
              <a:off x="0" y="0"/>
              <a:ext cx="2543827" cy="3078071"/>
            </a:xfrm>
            <a:custGeom>
              <a:avLst/>
              <a:gdLst/>
              <a:ahLst/>
              <a:cxnLst/>
              <a:rect l="l" t="t" r="r" b="b"/>
              <a:pathLst>
                <a:path w="2543827" h="3078071">
                  <a:moveTo>
                    <a:pt x="25722" y="0"/>
                  </a:moveTo>
                  <a:lnTo>
                    <a:pt x="2518105" y="0"/>
                  </a:lnTo>
                  <a:cubicBezTo>
                    <a:pt x="2524927" y="0"/>
                    <a:pt x="2531469" y="2710"/>
                    <a:pt x="2536293" y="7534"/>
                  </a:cubicBezTo>
                  <a:cubicBezTo>
                    <a:pt x="2541117" y="12357"/>
                    <a:pt x="2543827" y="18900"/>
                    <a:pt x="2543827" y="25722"/>
                  </a:cubicBezTo>
                  <a:lnTo>
                    <a:pt x="2543827" y="3052350"/>
                  </a:lnTo>
                  <a:cubicBezTo>
                    <a:pt x="2543827" y="3059172"/>
                    <a:pt x="2541117" y="3065714"/>
                    <a:pt x="2536293" y="3070538"/>
                  </a:cubicBezTo>
                  <a:cubicBezTo>
                    <a:pt x="2531469" y="3075362"/>
                    <a:pt x="2524927" y="3078071"/>
                    <a:pt x="2518105" y="3078071"/>
                  </a:cubicBezTo>
                  <a:lnTo>
                    <a:pt x="25722" y="3078071"/>
                  </a:lnTo>
                  <a:cubicBezTo>
                    <a:pt x="11516" y="3078071"/>
                    <a:pt x="0" y="3066555"/>
                    <a:pt x="0" y="3052350"/>
                  </a:cubicBezTo>
                  <a:lnTo>
                    <a:pt x="0" y="25722"/>
                  </a:lnTo>
                  <a:cubicBezTo>
                    <a:pt x="0" y="18900"/>
                    <a:pt x="2710" y="12357"/>
                    <a:pt x="7534" y="7534"/>
                  </a:cubicBezTo>
                  <a:cubicBezTo>
                    <a:pt x="12357" y="2710"/>
                    <a:pt x="18900" y="0"/>
                    <a:pt x="25722" y="0"/>
                  </a:cubicBezTo>
                  <a:close/>
                </a:path>
              </a:pathLst>
            </a:custGeom>
            <a:solidFill>
              <a:srgbClr val="F6F4EC"/>
            </a:solidFill>
          </p:spPr>
          <p:txBody>
            <a:bodyPr/>
            <a:lstStyle/>
            <a:p>
              <a:endParaRPr lang="en-NZ" sz="1089"/>
            </a:p>
          </p:txBody>
        </p:sp>
        <p:sp>
          <p:nvSpPr>
            <p:cNvPr id="13" name="TextBox 13"/>
            <p:cNvSpPr txBox="1"/>
            <p:nvPr/>
          </p:nvSpPr>
          <p:spPr>
            <a:xfrm>
              <a:off x="0" y="-38100"/>
              <a:ext cx="2543827" cy="3116171"/>
            </a:xfrm>
            <a:prstGeom prst="rect">
              <a:avLst/>
            </a:prstGeom>
          </p:spPr>
          <p:txBody>
            <a:bodyPr lIns="21843" tIns="21843" rIns="21843" bIns="21843" rtlCol="0" anchor="ctr"/>
            <a:lstStyle/>
            <a:p>
              <a:pPr algn="ctr">
                <a:lnSpc>
                  <a:spcPts val="1144"/>
                </a:lnSpc>
              </a:pPr>
              <a:endParaRPr sz="1089"/>
            </a:p>
          </p:txBody>
        </p:sp>
      </p:grpSp>
      <p:sp>
        <p:nvSpPr>
          <p:cNvPr id="14" name="AutoShape 14"/>
          <p:cNvSpPr/>
          <p:nvPr/>
        </p:nvSpPr>
        <p:spPr>
          <a:xfrm>
            <a:off x="4228963" y="1361996"/>
            <a:ext cx="0" cy="700629"/>
          </a:xfrm>
          <a:prstGeom prst="line">
            <a:avLst/>
          </a:prstGeom>
          <a:ln w="38100" cap="flat">
            <a:solidFill>
              <a:srgbClr val="FF914D">
                <a:alpha val="76863"/>
              </a:srgbClr>
            </a:solidFill>
            <a:prstDash val="solid"/>
            <a:headEnd type="none" w="sm" len="sm"/>
            <a:tailEnd type="none" w="sm" len="sm"/>
          </a:ln>
        </p:spPr>
        <p:txBody>
          <a:bodyPr/>
          <a:lstStyle/>
          <a:p>
            <a:endParaRPr lang="en-NZ" sz="1089"/>
          </a:p>
        </p:txBody>
      </p:sp>
      <p:sp>
        <p:nvSpPr>
          <p:cNvPr id="15" name="AutoShape 15"/>
          <p:cNvSpPr/>
          <p:nvPr/>
        </p:nvSpPr>
        <p:spPr>
          <a:xfrm flipH="1" flipV="1">
            <a:off x="4057434" y="1263114"/>
            <a:ext cx="392314" cy="0"/>
          </a:xfrm>
          <a:prstGeom prst="line">
            <a:avLst/>
          </a:prstGeom>
          <a:ln w="38100" cap="flat">
            <a:solidFill>
              <a:srgbClr val="FF914D"/>
            </a:solidFill>
            <a:prstDash val="solid"/>
            <a:headEnd type="none" w="sm" len="sm"/>
            <a:tailEnd type="none" w="sm" len="sm"/>
          </a:ln>
        </p:spPr>
        <p:txBody>
          <a:bodyPr/>
          <a:lstStyle/>
          <a:p>
            <a:endParaRPr lang="en-NZ" sz="1089"/>
          </a:p>
        </p:txBody>
      </p:sp>
      <p:grpSp>
        <p:nvGrpSpPr>
          <p:cNvPr id="16" name="Group 16"/>
          <p:cNvGrpSpPr/>
          <p:nvPr/>
        </p:nvGrpSpPr>
        <p:grpSpPr>
          <a:xfrm>
            <a:off x="113280" y="2266694"/>
            <a:ext cx="4493855" cy="1010572"/>
            <a:chOff x="0" y="0"/>
            <a:chExt cx="2648650" cy="595625"/>
          </a:xfrm>
        </p:grpSpPr>
        <p:sp>
          <p:nvSpPr>
            <p:cNvPr id="17" name="Freeform 17"/>
            <p:cNvSpPr/>
            <p:nvPr/>
          </p:nvSpPr>
          <p:spPr>
            <a:xfrm>
              <a:off x="0" y="0"/>
              <a:ext cx="2648650" cy="595625"/>
            </a:xfrm>
            <a:custGeom>
              <a:avLst/>
              <a:gdLst/>
              <a:ahLst/>
              <a:cxnLst/>
              <a:rect l="l" t="t" r="r" b="b"/>
              <a:pathLst>
                <a:path w="2648650" h="595625">
                  <a:moveTo>
                    <a:pt x="25016" y="0"/>
                  </a:moveTo>
                  <a:lnTo>
                    <a:pt x="2623634" y="0"/>
                  </a:lnTo>
                  <a:cubicBezTo>
                    <a:pt x="2630268" y="0"/>
                    <a:pt x="2636631" y="2636"/>
                    <a:pt x="2641323" y="7327"/>
                  </a:cubicBezTo>
                  <a:cubicBezTo>
                    <a:pt x="2646014" y="12018"/>
                    <a:pt x="2648650" y="18381"/>
                    <a:pt x="2648650" y="25016"/>
                  </a:cubicBezTo>
                  <a:lnTo>
                    <a:pt x="2648650" y="570609"/>
                  </a:lnTo>
                  <a:cubicBezTo>
                    <a:pt x="2648650" y="584425"/>
                    <a:pt x="2637450" y="595625"/>
                    <a:pt x="2623634" y="595625"/>
                  </a:cubicBezTo>
                  <a:lnTo>
                    <a:pt x="25016" y="595625"/>
                  </a:lnTo>
                  <a:cubicBezTo>
                    <a:pt x="18381" y="595625"/>
                    <a:pt x="12018" y="592989"/>
                    <a:pt x="7327" y="588298"/>
                  </a:cubicBezTo>
                  <a:cubicBezTo>
                    <a:pt x="2636" y="583607"/>
                    <a:pt x="0" y="577244"/>
                    <a:pt x="0" y="570609"/>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1089"/>
            </a:p>
          </p:txBody>
        </p:sp>
        <p:sp>
          <p:nvSpPr>
            <p:cNvPr id="18" name="TextBox 18"/>
            <p:cNvSpPr txBox="1"/>
            <p:nvPr/>
          </p:nvSpPr>
          <p:spPr>
            <a:xfrm>
              <a:off x="0" y="-38100"/>
              <a:ext cx="2648650" cy="633725"/>
            </a:xfrm>
            <a:prstGeom prst="rect">
              <a:avLst/>
            </a:prstGeom>
          </p:spPr>
          <p:txBody>
            <a:bodyPr lIns="21843" tIns="21843" rIns="21843" bIns="21843" rtlCol="0" anchor="ctr"/>
            <a:lstStyle/>
            <a:p>
              <a:pPr algn="ctr">
                <a:lnSpc>
                  <a:spcPts val="1144"/>
                </a:lnSpc>
              </a:pPr>
              <a:endParaRPr sz="1089"/>
            </a:p>
          </p:txBody>
        </p:sp>
      </p:grpSp>
      <p:grpSp>
        <p:nvGrpSpPr>
          <p:cNvPr id="19" name="Group 19"/>
          <p:cNvGrpSpPr/>
          <p:nvPr/>
        </p:nvGrpSpPr>
        <p:grpSpPr>
          <a:xfrm>
            <a:off x="104711" y="3340657"/>
            <a:ext cx="4493855" cy="2934378"/>
            <a:chOff x="0" y="0"/>
            <a:chExt cx="2648650" cy="1729504"/>
          </a:xfrm>
        </p:grpSpPr>
        <p:sp>
          <p:nvSpPr>
            <p:cNvPr id="20" name="Freeform 20"/>
            <p:cNvSpPr/>
            <p:nvPr/>
          </p:nvSpPr>
          <p:spPr>
            <a:xfrm>
              <a:off x="0" y="0"/>
              <a:ext cx="2648650" cy="1729504"/>
            </a:xfrm>
            <a:custGeom>
              <a:avLst/>
              <a:gdLst/>
              <a:ahLst/>
              <a:cxnLst/>
              <a:rect l="l" t="t" r="r" b="b"/>
              <a:pathLst>
                <a:path w="2648650" h="1729504">
                  <a:moveTo>
                    <a:pt x="25016" y="0"/>
                  </a:moveTo>
                  <a:lnTo>
                    <a:pt x="2623634" y="0"/>
                  </a:lnTo>
                  <a:cubicBezTo>
                    <a:pt x="2630268" y="0"/>
                    <a:pt x="2636631" y="2636"/>
                    <a:pt x="2641323" y="7327"/>
                  </a:cubicBezTo>
                  <a:cubicBezTo>
                    <a:pt x="2646014" y="12018"/>
                    <a:pt x="2648650" y="18381"/>
                    <a:pt x="2648650" y="25016"/>
                  </a:cubicBezTo>
                  <a:lnTo>
                    <a:pt x="2648650" y="1704488"/>
                  </a:lnTo>
                  <a:cubicBezTo>
                    <a:pt x="2648650" y="1718304"/>
                    <a:pt x="2637450" y="1729504"/>
                    <a:pt x="2623634" y="1729504"/>
                  </a:cubicBezTo>
                  <a:lnTo>
                    <a:pt x="25016" y="1729504"/>
                  </a:lnTo>
                  <a:cubicBezTo>
                    <a:pt x="18381" y="1729504"/>
                    <a:pt x="12018" y="1726868"/>
                    <a:pt x="7327" y="1722177"/>
                  </a:cubicBezTo>
                  <a:cubicBezTo>
                    <a:pt x="2636" y="1717486"/>
                    <a:pt x="0" y="1711123"/>
                    <a:pt x="0" y="170448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1089"/>
            </a:p>
          </p:txBody>
        </p:sp>
        <p:sp>
          <p:nvSpPr>
            <p:cNvPr id="21" name="TextBox 21"/>
            <p:cNvSpPr txBox="1"/>
            <p:nvPr/>
          </p:nvSpPr>
          <p:spPr>
            <a:xfrm>
              <a:off x="0" y="-38100"/>
              <a:ext cx="2648650" cy="1767604"/>
            </a:xfrm>
            <a:prstGeom prst="rect">
              <a:avLst/>
            </a:prstGeom>
          </p:spPr>
          <p:txBody>
            <a:bodyPr lIns="21843" tIns="21843" rIns="21843" bIns="21843" rtlCol="0" anchor="ctr"/>
            <a:lstStyle/>
            <a:p>
              <a:pPr algn="ctr">
                <a:lnSpc>
                  <a:spcPts val="1144"/>
                </a:lnSpc>
              </a:pPr>
              <a:endParaRPr sz="1089"/>
            </a:p>
          </p:txBody>
        </p:sp>
      </p:grpSp>
      <p:graphicFrame>
        <p:nvGraphicFramePr>
          <p:cNvPr id="22" name="Table 22"/>
          <p:cNvGraphicFramePr>
            <a:graphicFrameLocks noGrp="1"/>
          </p:cNvGraphicFramePr>
          <p:nvPr/>
        </p:nvGraphicFramePr>
        <p:xfrm>
          <a:off x="240786" y="2579816"/>
          <a:ext cx="4327051" cy="570525"/>
        </p:xfrm>
        <a:graphic>
          <a:graphicData uri="http://schemas.openxmlformats.org/drawingml/2006/table">
            <a:tbl>
              <a:tblPr/>
              <a:tblGrid>
                <a:gridCol w="1640386">
                  <a:extLst>
                    <a:ext uri="{9D8B030D-6E8A-4147-A177-3AD203B41FA5}">
                      <a16:colId xmlns:a16="http://schemas.microsoft.com/office/drawing/2014/main" val="20000"/>
                    </a:ext>
                  </a:extLst>
                </a:gridCol>
                <a:gridCol w="930364">
                  <a:extLst>
                    <a:ext uri="{9D8B030D-6E8A-4147-A177-3AD203B41FA5}">
                      <a16:colId xmlns:a16="http://schemas.microsoft.com/office/drawing/2014/main" val="20001"/>
                    </a:ext>
                  </a:extLst>
                </a:gridCol>
                <a:gridCol w="847532">
                  <a:extLst>
                    <a:ext uri="{9D8B030D-6E8A-4147-A177-3AD203B41FA5}">
                      <a16:colId xmlns:a16="http://schemas.microsoft.com/office/drawing/2014/main" val="20002"/>
                    </a:ext>
                  </a:extLst>
                </a:gridCol>
                <a:gridCol w="908769">
                  <a:extLst>
                    <a:ext uri="{9D8B030D-6E8A-4147-A177-3AD203B41FA5}">
                      <a16:colId xmlns:a16="http://schemas.microsoft.com/office/drawing/2014/main" val="20003"/>
                    </a:ext>
                  </a:extLst>
                </a:gridCol>
              </a:tblGrid>
              <a:tr h="221223">
                <a:tc>
                  <a:txBody>
                    <a:bodyPr/>
                    <a:lstStyle/>
                    <a:p>
                      <a:pPr algn="ctr">
                        <a:lnSpc>
                          <a:spcPts val="1679"/>
                        </a:lnSpc>
                        <a:defRPr/>
                      </a:pP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Q1 2024/25</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Q1 2025/26</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0000"/>
                          </a:solidFill>
                          <a:latin typeface="Poppins Bold"/>
                          <a:ea typeface="Poppins Bold"/>
                          <a:cs typeface="Poppins Bold"/>
                          <a:sym typeface="Poppins Bold"/>
                        </a:rPr>
                        <a:t>% point change</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9301">
                <a:tc>
                  <a:txBody>
                    <a:bodyPr/>
                    <a:lstStyle/>
                    <a:p>
                      <a:pPr algn="l">
                        <a:lnSpc>
                          <a:spcPts val="1679"/>
                        </a:lnSpc>
                        <a:defRPr/>
                      </a:pPr>
                      <a:r>
                        <a:rPr lang="en-US" sz="700">
                          <a:solidFill>
                            <a:srgbClr val="000000"/>
                          </a:solidFill>
                          <a:latin typeface="Poppins"/>
                          <a:ea typeface="Poppins"/>
                          <a:cs typeface="Poppins"/>
                          <a:sym typeface="Poppins"/>
                        </a:rPr>
                        <a:t>Faster access to primary mental health and addiction services</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a:solidFill>
                            <a:srgbClr val="000000"/>
                          </a:solidFill>
                          <a:latin typeface="Poppins"/>
                          <a:ea typeface="Poppins"/>
                          <a:cs typeface="Poppins"/>
                          <a:sym typeface="Poppins"/>
                        </a:rPr>
                        <a:t>80.8%</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a:solidFill>
                            <a:srgbClr val="000000"/>
                          </a:solidFill>
                          <a:latin typeface="Poppins"/>
                          <a:ea typeface="Poppins"/>
                          <a:cs typeface="Poppins"/>
                          <a:sym typeface="Poppins"/>
                        </a:rPr>
                        <a:t>83.4%</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700" b="1">
                          <a:solidFill>
                            <a:srgbClr val="00944D"/>
                          </a:solidFill>
                          <a:latin typeface="Poppins Bold"/>
                          <a:ea typeface="Poppins Bold"/>
                          <a:cs typeface="Poppins Bold"/>
                          <a:sym typeface="Poppins Bold"/>
                        </a:rPr>
                        <a:t>2.6%</a:t>
                      </a:r>
                      <a:endParaRPr lang="en-US" sz="700"/>
                    </a:p>
                  </a:txBody>
                  <a:tcPr marL="17289" marR="17289" marT="17289" marB="1728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3" name="Picture 23"/>
          <p:cNvPicPr>
            <a:picLocks noChangeAspect="1"/>
          </p:cNvPicPr>
          <p:nvPr/>
        </p:nvPicPr>
        <p:blipFill>
          <a:blip r:embed="rId2"/>
          <a:stretch>
            <a:fillRect/>
          </a:stretch>
        </p:blipFill>
        <p:spPr>
          <a:xfrm>
            <a:off x="2674991" y="1257679"/>
            <a:ext cx="2071774" cy="909263"/>
          </a:xfrm>
          <a:prstGeom prst="rect">
            <a:avLst/>
          </a:prstGeom>
        </p:spPr>
      </p:pic>
      <p:pic>
        <p:nvPicPr>
          <p:cNvPr id="24" name="Picture 24"/>
          <p:cNvPicPr>
            <a:picLocks noChangeAspect="1"/>
          </p:cNvPicPr>
          <p:nvPr/>
        </p:nvPicPr>
        <p:blipFill>
          <a:blip r:embed="rId3"/>
          <a:stretch>
            <a:fillRect/>
          </a:stretch>
        </p:blipFill>
        <p:spPr>
          <a:xfrm>
            <a:off x="5592162" y="1018855"/>
            <a:ext cx="3841955" cy="4923781"/>
          </a:xfrm>
          <a:prstGeom prst="rect">
            <a:avLst/>
          </a:prstGeom>
        </p:spPr>
      </p:pic>
      <p:sp>
        <p:nvSpPr>
          <p:cNvPr id="25" name="AutoShape 25"/>
          <p:cNvSpPr/>
          <p:nvPr/>
        </p:nvSpPr>
        <p:spPr>
          <a:xfrm flipV="1">
            <a:off x="8421528" y="1361996"/>
            <a:ext cx="0" cy="4191748"/>
          </a:xfrm>
          <a:prstGeom prst="line">
            <a:avLst/>
          </a:prstGeom>
          <a:ln w="38100" cap="flat">
            <a:solidFill>
              <a:srgbClr val="FF914D">
                <a:alpha val="56863"/>
              </a:srgbClr>
            </a:solidFill>
            <a:prstDash val="solid"/>
            <a:headEnd type="none" w="sm" len="sm"/>
            <a:tailEnd type="none" w="sm" len="sm"/>
          </a:ln>
        </p:spPr>
        <p:txBody>
          <a:bodyPr/>
          <a:lstStyle/>
          <a:p>
            <a:endParaRPr lang="en-NZ" sz="1089"/>
          </a:p>
        </p:txBody>
      </p:sp>
      <p:sp>
        <p:nvSpPr>
          <p:cNvPr id="26" name="AutoShape 26"/>
          <p:cNvSpPr/>
          <p:nvPr/>
        </p:nvSpPr>
        <p:spPr>
          <a:xfrm flipH="1" flipV="1">
            <a:off x="7897900" y="1263114"/>
            <a:ext cx="392314" cy="0"/>
          </a:xfrm>
          <a:prstGeom prst="line">
            <a:avLst/>
          </a:prstGeom>
          <a:ln w="38100" cap="flat">
            <a:solidFill>
              <a:srgbClr val="FF914D"/>
            </a:solidFill>
            <a:prstDash val="solid"/>
            <a:headEnd type="none" w="sm" len="sm"/>
            <a:tailEnd type="none" w="sm" len="sm"/>
          </a:ln>
        </p:spPr>
        <p:txBody>
          <a:bodyPr/>
          <a:lstStyle/>
          <a:p>
            <a:endParaRPr lang="en-NZ" sz="1089"/>
          </a:p>
        </p:txBody>
      </p:sp>
      <p:sp>
        <p:nvSpPr>
          <p:cNvPr id="27" name="Freeform 27"/>
          <p:cNvSpPr/>
          <p:nvPr/>
        </p:nvSpPr>
        <p:spPr>
          <a:xfrm>
            <a:off x="82387" y="169494"/>
            <a:ext cx="1779617" cy="478638"/>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sz="1089"/>
          </a:p>
        </p:txBody>
      </p:sp>
      <p:sp>
        <p:nvSpPr>
          <p:cNvPr id="28" name="Freeform 28"/>
          <p:cNvSpPr/>
          <p:nvPr/>
        </p:nvSpPr>
        <p:spPr>
          <a:xfrm>
            <a:off x="82388" y="1345947"/>
            <a:ext cx="1842778" cy="621880"/>
          </a:xfrm>
          <a:custGeom>
            <a:avLst/>
            <a:gdLst/>
            <a:ahLst/>
            <a:cxnLst/>
            <a:rect l="l" t="t" r="r" b="b"/>
            <a:pathLst>
              <a:path w="3045783" h="1027857">
                <a:moveTo>
                  <a:pt x="0" y="0"/>
                </a:moveTo>
                <a:lnTo>
                  <a:pt x="3045783" y="0"/>
                </a:lnTo>
                <a:lnTo>
                  <a:pt x="3045783" y="1027858"/>
                </a:lnTo>
                <a:lnTo>
                  <a:pt x="0" y="1027858"/>
                </a:lnTo>
                <a:lnTo>
                  <a:pt x="0" y="0"/>
                </a:lnTo>
                <a:close/>
              </a:path>
            </a:pathLst>
          </a:custGeom>
          <a:blipFill>
            <a:blip r:embed="rId5"/>
            <a:stretch>
              <a:fillRect l="-27332" t="-183171" r="-138494" b="-204222"/>
            </a:stretch>
          </a:blipFill>
        </p:spPr>
        <p:txBody>
          <a:bodyPr/>
          <a:lstStyle/>
          <a:p>
            <a:endParaRPr lang="en-NZ" sz="1089"/>
          </a:p>
        </p:txBody>
      </p:sp>
      <p:sp>
        <p:nvSpPr>
          <p:cNvPr id="29" name="TextBox 29"/>
          <p:cNvSpPr txBox="1"/>
          <p:nvPr/>
        </p:nvSpPr>
        <p:spPr>
          <a:xfrm>
            <a:off x="306470" y="181133"/>
            <a:ext cx="9013307" cy="437364"/>
          </a:xfrm>
          <a:prstGeom prst="rect">
            <a:avLst/>
          </a:prstGeom>
        </p:spPr>
        <p:txBody>
          <a:bodyPr lIns="0" tIns="0" rIns="0" bIns="0" rtlCol="0" anchor="t">
            <a:spAutoFit/>
          </a:bodyPr>
          <a:lstStyle/>
          <a:p>
            <a:pPr algn="ctr">
              <a:lnSpc>
                <a:spcPts val="1846"/>
              </a:lnSpc>
            </a:pPr>
            <a:r>
              <a:rPr lang="en-US" sz="1318" b="1" dirty="0">
                <a:solidFill>
                  <a:srgbClr val="FFFFFF"/>
                </a:solidFill>
                <a:latin typeface="Poppins Bold"/>
                <a:ea typeface="Poppins Bold"/>
                <a:cs typeface="Poppins Bold"/>
                <a:sym typeface="Poppins Bold"/>
              </a:rPr>
              <a:t>Faster access to primary mental health and addiction services</a:t>
            </a:r>
          </a:p>
          <a:p>
            <a:pPr algn="ctr">
              <a:lnSpc>
                <a:spcPts val="1677"/>
              </a:lnSpc>
            </a:pPr>
            <a:r>
              <a:rPr lang="en-US" sz="1198" dirty="0">
                <a:solidFill>
                  <a:srgbClr val="FFFFFF"/>
                </a:solidFill>
                <a:latin typeface="Poppins"/>
                <a:ea typeface="Poppins"/>
                <a:cs typeface="Poppins"/>
                <a:sym typeface="Poppins"/>
              </a:rPr>
              <a:t>2030 target = 80%</a:t>
            </a:r>
          </a:p>
        </p:txBody>
      </p:sp>
      <p:sp>
        <p:nvSpPr>
          <p:cNvPr id="30" name="TextBox 30"/>
          <p:cNvSpPr txBox="1"/>
          <p:nvPr/>
        </p:nvSpPr>
        <p:spPr>
          <a:xfrm>
            <a:off x="96143" y="898398"/>
            <a:ext cx="8943388" cy="112980"/>
          </a:xfrm>
          <a:prstGeom prst="rect">
            <a:avLst/>
          </a:prstGeom>
        </p:spPr>
        <p:txBody>
          <a:bodyPr lIns="0" tIns="0" rIns="0" bIns="0" rtlCol="0" anchor="t">
            <a:spAutoFit/>
          </a:bodyPr>
          <a:lstStyle/>
          <a:p>
            <a:pPr>
              <a:lnSpc>
                <a:spcPts val="881"/>
              </a:lnSpc>
            </a:pPr>
            <a:r>
              <a:rPr lang="en-US" sz="735">
                <a:solidFill>
                  <a:srgbClr val="000000"/>
                </a:solidFill>
                <a:latin typeface="Poppins"/>
                <a:ea typeface="Poppins"/>
                <a:cs typeface="Poppins"/>
                <a:sym typeface="Poppins"/>
              </a:rPr>
              <a:t>This measure shows the percentage of people accessing primary mental health and addiction services through the Access and Choice programme within one week. </a:t>
            </a:r>
          </a:p>
        </p:txBody>
      </p:sp>
      <p:sp>
        <p:nvSpPr>
          <p:cNvPr id="31" name="TextBox 31"/>
          <p:cNvSpPr txBox="1"/>
          <p:nvPr/>
        </p:nvSpPr>
        <p:spPr>
          <a:xfrm>
            <a:off x="3817051" y="1168595"/>
            <a:ext cx="200778" cy="129651"/>
          </a:xfrm>
          <a:prstGeom prst="rect">
            <a:avLst/>
          </a:prstGeom>
        </p:spPr>
        <p:txBody>
          <a:bodyPr lIns="0" tIns="0" rIns="0" bIns="0" rtlCol="0" anchor="t">
            <a:spAutoFit/>
          </a:bodyPr>
          <a:lstStyle/>
          <a:p>
            <a:pPr algn="r">
              <a:lnSpc>
                <a:spcPts val="516"/>
              </a:lnSpc>
            </a:pPr>
            <a:endParaRPr sz="1089"/>
          </a:p>
          <a:p>
            <a:pPr algn="r">
              <a:lnSpc>
                <a:spcPts val="516"/>
              </a:lnSpc>
            </a:pPr>
            <a:r>
              <a:rPr lang="en-US" sz="486">
                <a:solidFill>
                  <a:srgbClr val="000000"/>
                </a:solidFill>
                <a:latin typeface="Poppins"/>
                <a:ea typeface="Poppins"/>
                <a:cs typeface="Poppins"/>
                <a:sym typeface="Poppins"/>
              </a:rPr>
              <a:t>Target</a:t>
            </a:r>
          </a:p>
        </p:txBody>
      </p:sp>
      <p:sp>
        <p:nvSpPr>
          <p:cNvPr id="32" name="TextBox 32"/>
          <p:cNvSpPr txBox="1"/>
          <p:nvPr/>
        </p:nvSpPr>
        <p:spPr>
          <a:xfrm>
            <a:off x="240785" y="2332758"/>
            <a:ext cx="2977987" cy="183576"/>
          </a:xfrm>
          <a:prstGeom prst="rect">
            <a:avLst/>
          </a:prstGeom>
        </p:spPr>
        <p:txBody>
          <a:bodyPr lIns="0" tIns="0" rIns="0" bIns="0" rtlCol="0" anchor="t">
            <a:spAutoFit/>
          </a:bodyPr>
          <a:lstStyle/>
          <a:p>
            <a:pPr>
              <a:lnSpc>
                <a:spcPts val="1532"/>
              </a:lnSpc>
            </a:pPr>
            <a:r>
              <a:rPr lang="en-US" sz="1095" b="1">
                <a:solidFill>
                  <a:srgbClr val="AD1C3E"/>
                </a:solidFill>
                <a:latin typeface="Poppins Bold"/>
                <a:ea typeface="Poppins Bold"/>
                <a:cs typeface="Poppins Bold"/>
                <a:sym typeface="Poppins Bold"/>
              </a:rPr>
              <a:t>Q1 results compared with Q1 last year</a:t>
            </a:r>
          </a:p>
        </p:txBody>
      </p:sp>
      <p:sp>
        <p:nvSpPr>
          <p:cNvPr id="33" name="TextBox 33"/>
          <p:cNvSpPr txBox="1"/>
          <p:nvPr/>
        </p:nvSpPr>
        <p:spPr>
          <a:xfrm>
            <a:off x="240786" y="3614130"/>
            <a:ext cx="4269050" cy="2045816"/>
          </a:xfrm>
          <a:prstGeom prst="rect">
            <a:avLst/>
          </a:prstGeom>
        </p:spPr>
        <p:txBody>
          <a:bodyPr lIns="0" tIns="0" rIns="0" bIns="0" rtlCol="0" anchor="t">
            <a:spAutoFit/>
          </a:bodyPr>
          <a:lstStyle/>
          <a:p>
            <a:pPr>
              <a:lnSpc>
                <a:spcPts val="973"/>
              </a:lnSpc>
            </a:pPr>
            <a:r>
              <a:rPr lang="en-US" sz="726" spc="-18">
                <a:solidFill>
                  <a:srgbClr val="000000"/>
                </a:solidFill>
                <a:latin typeface="Poppins"/>
                <a:ea typeface="Poppins"/>
                <a:cs typeface="Poppins"/>
                <a:sym typeface="Poppins"/>
              </a:rPr>
              <a:t>Te Manawa Taki region is implementing a district-focused workplan to improve performance while continuing to maintain timely access. Planning priorities include data quality, flexible service models, Alcohol and Other Drug service support, workforce development, and embedding consumer voice. </a:t>
            </a:r>
          </a:p>
          <a:p>
            <a:pPr>
              <a:lnSpc>
                <a:spcPts val="973"/>
              </a:lnSpc>
            </a:pPr>
            <a:endParaRPr lang="en-US" sz="726" spc="-18">
              <a:solidFill>
                <a:srgbClr val="000000"/>
              </a:solidFill>
              <a:latin typeface="Poppins"/>
              <a:ea typeface="Poppins"/>
              <a:cs typeface="Poppins"/>
              <a:sym typeface="Poppins"/>
            </a:endParaRPr>
          </a:p>
          <a:p>
            <a:pPr>
              <a:lnSpc>
                <a:spcPts val="973"/>
              </a:lnSpc>
            </a:pPr>
            <a:r>
              <a:rPr lang="en-US" sz="726" spc="-18">
                <a:solidFill>
                  <a:srgbClr val="000000"/>
                </a:solidFill>
                <a:latin typeface="Poppins"/>
                <a:ea typeface="Poppins"/>
                <a:cs typeface="Poppins"/>
                <a:sym typeface="Poppins"/>
              </a:rPr>
              <a:t>This quarter saw strengthened integration in the Central region. In the Mental Health, Addiction and Intellectual Disability Capital &amp; Coast, Hutt Valley, and Wairarapa services, a structural repositioning of the Primary Care Liaison Team is underway to reduce role creep and improve access for primary care clinicians. In Hawke’s Bay, a Sector Governance Group was established to enhance collaboration between Access and Choice and specialist providers, while the recruitment of two additional Health Improvement Practitioners has led to improvements in access.</a:t>
            </a:r>
          </a:p>
          <a:p>
            <a:pPr>
              <a:lnSpc>
                <a:spcPts val="973"/>
              </a:lnSpc>
            </a:pPr>
            <a:endParaRPr lang="en-US" sz="726" spc="-18">
              <a:solidFill>
                <a:srgbClr val="000000"/>
              </a:solidFill>
              <a:latin typeface="Poppins"/>
              <a:ea typeface="Poppins"/>
              <a:cs typeface="Poppins"/>
              <a:sym typeface="Poppins"/>
            </a:endParaRPr>
          </a:p>
          <a:p>
            <a:pPr>
              <a:lnSpc>
                <a:spcPts val="973"/>
              </a:lnSpc>
            </a:pPr>
            <a:r>
              <a:rPr lang="en-US" sz="726" spc="-18">
                <a:solidFill>
                  <a:srgbClr val="000000"/>
                </a:solidFill>
                <a:latin typeface="Poppins"/>
                <a:ea typeface="Poppins"/>
                <a:cs typeface="Poppins"/>
                <a:sym typeface="Poppins"/>
              </a:rPr>
              <a:t>Central region is working with its Integrated Primary Mental Health and Addiction providers in the Hutt Valley to reset expectations and drive improved performance. Increasing population coverage, boosting encounter rates, and enhancing data collection are key areas of focus.</a:t>
            </a:r>
          </a:p>
        </p:txBody>
      </p:sp>
      <p:sp>
        <p:nvSpPr>
          <p:cNvPr id="34" name="TextBox 34"/>
          <p:cNvSpPr txBox="1"/>
          <p:nvPr/>
        </p:nvSpPr>
        <p:spPr>
          <a:xfrm>
            <a:off x="240785" y="3394127"/>
            <a:ext cx="2977987" cy="183576"/>
          </a:xfrm>
          <a:prstGeom prst="rect">
            <a:avLst/>
          </a:prstGeom>
        </p:spPr>
        <p:txBody>
          <a:bodyPr lIns="0" tIns="0" rIns="0" bIns="0" rtlCol="0" anchor="t">
            <a:spAutoFit/>
          </a:bodyPr>
          <a:lstStyle/>
          <a:p>
            <a:pPr>
              <a:lnSpc>
                <a:spcPts val="1532"/>
              </a:lnSpc>
            </a:pPr>
            <a:r>
              <a:rPr lang="en-US" sz="1095" b="1">
                <a:solidFill>
                  <a:srgbClr val="AD1C3E"/>
                </a:solidFill>
                <a:latin typeface="Poppins Bold"/>
                <a:ea typeface="Poppins Bold"/>
                <a:cs typeface="Poppins Bold"/>
                <a:sym typeface="Poppins Bold"/>
              </a:rPr>
              <a:t>Q1 overview</a:t>
            </a:r>
          </a:p>
        </p:txBody>
      </p:sp>
      <p:sp>
        <p:nvSpPr>
          <p:cNvPr id="35" name="TextBox 35"/>
          <p:cNvSpPr txBox="1"/>
          <p:nvPr/>
        </p:nvSpPr>
        <p:spPr>
          <a:xfrm>
            <a:off x="169561" y="1148856"/>
            <a:ext cx="1081349" cy="183384"/>
          </a:xfrm>
          <a:prstGeom prst="rect">
            <a:avLst/>
          </a:prstGeom>
        </p:spPr>
        <p:txBody>
          <a:bodyPr lIns="0" tIns="0" rIns="0" bIns="0" rtlCol="0" anchor="t">
            <a:spAutoFit/>
          </a:bodyPr>
          <a:lstStyle/>
          <a:p>
            <a:pPr algn="ctr">
              <a:lnSpc>
                <a:spcPts val="1525"/>
              </a:lnSpc>
            </a:pPr>
            <a:r>
              <a:rPr lang="en-US" sz="1089" b="1">
                <a:solidFill>
                  <a:srgbClr val="AD1C3E"/>
                </a:solidFill>
                <a:latin typeface="Poppins Bold"/>
                <a:ea typeface="Poppins Bold"/>
                <a:cs typeface="Poppins Bold"/>
                <a:sym typeface="Poppins Bold"/>
              </a:rPr>
              <a:t>National result </a:t>
            </a:r>
          </a:p>
        </p:txBody>
      </p:sp>
      <p:sp>
        <p:nvSpPr>
          <p:cNvPr id="36" name="TextBox 36"/>
          <p:cNvSpPr txBox="1"/>
          <p:nvPr/>
        </p:nvSpPr>
        <p:spPr>
          <a:xfrm>
            <a:off x="2090094" y="1148856"/>
            <a:ext cx="1220379" cy="375744"/>
          </a:xfrm>
          <a:prstGeom prst="rect">
            <a:avLst/>
          </a:prstGeom>
        </p:spPr>
        <p:txBody>
          <a:bodyPr lIns="0" tIns="0" rIns="0" bIns="0" rtlCol="0" anchor="t">
            <a:spAutoFit/>
          </a:bodyPr>
          <a:lstStyle/>
          <a:p>
            <a:pPr algn="ctr">
              <a:lnSpc>
                <a:spcPts val="1525"/>
              </a:lnSpc>
            </a:pPr>
            <a:r>
              <a:rPr lang="en-US" sz="1089" b="1">
                <a:solidFill>
                  <a:srgbClr val="AD1C3E"/>
                </a:solidFill>
                <a:latin typeface="Poppins Bold"/>
                <a:ea typeface="Poppins Bold"/>
                <a:cs typeface="Poppins Bold"/>
                <a:sym typeface="Poppins Bold"/>
              </a:rPr>
              <a:t>Results by region</a:t>
            </a:r>
          </a:p>
        </p:txBody>
      </p:sp>
      <p:sp>
        <p:nvSpPr>
          <p:cNvPr id="37" name="TextBox 37"/>
          <p:cNvSpPr txBox="1"/>
          <p:nvPr/>
        </p:nvSpPr>
        <p:spPr>
          <a:xfrm>
            <a:off x="4828869" y="1162096"/>
            <a:ext cx="1338067" cy="195118"/>
          </a:xfrm>
          <a:prstGeom prst="rect">
            <a:avLst/>
          </a:prstGeom>
        </p:spPr>
        <p:txBody>
          <a:bodyPr lIns="0" tIns="0" rIns="0" bIns="0" rtlCol="0" anchor="t">
            <a:spAutoFit/>
          </a:bodyPr>
          <a:lstStyle/>
          <a:p>
            <a:pPr algn="ctr">
              <a:lnSpc>
                <a:spcPts val="1610"/>
              </a:lnSpc>
            </a:pPr>
            <a:r>
              <a:rPr lang="en-US" sz="1149" b="1">
                <a:solidFill>
                  <a:srgbClr val="AD1C3E"/>
                </a:solidFill>
                <a:latin typeface="Poppins Bold"/>
                <a:ea typeface="Poppins Bold"/>
                <a:cs typeface="Poppins Bold"/>
                <a:sym typeface="Poppins Bold"/>
              </a:rPr>
              <a:t>Results by district</a:t>
            </a:r>
          </a:p>
        </p:txBody>
      </p:sp>
      <p:sp>
        <p:nvSpPr>
          <p:cNvPr id="38" name="TextBox 38"/>
          <p:cNvSpPr txBox="1"/>
          <p:nvPr/>
        </p:nvSpPr>
        <p:spPr>
          <a:xfrm>
            <a:off x="1971237" y="1411565"/>
            <a:ext cx="836337" cy="757002"/>
          </a:xfrm>
          <a:prstGeom prst="rect">
            <a:avLst/>
          </a:prstGeom>
        </p:spPr>
        <p:txBody>
          <a:bodyPr lIns="0" tIns="0" rIns="0" bIns="0" rtlCol="0" anchor="t">
            <a:spAutoFit/>
          </a:bodyPr>
          <a:lstStyle/>
          <a:p>
            <a:pPr algn="r">
              <a:lnSpc>
                <a:spcPts val="1154"/>
              </a:lnSpc>
            </a:pPr>
            <a:r>
              <a:rPr lang="en-US" sz="726">
                <a:solidFill>
                  <a:srgbClr val="000000"/>
                </a:solidFill>
                <a:latin typeface="Poppins"/>
                <a:ea typeface="Poppins"/>
                <a:cs typeface="Poppins"/>
                <a:sym typeface="Poppins"/>
              </a:rPr>
              <a:t>Northern</a:t>
            </a:r>
          </a:p>
          <a:p>
            <a:pPr algn="r">
              <a:lnSpc>
                <a:spcPts val="1154"/>
              </a:lnSpc>
            </a:pPr>
            <a:r>
              <a:rPr lang="en-US" sz="726">
                <a:solidFill>
                  <a:srgbClr val="000000"/>
                </a:solidFill>
                <a:latin typeface="Poppins"/>
                <a:ea typeface="Poppins"/>
                <a:cs typeface="Poppins"/>
                <a:sym typeface="Poppins"/>
              </a:rPr>
              <a:t>Te Waipounamu</a:t>
            </a:r>
          </a:p>
          <a:p>
            <a:pPr algn="r">
              <a:lnSpc>
                <a:spcPts val="1154"/>
              </a:lnSpc>
            </a:pPr>
            <a:r>
              <a:rPr lang="en-US" sz="726">
                <a:solidFill>
                  <a:srgbClr val="000000"/>
                </a:solidFill>
                <a:latin typeface="Poppins"/>
                <a:ea typeface="Poppins"/>
                <a:cs typeface="Poppins"/>
                <a:sym typeface="Poppins"/>
              </a:rPr>
              <a:t>Te Manawa Taki</a:t>
            </a:r>
          </a:p>
          <a:p>
            <a:pPr algn="r">
              <a:lnSpc>
                <a:spcPts val="1154"/>
              </a:lnSpc>
            </a:pPr>
            <a:r>
              <a:rPr lang="en-US" sz="726">
                <a:solidFill>
                  <a:srgbClr val="000000"/>
                </a:solidFill>
                <a:latin typeface="Poppins"/>
                <a:ea typeface="Poppins"/>
                <a:cs typeface="Poppins"/>
                <a:sym typeface="Poppins"/>
              </a:rPr>
              <a:t>Central | Te Ikaroa</a:t>
            </a:r>
          </a:p>
        </p:txBody>
      </p:sp>
      <p:sp>
        <p:nvSpPr>
          <p:cNvPr id="39" name="TextBox 39"/>
          <p:cNvSpPr txBox="1"/>
          <p:nvPr/>
        </p:nvSpPr>
        <p:spPr>
          <a:xfrm>
            <a:off x="4647114" y="1389891"/>
            <a:ext cx="1306816" cy="4336059"/>
          </a:xfrm>
          <a:prstGeom prst="rect">
            <a:avLst/>
          </a:prstGeom>
        </p:spPr>
        <p:txBody>
          <a:bodyPr lIns="0" tIns="0" rIns="0" bIns="0" rtlCol="0" anchor="t">
            <a:spAutoFit/>
          </a:bodyPr>
          <a:lstStyle/>
          <a:p>
            <a:pPr algn="r">
              <a:lnSpc>
                <a:spcPts val="1660"/>
              </a:lnSpc>
            </a:pPr>
            <a:r>
              <a:rPr lang="en-US" sz="847">
                <a:solidFill>
                  <a:srgbClr val="000000"/>
                </a:solidFill>
                <a:latin typeface="Poppins"/>
                <a:ea typeface="Poppins"/>
                <a:cs typeface="Poppins"/>
                <a:sym typeface="Poppins"/>
              </a:rPr>
              <a:t>West Coast</a:t>
            </a:r>
          </a:p>
          <a:p>
            <a:pPr algn="r">
              <a:lnSpc>
                <a:spcPts val="1660"/>
              </a:lnSpc>
            </a:pPr>
            <a:r>
              <a:rPr lang="en-US" sz="847">
                <a:solidFill>
                  <a:srgbClr val="000000"/>
                </a:solidFill>
                <a:latin typeface="Poppins"/>
                <a:ea typeface="Poppins"/>
                <a:cs typeface="Poppins"/>
                <a:sym typeface="Poppins"/>
              </a:rPr>
              <a:t>Southern</a:t>
            </a:r>
          </a:p>
          <a:p>
            <a:pPr algn="r">
              <a:lnSpc>
                <a:spcPts val="1660"/>
              </a:lnSpc>
            </a:pPr>
            <a:r>
              <a:rPr lang="en-US" sz="847">
                <a:solidFill>
                  <a:srgbClr val="000000"/>
                </a:solidFill>
                <a:latin typeface="Poppins"/>
                <a:ea typeface="Poppins"/>
                <a:cs typeface="Poppins"/>
                <a:sym typeface="Poppins"/>
              </a:rPr>
              <a:t>Auckland</a:t>
            </a:r>
          </a:p>
          <a:p>
            <a:pPr algn="r">
              <a:lnSpc>
                <a:spcPts val="1660"/>
              </a:lnSpc>
            </a:pPr>
            <a:r>
              <a:rPr lang="en-US" sz="847">
                <a:solidFill>
                  <a:srgbClr val="000000"/>
                </a:solidFill>
                <a:latin typeface="Poppins"/>
                <a:ea typeface="Poppins"/>
                <a:cs typeface="Poppins"/>
                <a:sym typeface="Poppins"/>
              </a:rPr>
              <a:t>Northland</a:t>
            </a:r>
          </a:p>
          <a:p>
            <a:pPr algn="r">
              <a:lnSpc>
                <a:spcPts val="1660"/>
              </a:lnSpc>
            </a:pPr>
            <a:r>
              <a:rPr lang="en-US" sz="847">
                <a:solidFill>
                  <a:srgbClr val="000000"/>
                </a:solidFill>
                <a:latin typeface="Poppins"/>
                <a:ea typeface="Poppins"/>
                <a:cs typeface="Poppins"/>
                <a:sym typeface="Poppins"/>
              </a:rPr>
              <a:t>Wairarapa</a:t>
            </a:r>
          </a:p>
          <a:p>
            <a:pPr algn="r">
              <a:lnSpc>
                <a:spcPts val="1660"/>
              </a:lnSpc>
            </a:pPr>
            <a:r>
              <a:rPr lang="en-US" sz="847">
                <a:solidFill>
                  <a:srgbClr val="000000"/>
                </a:solidFill>
                <a:latin typeface="Poppins"/>
                <a:ea typeface="Poppins"/>
                <a:cs typeface="Poppins"/>
                <a:sym typeface="Poppins"/>
              </a:rPr>
              <a:t>Whanganui</a:t>
            </a:r>
          </a:p>
          <a:p>
            <a:pPr algn="r">
              <a:lnSpc>
                <a:spcPts val="1660"/>
              </a:lnSpc>
            </a:pPr>
            <a:r>
              <a:rPr lang="en-US" sz="847">
                <a:solidFill>
                  <a:srgbClr val="000000"/>
                </a:solidFill>
                <a:latin typeface="Poppins"/>
                <a:ea typeface="Poppins"/>
                <a:cs typeface="Poppins"/>
                <a:sym typeface="Poppins"/>
              </a:rPr>
              <a:t>Waitematā</a:t>
            </a:r>
          </a:p>
          <a:p>
            <a:pPr algn="r">
              <a:lnSpc>
                <a:spcPts val="1660"/>
              </a:lnSpc>
            </a:pPr>
            <a:r>
              <a:rPr lang="en-US" sz="847">
                <a:solidFill>
                  <a:srgbClr val="000000"/>
                </a:solidFill>
                <a:latin typeface="Poppins"/>
                <a:ea typeface="Poppins"/>
                <a:cs typeface="Poppins"/>
                <a:sym typeface="Poppins"/>
              </a:rPr>
              <a:t>Counties Manukau</a:t>
            </a:r>
          </a:p>
          <a:p>
            <a:pPr algn="r">
              <a:lnSpc>
                <a:spcPts val="1660"/>
              </a:lnSpc>
            </a:pPr>
            <a:r>
              <a:rPr lang="en-US" sz="847">
                <a:solidFill>
                  <a:srgbClr val="000000"/>
                </a:solidFill>
                <a:latin typeface="Poppins"/>
                <a:ea typeface="Poppins"/>
                <a:cs typeface="Poppins"/>
                <a:sym typeface="Poppins"/>
              </a:rPr>
              <a:t>Lakes</a:t>
            </a:r>
          </a:p>
          <a:p>
            <a:pPr algn="r">
              <a:lnSpc>
                <a:spcPts val="1660"/>
              </a:lnSpc>
            </a:pPr>
            <a:r>
              <a:rPr lang="en-US" sz="847">
                <a:solidFill>
                  <a:srgbClr val="000000"/>
                </a:solidFill>
                <a:latin typeface="Poppins"/>
                <a:ea typeface="Poppins"/>
                <a:cs typeface="Poppins"/>
                <a:sym typeface="Poppins"/>
              </a:rPr>
              <a:t>Bay of Plenty</a:t>
            </a:r>
          </a:p>
          <a:p>
            <a:pPr algn="r">
              <a:lnSpc>
                <a:spcPts val="1660"/>
              </a:lnSpc>
            </a:pPr>
            <a:r>
              <a:rPr lang="en-US" sz="847">
                <a:solidFill>
                  <a:srgbClr val="000000"/>
                </a:solidFill>
                <a:latin typeface="Poppins"/>
                <a:ea typeface="Poppins"/>
                <a:cs typeface="Poppins"/>
                <a:sym typeface="Poppins"/>
              </a:rPr>
              <a:t>Waikato</a:t>
            </a:r>
          </a:p>
          <a:p>
            <a:pPr algn="r">
              <a:lnSpc>
                <a:spcPts val="1660"/>
              </a:lnSpc>
            </a:pPr>
            <a:r>
              <a:rPr lang="en-US" sz="847">
                <a:solidFill>
                  <a:srgbClr val="000000"/>
                </a:solidFill>
                <a:latin typeface="Poppins"/>
                <a:ea typeface="Poppins"/>
                <a:cs typeface="Poppins"/>
                <a:sym typeface="Poppins"/>
              </a:rPr>
              <a:t>Hawke’s Bay</a:t>
            </a:r>
          </a:p>
          <a:p>
            <a:pPr algn="r">
              <a:lnSpc>
                <a:spcPts val="1660"/>
              </a:lnSpc>
            </a:pPr>
            <a:r>
              <a:rPr lang="en-US" sz="847">
                <a:solidFill>
                  <a:srgbClr val="000000"/>
                </a:solidFill>
                <a:latin typeface="Poppins"/>
                <a:ea typeface="Poppins"/>
                <a:cs typeface="Poppins"/>
                <a:sym typeface="Poppins"/>
              </a:rPr>
              <a:t>Canterbury</a:t>
            </a:r>
          </a:p>
          <a:p>
            <a:pPr algn="r">
              <a:lnSpc>
                <a:spcPts val="1660"/>
              </a:lnSpc>
            </a:pPr>
            <a:r>
              <a:rPr lang="en-US" sz="847">
                <a:solidFill>
                  <a:srgbClr val="000000"/>
                </a:solidFill>
                <a:latin typeface="Poppins"/>
                <a:ea typeface="Poppins"/>
                <a:cs typeface="Poppins"/>
                <a:sym typeface="Poppins"/>
              </a:rPr>
              <a:t>Capital and Coast</a:t>
            </a:r>
          </a:p>
          <a:p>
            <a:pPr algn="r">
              <a:lnSpc>
                <a:spcPts val="1660"/>
              </a:lnSpc>
            </a:pPr>
            <a:r>
              <a:rPr lang="en-US" sz="847">
                <a:solidFill>
                  <a:srgbClr val="000000"/>
                </a:solidFill>
                <a:latin typeface="Poppins"/>
                <a:ea typeface="Poppins"/>
                <a:cs typeface="Poppins"/>
                <a:sym typeface="Poppins"/>
              </a:rPr>
              <a:t>MidCentral</a:t>
            </a:r>
          </a:p>
          <a:p>
            <a:pPr algn="r">
              <a:lnSpc>
                <a:spcPts val="1660"/>
              </a:lnSpc>
            </a:pPr>
            <a:r>
              <a:rPr lang="en-US" sz="847">
                <a:solidFill>
                  <a:srgbClr val="000000"/>
                </a:solidFill>
                <a:latin typeface="Poppins"/>
                <a:ea typeface="Poppins"/>
                <a:cs typeface="Poppins"/>
                <a:sym typeface="Poppins"/>
              </a:rPr>
              <a:t>Taranaki</a:t>
            </a:r>
          </a:p>
          <a:p>
            <a:pPr algn="r">
              <a:lnSpc>
                <a:spcPts val="1660"/>
              </a:lnSpc>
            </a:pPr>
            <a:r>
              <a:rPr lang="en-US" sz="847">
                <a:solidFill>
                  <a:srgbClr val="000000"/>
                </a:solidFill>
                <a:latin typeface="Poppins"/>
                <a:ea typeface="Poppins"/>
                <a:cs typeface="Poppins"/>
                <a:sym typeface="Poppins"/>
              </a:rPr>
              <a:t>South Canterbury</a:t>
            </a:r>
          </a:p>
          <a:p>
            <a:pPr algn="r">
              <a:lnSpc>
                <a:spcPts val="1660"/>
              </a:lnSpc>
            </a:pPr>
            <a:r>
              <a:rPr lang="en-US" sz="847">
                <a:solidFill>
                  <a:srgbClr val="000000"/>
                </a:solidFill>
                <a:latin typeface="Poppins"/>
                <a:ea typeface="Poppins"/>
                <a:cs typeface="Poppins"/>
                <a:sym typeface="Poppins"/>
              </a:rPr>
              <a:t>Nelson Marlborough</a:t>
            </a:r>
          </a:p>
          <a:p>
            <a:pPr algn="r">
              <a:lnSpc>
                <a:spcPts val="1660"/>
              </a:lnSpc>
            </a:pPr>
            <a:r>
              <a:rPr lang="en-US" sz="847">
                <a:solidFill>
                  <a:srgbClr val="000000"/>
                </a:solidFill>
                <a:latin typeface="Poppins"/>
                <a:ea typeface="Poppins"/>
                <a:cs typeface="Poppins"/>
                <a:sym typeface="Poppins"/>
              </a:rPr>
              <a:t>Hutt Valley</a:t>
            </a:r>
          </a:p>
          <a:p>
            <a:pPr algn="r">
              <a:lnSpc>
                <a:spcPts val="1660"/>
              </a:lnSpc>
            </a:pPr>
            <a:r>
              <a:rPr lang="en-US" sz="847">
                <a:solidFill>
                  <a:srgbClr val="000000"/>
                </a:solidFill>
                <a:latin typeface="Poppins"/>
                <a:ea typeface="Poppins"/>
                <a:cs typeface="Poppins"/>
                <a:sym typeface="Poppins"/>
              </a:rPr>
              <a:t>Tairāwhiti</a:t>
            </a:r>
          </a:p>
        </p:txBody>
      </p:sp>
      <p:sp>
        <p:nvSpPr>
          <p:cNvPr id="40" name="TextBox 40"/>
          <p:cNvSpPr txBox="1"/>
          <p:nvPr/>
        </p:nvSpPr>
        <p:spPr>
          <a:xfrm>
            <a:off x="7657518" y="1168595"/>
            <a:ext cx="200778" cy="129651"/>
          </a:xfrm>
          <a:prstGeom prst="rect">
            <a:avLst/>
          </a:prstGeom>
        </p:spPr>
        <p:txBody>
          <a:bodyPr lIns="0" tIns="0" rIns="0" bIns="0" rtlCol="0" anchor="t">
            <a:spAutoFit/>
          </a:bodyPr>
          <a:lstStyle/>
          <a:p>
            <a:pPr algn="r">
              <a:lnSpc>
                <a:spcPts val="516"/>
              </a:lnSpc>
            </a:pPr>
            <a:endParaRPr sz="1089"/>
          </a:p>
          <a:p>
            <a:pPr algn="r">
              <a:lnSpc>
                <a:spcPts val="516"/>
              </a:lnSpc>
            </a:pPr>
            <a:r>
              <a:rPr lang="en-US" sz="486">
                <a:solidFill>
                  <a:srgbClr val="000000"/>
                </a:solidFill>
                <a:latin typeface="Poppins"/>
                <a:ea typeface="Poppins"/>
                <a:cs typeface="Poppins"/>
                <a:sym typeface="Poppins"/>
              </a:rPr>
              <a:t>Target</a:t>
            </a:r>
          </a:p>
        </p:txBody>
      </p:sp>
      <p:sp>
        <p:nvSpPr>
          <p:cNvPr id="41" name="TextBox 41"/>
          <p:cNvSpPr txBox="1"/>
          <p:nvPr/>
        </p:nvSpPr>
        <p:spPr>
          <a:xfrm>
            <a:off x="7285334" y="5824878"/>
            <a:ext cx="1590253" cy="110479"/>
          </a:xfrm>
          <a:prstGeom prst="rect">
            <a:avLst/>
          </a:prstGeom>
        </p:spPr>
        <p:txBody>
          <a:bodyPr lIns="0" tIns="0" rIns="0" bIns="0" rtlCol="0" anchor="t">
            <a:spAutoFit/>
          </a:bodyPr>
          <a:lstStyle/>
          <a:p>
            <a:pPr>
              <a:lnSpc>
                <a:spcPts val="932"/>
              </a:lnSpc>
            </a:pPr>
            <a:r>
              <a:rPr lang="en-US" sz="666">
                <a:solidFill>
                  <a:srgbClr val="000000"/>
                </a:solidFill>
                <a:latin typeface="Poppins"/>
                <a:ea typeface="Poppins"/>
                <a:cs typeface="Poppins"/>
                <a:sym typeface="Poppins"/>
              </a:rPr>
              <a:t>All figures displayed are percentages.</a:t>
            </a:r>
          </a:p>
        </p:txBody>
      </p:sp>
      <p:sp>
        <p:nvSpPr>
          <p:cNvPr id="42" name="TextBox 42"/>
          <p:cNvSpPr txBox="1"/>
          <p:nvPr/>
        </p:nvSpPr>
        <p:spPr>
          <a:xfrm>
            <a:off x="7374637" y="144075"/>
            <a:ext cx="1666494" cy="465448"/>
          </a:xfrm>
          <a:prstGeom prst="rect">
            <a:avLst/>
          </a:prstGeom>
        </p:spPr>
        <p:txBody>
          <a:bodyPr wrap="square" lIns="0" tIns="0" rIns="0" bIns="0" rtlCol="0" anchor="t">
            <a:spAutoFit/>
          </a:bodyPr>
          <a:lstStyle/>
          <a:p>
            <a:pPr algn="r">
              <a:lnSpc>
                <a:spcPts val="2173"/>
              </a:lnSpc>
            </a:pPr>
            <a:r>
              <a:rPr lang="en-US" sz="1552" dirty="0">
                <a:solidFill>
                  <a:srgbClr val="FFFFFF"/>
                </a:solidFill>
                <a:latin typeface="Poppins"/>
                <a:ea typeface="Poppins"/>
                <a:cs typeface="Poppins"/>
                <a:sym typeface="Poppins"/>
              </a:rPr>
              <a:t>Q1 2025/26</a:t>
            </a:r>
          </a:p>
          <a:p>
            <a:pPr algn="r">
              <a:lnSpc>
                <a:spcPts val="1521"/>
              </a:lnSpc>
            </a:pPr>
            <a:r>
              <a:rPr lang="en-US" sz="1087" dirty="0">
                <a:solidFill>
                  <a:srgbClr val="FFFFFF"/>
                </a:solidFill>
                <a:latin typeface="Poppins"/>
                <a:ea typeface="Poppins"/>
                <a:cs typeface="Poppins"/>
                <a:sym typeface="Poppins"/>
              </a:rPr>
              <a:t>July - September 2025</a:t>
            </a:r>
          </a:p>
        </p:txBody>
      </p:sp>
      <p:sp>
        <p:nvSpPr>
          <p:cNvPr id="43" name="TextBox 43"/>
          <p:cNvSpPr txBox="1"/>
          <p:nvPr/>
        </p:nvSpPr>
        <p:spPr>
          <a:xfrm>
            <a:off x="6067820" y="5331696"/>
            <a:ext cx="1306816" cy="193899"/>
          </a:xfrm>
          <a:prstGeom prst="rect">
            <a:avLst/>
          </a:prstGeom>
        </p:spPr>
        <p:txBody>
          <a:bodyPr lIns="0" tIns="0" rIns="0" bIns="0" rtlCol="0" anchor="t">
            <a:spAutoFit/>
          </a:bodyPr>
          <a:lstStyle/>
          <a:p>
            <a:pPr>
              <a:lnSpc>
                <a:spcPts val="1660"/>
              </a:lnSpc>
            </a:pPr>
            <a:r>
              <a:rPr lang="en-US" sz="847">
                <a:solidFill>
                  <a:srgbClr val="000000"/>
                </a:solidFill>
                <a:latin typeface="Poppins"/>
                <a:ea typeface="Poppins"/>
                <a:cs typeface="Poppins"/>
                <a:sym typeface="Poppins"/>
              </a:rPr>
              <a:t>Data Unavailable</a:t>
            </a:r>
          </a:p>
        </p:txBody>
      </p:sp>
      <p:sp>
        <p:nvSpPr>
          <p:cNvPr id="44" name="TextBox 44"/>
          <p:cNvSpPr txBox="1"/>
          <p:nvPr/>
        </p:nvSpPr>
        <p:spPr>
          <a:xfrm>
            <a:off x="123039" y="6439167"/>
            <a:ext cx="8483803" cy="158570"/>
          </a:xfrm>
          <a:prstGeom prst="rect">
            <a:avLst/>
          </a:prstGeom>
        </p:spPr>
        <p:txBody>
          <a:bodyPr lIns="0" tIns="0" rIns="0" bIns="0" rtlCol="0" anchor="t">
            <a:spAutoFit/>
          </a:bodyPr>
          <a:lstStyle/>
          <a:p>
            <a:pPr>
              <a:lnSpc>
                <a:spcPts val="639"/>
              </a:lnSpc>
            </a:pPr>
            <a:r>
              <a:rPr lang="en-US" sz="666">
                <a:solidFill>
                  <a:srgbClr val="000000"/>
                </a:solidFill>
                <a:latin typeface="Poppins"/>
                <a:ea typeface="Poppins"/>
                <a:cs typeface="Poppins"/>
                <a:sym typeface="Poppins"/>
                <a:hlinkClick r:id="rId6" tooltip="https://www.tewhatuora.govt.nz/publications/mental-health-and-addiction-targets-performance-resources-2025-26"/>
              </a:rPr>
              <a:t>Quarter one 2025/26 is the first time youth providers are included in this result calculation. Comparisons to historic data reflects the first published result. Data is based on point-in-time snapshots and may differ from other published statistics due to differences in timing, methodology, or data sources. </a:t>
            </a:r>
            <a:r>
              <a:rPr lang="en-US" sz="666" b="1">
                <a:solidFill>
                  <a:srgbClr val="003399"/>
                </a:solidFill>
                <a:latin typeface="Poppins Bold"/>
                <a:ea typeface="Poppins Bold"/>
                <a:cs typeface="Poppins Bold"/>
                <a:sym typeface="Poppins Bold"/>
                <a:hlinkClick r:id="rId6" tooltip="https://www.tewhatuora.govt.nz/publications/mental-health-and-addiction-targets-performance-resources-2025-26"/>
              </a:rPr>
              <a:t>See caveats.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544" y="999932"/>
            <a:ext cx="4479149" cy="1274019"/>
            <a:chOff x="0" y="0"/>
            <a:chExt cx="2773365" cy="788837"/>
          </a:xfrm>
        </p:grpSpPr>
        <p:sp>
          <p:nvSpPr>
            <p:cNvPr id="3" name="Freeform 3"/>
            <p:cNvSpPr/>
            <p:nvPr/>
          </p:nvSpPr>
          <p:spPr>
            <a:xfrm>
              <a:off x="0" y="0"/>
              <a:ext cx="2773365" cy="788838"/>
            </a:xfrm>
            <a:custGeom>
              <a:avLst/>
              <a:gdLst/>
              <a:ahLst/>
              <a:cxnLst/>
              <a:rect l="l" t="t" r="r" b="b"/>
              <a:pathLst>
                <a:path w="2773365" h="788838">
                  <a:moveTo>
                    <a:pt x="25098" y="0"/>
                  </a:moveTo>
                  <a:lnTo>
                    <a:pt x="2748267" y="0"/>
                  </a:lnTo>
                  <a:cubicBezTo>
                    <a:pt x="2762128" y="0"/>
                    <a:pt x="2773365" y="11237"/>
                    <a:pt x="2773365" y="25098"/>
                  </a:cubicBezTo>
                  <a:lnTo>
                    <a:pt x="2773365" y="763740"/>
                  </a:lnTo>
                  <a:cubicBezTo>
                    <a:pt x="2773365" y="777601"/>
                    <a:pt x="2762128" y="788838"/>
                    <a:pt x="2748267" y="788838"/>
                  </a:cubicBezTo>
                  <a:lnTo>
                    <a:pt x="25098" y="788838"/>
                  </a:lnTo>
                  <a:cubicBezTo>
                    <a:pt x="11237" y="788838"/>
                    <a:pt x="0" y="777601"/>
                    <a:pt x="0" y="763740"/>
                  </a:cubicBezTo>
                  <a:lnTo>
                    <a:pt x="0" y="25098"/>
                  </a:lnTo>
                  <a:cubicBezTo>
                    <a:pt x="0" y="11237"/>
                    <a:pt x="11237" y="0"/>
                    <a:pt x="25098" y="0"/>
                  </a:cubicBezTo>
                  <a:close/>
                </a:path>
              </a:pathLst>
            </a:custGeom>
            <a:solidFill>
              <a:srgbClr val="F6F4EC"/>
            </a:solidFill>
          </p:spPr>
          <p:txBody>
            <a:bodyPr/>
            <a:lstStyle/>
            <a:p>
              <a:endParaRPr lang="en-NZ" sz="1089"/>
            </a:p>
          </p:txBody>
        </p:sp>
        <p:sp>
          <p:nvSpPr>
            <p:cNvPr id="4" name="TextBox 4"/>
            <p:cNvSpPr txBox="1"/>
            <p:nvPr/>
          </p:nvSpPr>
          <p:spPr>
            <a:xfrm>
              <a:off x="0" y="-38100"/>
              <a:ext cx="2773365" cy="826937"/>
            </a:xfrm>
            <a:prstGeom prst="rect">
              <a:avLst/>
            </a:prstGeom>
          </p:spPr>
          <p:txBody>
            <a:bodyPr lIns="21843" tIns="21843" rIns="21843" bIns="21843" rtlCol="0" anchor="ctr"/>
            <a:lstStyle/>
            <a:p>
              <a:pPr algn="ctr">
                <a:lnSpc>
                  <a:spcPts val="1144"/>
                </a:lnSpc>
              </a:pPr>
              <a:endParaRPr sz="1089"/>
            </a:p>
          </p:txBody>
        </p:sp>
      </p:grpSp>
      <p:grpSp>
        <p:nvGrpSpPr>
          <p:cNvPr id="5" name="Group 5"/>
          <p:cNvGrpSpPr/>
          <p:nvPr/>
        </p:nvGrpSpPr>
        <p:grpSpPr>
          <a:xfrm>
            <a:off x="120" y="0"/>
            <a:ext cx="4573997" cy="881791"/>
            <a:chOff x="0" y="0"/>
            <a:chExt cx="2832093" cy="424222"/>
          </a:xfrm>
        </p:grpSpPr>
        <p:sp>
          <p:nvSpPr>
            <p:cNvPr id="6" name="Freeform 6"/>
            <p:cNvSpPr/>
            <p:nvPr/>
          </p:nvSpPr>
          <p:spPr>
            <a:xfrm>
              <a:off x="0" y="0"/>
              <a:ext cx="2832093" cy="424222"/>
            </a:xfrm>
            <a:custGeom>
              <a:avLst/>
              <a:gdLst/>
              <a:ahLst/>
              <a:cxnLst/>
              <a:rect l="l" t="t" r="r" b="b"/>
              <a:pathLst>
                <a:path w="2832093" h="424222">
                  <a:moveTo>
                    <a:pt x="0" y="0"/>
                  </a:moveTo>
                  <a:lnTo>
                    <a:pt x="2832093" y="0"/>
                  </a:lnTo>
                  <a:lnTo>
                    <a:pt x="2832093" y="424222"/>
                  </a:lnTo>
                  <a:lnTo>
                    <a:pt x="0" y="424222"/>
                  </a:lnTo>
                  <a:close/>
                </a:path>
              </a:pathLst>
            </a:custGeom>
            <a:solidFill>
              <a:srgbClr val="1868A1"/>
            </a:solidFill>
          </p:spPr>
          <p:txBody>
            <a:bodyPr/>
            <a:lstStyle/>
            <a:p>
              <a:endParaRPr lang="en-NZ" sz="1089"/>
            </a:p>
          </p:txBody>
        </p:sp>
        <p:sp>
          <p:nvSpPr>
            <p:cNvPr id="7" name="TextBox 7"/>
            <p:cNvSpPr txBox="1"/>
            <p:nvPr/>
          </p:nvSpPr>
          <p:spPr>
            <a:xfrm>
              <a:off x="0" y="-38100"/>
              <a:ext cx="2832093" cy="462322"/>
            </a:xfrm>
            <a:prstGeom prst="rect">
              <a:avLst/>
            </a:prstGeom>
          </p:spPr>
          <p:txBody>
            <a:bodyPr lIns="21843" tIns="21843" rIns="21843" bIns="21843" rtlCol="0" anchor="ctr"/>
            <a:lstStyle/>
            <a:p>
              <a:pPr algn="ctr">
                <a:lnSpc>
                  <a:spcPts val="1144"/>
                </a:lnSpc>
              </a:pPr>
              <a:endParaRPr sz="1089"/>
            </a:p>
          </p:txBody>
        </p:sp>
      </p:grpSp>
      <p:sp>
        <p:nvSpPr>
          <p:cNvPr id="8" name="Freeform 8"/>
          <p:cNvSpPr/>
          <p:nvPr/>
        </p:nvSpPr>
        <p:spPr>
          <a:xfrm>
            <a:off x="128262" y="1278657"/>
            <a:ext cx="2158857" cy="813855"/>
          </a:xfrm>
          <a:custGeom>
            <a:avLst/>
            <a:gdLst/>
            <a:ahLst/>
            <a:cxnLst/>
            <a:rect l="l" t="t" r="r" b="b"/>
            <a:pathLst>
              <a:path w="3568205" h="1345157">
                <a:moveTo>
                  <a:pt x="0" y="0"/>
                </a:moveTo>
                <a:lnTo>
                  <a:pt x="3568205" y="0"/>
                </a:lnTo>
                <a:lnTo>
                  <a:pt x="3568205" y="1345157"/>
                </a:lnTo>
                <a:lnTo>
                  <a:pt x="0" y="1345157"/>
                </a:lnTo>
                <a:lnTo>
                  <a:pt x="0" y="0"/>
                </a:lnTo>
                <a:close/>
              </a:path>
            </a:pathLst>
          </a:custGeom>
          <a:blipFill>
            <a:blip r:embed="rId2"/>
            <a:stretch>
              <a:fillRect l="-28220" t="-284623" r="-138004" b="-52337"/>
            </a:stretch>
          </a:blipFill>
        </p:spPr>
        <p:txBody>
          <a:bodyPr/>
          <a:lstStyle/>
          <a:p>
            <a:endParaRPr lang="en-NZ" sz="1089"/>
          </a:p>
        </p:txBody>
      </p:sp>
      <p:grpSp>
        <p:nvGrpSpPr>
          <p:cNvPr id="9" name="Group 9"/>
          <p:cNvGrpSpPr/>
          <p:nvPr/>
        </p:nvGrpSpPr>
        <p:grpSpPr>
          <a:xfrm>
            <a:off x="4574118" y="0"/>
            <a:ext cx="4573997" cy="881791"/>
            <a:chOff x="0" y="0"/>
            <a:chExt cx="2832093" cy="424222"/>
          </a:xfrm>
        </p:grpSpPr>
        <p:sp>
          <p:nvSpPr>
            <p:cNvPr id="10" name="Freeform 10"/>
            <p:cNvSpPr/>
            <p:nvPr/>
          </p:nvSpPr>
          <p:spPr>
            <a:xfrm>
              <a:off x="0" y="0"/>
              <a:ext cx="2832093" cy="424222"/>
            </a:xfrm>
            <a:custGeom>
              <a:avLst/>
              <a:gdLst/>
              <a:ahLst/>
              <a:cxnLst/>
              <a:rect l="l" t="t" r="r" b="b"/>
              <a:pathLst>
                <a:path w="2832093" h="424222">
                  <a:moveTo>
                    <a:pt x="0" y="0"/>
                  </a:moveTo>
                  <a:lnTo>
                    <a:pt x="2832093" y="0"/>
                  </a:lnTo>
                  <a:lnTo>
                    <a:pt x="2832093" y="424222"/>
                  </a:lnTo>
                  <a:lnTo>
                    <a:pt x="0" y="424222"/>
                  </a:lnTo>
                  <a:close/>
                </a:path>
              </a:pathLst>
            </a:custGeom>
            <a:solidFill>
              <a:srgbClr val="37807F"/>
            </a:solidFill>
          </p:spPr>
          <p:txBody>
            <a:bodyPr/>
            <a:lstStyle/>
            <a:p>
              <a:endParaRPr lang="en-NZ" sz="1089"/>
            </a:p>
          </p:txBody>
        </p:sp>
        <p:sp>
          <p:nvSpPr>
            <p:cNvPr id="11" name="TextBox 11"/>
            <p:cNvSpPr txBox="1"/>
            <p:nvPr/>
          </p:nvSpPr>
          <p:spPr>
            <a:xfrm>
              <a:off x="0" y="-38100"/>
              <a:ext cx="2832093" cy="462322"/>
            </a:xfrm>
            <a:prstGeom prst="rect">
              <a:avLst/>
            </a:prstGeom>
          </p:spPr>
          <p:txBody>
            <a:bodyPr lIns="21843" tIns="21843" rIns="21843" bIns="21843" rtlCol="0" anchor="ctr"/>
            <a:lstStyle/>
            <a:p>
              <a:pPr algn="ctr">
                <a:lnSpc>
                  <a:spcPts val="1144"/>
                </a:lnSpc>
              </a:pPr>
              <a:endParaRPr sz="1089"/>
            </a:p>
          </p:txBody>
        </p:sp>
      </p:grpSp>
      <p:grpSp>
        <p:nvGrpSpPr>
          <p:cNvPr id="12" name="Group 12"/>
          <p:cNvGrpSpPr/>
          <p:nvPr/>
        </p:nvGrpSpPr>
        <p:grpSpPr>
          <a:xfrm>
            <a:off x="4609984" y="999932"/>
            <a:ext cx="4479149" cy="1274019"/>
            <a:chOff x="0" y="0"/>
            <a:chExt cx="2773365" cy="788837"/>
          </a:xfrm>
        </p:grpSpPr>
        <p:sp>
          <p:nvSpPr>
            <p:cNvPr id="13" name="Freeform 13"/>
            <p:cNvSpPr/>
            <p:nvPr/>
          </p:nvSpPr>
          <p:spPr>
            <a:xfrm>
              <a:off x="0" y="0"/>
              <a:ext cx="2773365" cy="788838"/>
            </a:xfrm>
            <a:custGeom>
              <a:avLst/>
              <a:gdLst/>
              <a:ahLst/>
              <a:cxnLst/>
              <a:rect l="l" t="t" r="r" b="b"/>
              <a:pathLst>
                <a:path w="2773365" h="788838">
                  <a:moveTo>
                    <a:pt x="25098" y="0"/>
                  </a:moveTo>
                  <a:lnTo>
                    <a:pt x="2748267" y="0"/>
                  </a:lnTo>
                  <a:cubicBezTo>
                    <a:pt x="2762128" y="0"/>
                    <a:pt x="2773365" y="11237"/>
                    <a:pt x="2773365" y="25098"/>
                  </a:cubicBezTo>
                  <a:lnTo>
                    <a:pt x="2773365" y="763740"/>
                  </a:lnTo>
                  <a:cubicBezTo>
                    <a:pt x="2773365" y="777601"/>
                    <a:pt x="2762128" y="788838"/>
                    <a:pt x="2748267" y="788838"/>
                  </a:cubicBezTo>
                  <a:lnTo>
                    <a:pt x="25098" y="788838"/>
                  </a:lnTo>
                  <a:cubicBezTo>
                    <a:pt x="11237" y="788838"/>
                    <a:pt x="0" y="777601"/>
                    <a:pt x="0" y="763740"/>
                  </a:cubicBezTo>
                  <a:lnTo>
                    <a:pt x="0" y="25098"/>
                  </a:lnTo>
                  <a:cubicBezTo>
                    <a:pt x="0" y="11237"/>
                    <a:pt x="11237" y="0"/>
                    <a:pt x="25098" y="0"/>
                  </a:cubicBezTo>
                  <a:close/>
                </a:path>
              </a:pathLst>
            </a:custGeom>
            <a:solidFill>
              <a:srgbClr val="F6F4EC"/>
            </a:solidFill>
          </p:spPr>
          <p:txBody>
            <a:bodyPr/>
            <a:lstStyle/>
            <a:p>
              <a:endParaRPr lang="en-NZ" sz="1089"/>
            </a:p>
          </p:txBody>
        </p:sp>
        <p:sp>
          <p:nvSpPr>
            <p:cNvPr id="14" name="TextBox 14"/>
            <p:cNvSpPr txBox="1"/>
            <p:nvPr/>
          </p:nvSpPr>
          <p:spPr>
            <a:xfrm>
              <a:off x="0" y="-38100"/>
              <a:ext cx="2773365" cy="826937"/>
            </a:xfrm>
            <a:prstGeom prst="rect">
              <a:avLst/>
            </a:prstGeom>
          </p:spPr>
          <p:txBody>
            <a:bodyPr lIns="21843" tIns="21843" rIns="21843" bIns="21843" rtlCol="0" anchor="ctr"/>
            <a:lstStyle/>
            <a:p>
              <a:pPr algn="ctr">
                <a:lnSpc>
                  <a:spcPts val="1144"/>
                </a:lnSpc>
              </a:pPr>
              <a:endParaRPr sz="1089"/>
            </a:p>
          </p:txBody>
        </p:sp>
      </p:grpSp>
      <p:grpSp>
        <p:nvGrpSpPr>
          <p:cNvPr id="15" name="Group 15"/>
          <p:cNvGrpSpPr/>
          <p:nvPr/>
        </p:nvGrpSpPr>
        <p:grpSpPr>
          <a:xfrm>
            <a:off x="47544" y="2361193"/>
            <a:ext cx="4479149" cy="1927480"/>
            <a:chOff x="0" y="0"/>
            <a:chExt cx="2773365" cy="1193442"/>
          </a:xfrm>
        </p:grpSpPr>
        <p:sp>
          <p:nvSpPr>
            <p:cNvPr id="16" name="Freeform 16"/>
            <p:cNvSpPr/>
            <p:nvPr/>
          </p:nvSpPr>
          <p:spPr>
            <a:xfrm>
              <a:off x="0" y="0"/>
              <a:ext cx="2773365" cy="1193442"/>
            </a:xfrm>
            <a:custGeom>
              <a:avLst/>
              <a:gdLst/>
              <a:ahLst/>
              <a:cxnLst/>
              <a:rect l="l" t="t" r="r" b="b"/>
              <a:pathLst>
                <a:path w="2773365" h="1193442">
                  <a:moveTo>
                    <a:pt x="25098" y="0"/>
                  </a:moveTo>
                  <a:lnTo>
                    <a:pt x="2748267" y="0"/>
                  </a:lnTo>
                  <a:cubicBezTo>
                    <a:pt x="2762128" y="0"/>
                    <a:pt x="2773365" y="11237"/>
                    <a:pt x="2773365" y="25098"/>
                  </a:cubicBezTo>
                  <a:lnTo>
                    <a:pt x="2773365" y="1168344"/>
                  </a:lnTo>
                  <a:cubicBezTo>
                    <a:pt x="2773365" y="1182205"/>
                    <a:pt x="2762128" y="1193442"/>
                    <a:pt x="2748267" y="1193442"/>
                  </a:cubicBezTo>
                  <a:lnTo>
                    <a:pt x="25098" y="1193442"/>
                  </a:lnTo>
                  <a:cubicBezTo>
                    <a:pt x="11237" y="1193442"/>
                    <a:pt x="0" y="1182205"/>
                    <a:pt x="0" y="1168344"/>
                  </a:cubicBezTo>
                  <a:lnTo>
                    <a:pt x="0" y="25098"/>
                  </a:lnTo>
                  <a:cubicBezTo>
                    <a:pt x="0" y="11237"/>
                    <a:pt x="11237" y="0"/>
                    <a:pt x="25098" y="0"/>
                  </a:cubicBezTo>
                  <a:close/>
                </a:path>
              </a:pathLst>
            </a:custGeom>
            <a:solidFill>
              <a:srgbClr val="F6F4EC"/>
            </a:solidFill>
          </p:spPr>
          <p:txBody>
            <a:bodyPr/>
            <a:lstStyle/>
            <a:p>
              <a:endParaRPr lang="en-NZ" sz="1089"/>
            </a:p>
          </p:txBody>
        </p:sp>
        <p:sp>
          <p:nvSpPr>
            <p:cNvPr id="17" name="TextBox 17"/>
            <p:cNvSpPr txBox="1"/>
            <p:nvPr/>
          </p:nvSpPr>
          <p:spPr>
            <a:xfrm>
              <a:off x="0" y="-38100"/>
              <a:ext cx="2773365" cy="1231542"/>
            </a:xfrm>
            <a:prstGeom prst="rect">
              <a:avLst/>
            </a:prstGeom>
          </p:spPr>
          <p:txBody>
            <a:bodyPr lIns="21843" tIns="21843" rIns="21843" bIns="21843" rtlCol="0" anchor="ctr"/>
            <a:lstStyle/>
            <a:p>
              <a:pPr algn="ctr">
                <a:lnSpc>
                  <a:spcPts val="1144"/>
                </a:lnSpc>
              </a:pPr>
              <a:endParaRPr sz="1089"/>
            </a:p>
          </p:txBody>
        </p:sp>
      </p:grpSp>
      <p:grpSp>
        <p:nvGrpSpPr>
          <p:cNvPr id="18" name="Group 18"/>
          <p:cNvGrpSpPr/>
          <p:nvPr/>
        </p:nvGrpSpPr>
        <p:grpSpPr>
          <a:xfrm>
            <a:off x="4657986" y="2369399"/>
            <a:ext cx="4431146" cy="2470405"/>
            <a:chOff x="0" y="0"/>
            <a:chExt cx="2743643" cy="1529606"/>
          </a:xfrm>
        </p:grpSpPr>
        <p:sp>
          <p:nvSpPr>
            <p:cNvPr id="19" name="Freeform 19"/>
            <p:cNvSpPr/>
            <p:nvPr/>
          </p:nvSpPr>
          <p:spPr>
            <a:xfrm>
              <a:off x="0" y="0"/>
              <a:ext cx="2743643" cy="1529606"/>
            </a:xfrm>
            <a:custGeom>
              <a:avLst/>
              <a:gdLst/>
              <a:ahLst/>
              <a:cxnLst/>
              <a:rect l="l" t="t" r="r" b="b"/>
              <a:pathLst>
                <a:path w="2743643" h="1529606">
                  <a:moveTo>
                    <a:pt x="25370" y="0"/>
                  </a:moveTo>
                  <a:lnTo>
                    <a:pt x="2718273" y="0"/>
                  </a:lnTo>
                  <a:cubicBezTo>
                    <a:pt x="2732285" y="0"/>
                    <a:pt x="2743643" y="11358"/>
                    <a:pt x="2743643" y="25370"/>
                  </a:cubicBezTo>
                  <a:lnTo>
                    <a:pt x="2743643" y="1504236"/>
                  </a:lnTo>
                  <a:cubicBezTo>
                    <a:pt x="2743643" y="1510965"/>
                    <a:pt x="2740970" y="1517418"/>
                    <a:pt x="2736212" y="1522175"/>
                  </a:cubicBezTo>
                  <a:cubicBezTo>
                    <a:pt x="2731455" y="1526933"/>
                    <a:pt x="2725002" y="1529606"/>
                    <a:pt x="2718273" y="1529606"/>
                  </a:cubicBezTo>
                  <a:lnTo>
                    <a:pt x="25370" y="1529606"/>
                  </a:lnTo>
                  <a:cubicBezTo>
                    <a:pt x="11358" y="1529606"/>
                    <a:pt x="0" y="1518248"/>
                    <a:pt x="0" y="1504236"/>
                  </a:cubicBezTo>
                  <a:lnTo>
                    <a:pt x="0" y="25370"/>
                  </a:lnTo>
                  <a:cubicBezTo>
                    <a:pt x="0" y="11358"/>
                    <a:pt x="11358" y="0"/>
                    <a:pt x="25370" y="0"/>
                  </a:cubicBezTo>
                  <a:close/>
                </a:path>
              </a:pathLst>
            </a:custGeom>
            <a:solidFill>
              <a:srgbClr val="F6F4EC"/>
            </a:solidFill>
          </p:spPr>
          <p:txBody>
            <a:bodyPr/>
            <a:lstStyle/>
            <a:p>
              <a:endParaRPr lang="en-NZ" sz="1089"/>
            </a:p>
          </p:txBody>
        </p:sp>
        <p:sp>
          <p:nvSpPr>
            <p:cNvPr id="20" name="TextBox 20"/>
            <p:cNvSpPr txBox="1"/>
            <p:nvPr/>
          </p:nvSpPr>
          <p:spPr>
            <a:xfrm>
              <a:off x="0" y="-38100"/>
              <a:ext cx="2743643" cy="1567706"/>
            </a:xfrm>
            <a:prstGeom prst="rect">
              <a:avLst/>
            </a:prstGeom>
          </p:spPr>
          <p:txBody>
            <a:bodyPr lIns="21843" tIns="21843" rIns="21843" bIns="21843" rtlCol="0" anchor="ctr"/>
            <a:lstStyle/>
            <a:p>
              <a:pPr algn="ctr">
                <a:lnSpc>
                  <a:spcPts val="1144"/>
                </a:lnSpc>
              </a:pPr>
              <a:endParaRPr sz="1089"/>
            </a:p>
          </p:txBody>
        </p:sp>
      </p:grpSp>
      <p:sp>
        <p:nvSpPr>
          <p:cNvPr id="21" name="Freeform 21"/>
          <p:cNvSpPr/>
          <p:nvPr/>
        </p:nvSpPr>
        <p:spPr>
          <a:xfrm>
            <a:off x="4346613" y="1038901"/>
            <a:ext cx="2898300" cy="1293367"/>
          </a:xfrm>
          <a:custGeom>
            <a:avLst/>
            <a:gdLst/>
            <a:ahLst/>
            <a:cxnLst/>
            <a:rect l="l" t="t" r="r" b="b"/>
            <a:pathLst>
              <a:path w="4790372" h="2137704">
                <a:moveTo>
                  <a:pt x="0" y="0"/>
                </a:moveTo>
                <a:lnTo>
                  <a:pt x="4790372" y="0"/>
                </a:lnTo>
                <a:lnTo>
                  <a:pt x="4790372" y="2137704"/>
                </a:lnTo>
                <a:lnTo>
                  <a:pt x="0" y="2137704"/>
                </a:lnTo>
                <a:lnTo>
                  <a:pt x="0" y="0"/>
                </a:lnTo>
                <a:close/>
              </a:path>
            </a:pathLst>
          </a:custGeom>
          <a:blipFill>
            <a:blip r:embed="rId3"/>
            <a:stretch>
              <a:fillRect/>
            </a:stretch>
          </a:blipFill>
        </p:spPr>
        <p:txBody>
          <a:bodyPr/>
          <a:lstStyle/>
          <a:p>
            <a:endParaRPr lang="en-NZ" sz="1089"/>
          </a:p>
        </p:txBody>
      </p:sp>
      <p:sp>
        <p:nvSpPr>
          <p:cNvPr id="22" name="TextBox 22"/>
          <p:cNvSpPr txBox="1"/>
          <p:nvPr/>
        </p:nvSpPr>
        <p:spPr>
          <a:xfrm>
            <a:off x="128262" y="144076"/>
            <a:ext cx="4307700" cy="425245"/>
          </a:xfrm>
          <a:prstGeom prst="rect">
            <a:avLst/>
          </a:prstGeom>
        </p:spPr>
        <p:txBody>
          <a:bodyPr lIns="0" tIns="0" rIns="0" bIns="0" rtlCol="0" anchor="t">
            <a:spAutoFit/>
          </a:bodyPr>
          <a:lstStyle/>
          <a:p>
            <a:pPr>
              <a:lnSpc>
                <a:spcPts val="1708"/>
              </a:lnSpc>
            </a:pPr>
            <a:r>
              <a:rPr lang="en-US" sz="1219" b="1">
                <a:solidFill>
                  <a:srgbClr val="FFFFFF"/>
                </a:solidFill>
                <a:latin typeface="Poppins Bold"/>
                <a:ea typeface="Poppins Bold"/>
                <a:cs typeface="Poppins Bold"/>
                <a:sym typeface="Poppins Bold"/>
              </a:rPr>
              <a:t>Increased mental health and addiction workforce development</a:t>
            </a:r>
          </a:p>
        </p:txBody>
      </p:sp>
      <p:sp>
        <p:nvSpPr>
          <p:cNvPr id="23" name="TextBox 23"/>
          <p:cNvSpPr txBox="1"/>
          <p:nvPr/>
        </p:nvSpPr>
        <p:spPr>
          <a:xfrm>
            <a:off x="104883" y="597177"/>
            <a:ext cx="1958430" cy="145809"/>
          </a:xfrm>
          <a:prstGeom prst="rect">
            <a:avLst/>
          </a:prstGeom>
        </p:spPr>
        <p:txBody>
          <a:bodyPr lIns="0" tIns="0" rIns="0" bIns="0" rtlCol="0" anchor="t">
            <a:spAutoFit/>
          </a:bodyPr>
          <a:lstStyle/>
          <a:p>
            <a:pPr>
              <a:lnSpc>
                <a:spcPts val="1186"/>
              </a:lnSpc>
            </a:pPr>
            <a:r>
              <a:rPr lang="en-US" sz="847" b="1">
                <a:solidFill>
                  <a:srgbClr val="FFFFFF">
                    <a:alpha val="65882"/>
                  </a:srgbClr>
                </a:solidFill>
                <a:latin typeface="Poppins Bold"/>
                <a:ea typeface="Poppins Bold"/>
                <a:cs typeface="Poppins Bold"/>
                <a:sym typeface="Poppins Bold"/>
              </a:rPr>
              <a:t>Target = 500 more trained yearly</a:t>
            </a:r>
          </a:p>
        </p:txBody>
      </p:sp>
      <p:sp>
        <p:nvSpPr>
          <p:cNvPr id="24" name="TextBox 24"/>
          <p:cNvSpPr txBox="1"/>
          <p:nvPr/>
        </p:nvSpPr>
        <p:spPr>
          <a:xfrm>
            <a:off x="156935" y="1041150"/>
            <a:ext cx="2503360" cy="183384"/>
          </a:xfrm>
          <a:prstGeom prst="rect">
            <a:avLst/>
          </a:prstGeom>
        </p:spPr>
        <p:txBody>
          <a:bodyPr lIns="0" tIns="0" rIns="0" bIns="0" rtlCol="0" anchor="t">
            <a:spAutoFit/>
          </a:bodyPr>
          <a:lstStyle/>
          <a:p>
            <a:pPr>
              <a:lnSpc>
                <a:spcPts val="1525"/>
              </a:lnSpc>
            </a:pPr>
            <a:r>
              <a:rPr lang="en-US" sz="1089" b="1">
                <a:solidFill>
                  <a:srgbClr val="1868A1"/>
                </a:solidFill>
                <a:latin typeface="Poppins Bold"/>
                <a:ea typeface="Poppins Bold"/>
                <a:cs typeface="Poppins Bold"/>
                <a:sym typeface="Poppins Bold"/>
              </a:rPr>
              <a:t>National result  (Semester 1 2025)</a:t>
            </a:r>
          </a:p>
        </p:txBody>
      </p:sp>
      <p:sp>
        <p:nvSpPr>
          <p:cNvPr id="25" name="TextBox 25"/>
          <p:cNvSpPr txBox="1"/>
          <p:nvPr/>
        </p:nvSpPr>
        <p:spPr>
          <a:xfrm>
            <a:off x="4657987" y="144076"/>
            <a:ext cx="4383143" cy="425245"/>
          </a:xfrm>
          <a:prstGeom prst="rect">
            <a:avLst/>
          </a:prstGeom>
        </p:spPr>
        <p:txBody>
          <a:bodyPr lIns="0" tIns="0" rIns="0" bIns="0" rtlCol="0" anchor="t">
            <a:spAutoFit/>
          </a:bodyPr>
          <a:lstStyle/>
          <a:p>
            <a:pPr>
              <a:lnSpc>
                <a:spcPts val="1708"/>
              </a:lnSpc>
            </a:pPr>
            <a:r>
              <a:rPr lang="en-US" sz="1219" b="1" dirty="0">
                <a:solidFill>
                  <a:srgbClr val="FFFFFF"/>
                </a:solidFill>
                <a:latin typeface="Poppins Bold"/>
                <a:ea typeface="Poppins Bold"/>
                <a:cs typeface="Poppins Bold"/>
                <a:sym typeface="Poppins Bold"/>
              </a:rPr>
              <a:t>Strengthened focus on prevention and early intervention</a:t>
            </a:r>
          </a:p>
        </p:txBody>
      </p:sp>
      <p:sp>
        <p:nvSpPr>
          <p:cNvPr id="26" name="TextBox 26"/>
          <p:cNvSpPr txBox="1"/>
          <p:nvPr/>
        </p:nvSpPr>
        <p:spPr>
          <a:xfrm>
            <a:off x="4657986" y="597177"/>
            <a:ext cx="987290" cy="145809"/>
          </a:xfrm>
          <a:prstGeom prst="rect">
            <a:avLst/>
          </a:prstGeom>
        </p:spPr>
        <p:txBody>
          <a:bodyPr lIns="0" tIns="0" rIns="0" bIns="0" rtlCol="0" anchor="t">
            <a:spAutoFit/>
          </a:bodyPr>
          <a:lstStyle/>
          <a:p>
            <a:pPr>
              <a:lnSpc>
                <a:spcPts val="1186"/>
              </a:lnSpc>
            </a:pPr>
            <a:r>
              <a:rPr lang="en-US" sz="847" b="1">
                <a:solidFill>
                  <a:srgbClr val="FFFFFF">
                    <a:alpha val="65882"/>
                  </a:srgbClr>
                </a:solidFill>
                <a:latin typeface="Poppins Bold"/>
                <a:ea typeface="Poppins Bold"/>
                <a:cs typeface="Poppins Bold"/>
                <a:sym typeface="Poppins Bold"/>
              </a:rPr>
              <a:t>2030 target = 25%</a:t>
            </a:r>
          </a:p>
        </p:txBody>
      </p:sp>
      <p:sp>
        <p:nvSpPr>
          <p:cNvPr id="27" name="TextBox 27"/>
          <p:cNvSpPr txBox="1"/>
          <p:nvPr/>
        </p:nvSpPr>
        <p:spPr>
          <a:xfrm>
            <a:off x="4759381" y="1057632"/>
            <a:ext cx="1338356" cy="183384"/>
          </a:xfrm>
          <a:prstGeom prst="rect">
            <a:avLst/>
          </a:prstGeom>
        </p:spPr>
        <p:txBody>
          <a:bodyPr lIns="0" tIns="0" rIns="0" bIns="0" rtlCol="0" anchor="t">
            <a:spAutoFit/>
          </a:bodyPr>
          <a:lstStyle/>
          <a:p>
            <a:pPr>
              <a:lnSpc>
                <a:spcPts val="1525"/>
              </a:lnSpc>
            </a:pPr>
            <a:r>
              <a:rPr lang="en-US" sz="1089" b="1">
                <a:solidFill>
                  <a:srgbClr val="37807F"/>
                </a:solidFill>
                <a:latin typeface="Poppins Bold"/>
                <a:ea typeface="Poppins Bold"/>
                <a:cs typeface="Poppins Bold"/>
                <a:sym typeface="Poppins Bold"/>
              </a:rPr>
              <a:t>National result </a:t>
            </a:r>
          </a:p>
        </p:txBody>
      </p:sp>
      <p:sp>
        <p:nvSpPr>
          <p:cNvPr id="28" name="TextBox 28"/>
          <p:cNvSpPr txBox="1"/>
          <p:nvPr/>
        </p:nvSpPr>
        <p:spPr>
          <a:xfrm>
            <a:off x="7036318" y="1494407"/>
            <a:ext cx="1937777" cy="303866"/>
          </a:xfrm>
          <a:prstGeom prst="rect">
            <a:avLst/>
          </a:prstGeom>
        </p:spPr>
        <p:txBody>
          <a:bodyPr lIns="0" tIns="0" rIns="0" bIns="0" rtlCol="0" anchor="t">
            <a:spAutoFit/>
          </a:bodyPr>
          <a:lstStyle/>
          <a:p>
            <a:pPr>
              <a:lnSpc>
                <a:spcPts val="750"/>
              </a:lnSpc>
            </a:pPr>
            <a:r>
              <a:rPr lang="en-US" sz="605">
                <a:solidFill>
                  <a:srgbClr val="000000"/>
                </a:solidFill>
                <a:latin typeface="Poppins"/>
                <a:ea typeface="Poppins"/>
                <a:cs typeface="Poppins"/>
                <a:sym typeface="Poppins"/>
              </a:rPr>
              <a:t>This measure presents the proportion of mental health and addiction ringfenced investment allocated to prevention and early intervention.</a:t>
            </a:r>
          </a:p>
        </p:txBody>
      </p:sp>
      <p:sp>
        <p:nvSpPr>
          <p:cNvPr id="29" name="TextBox 29"/>
          <p:cNvSpPr txBox="1"/>
          <p:nvPr/>
        </p:nvSpPr>
        <p:spPr>
          <a:xfrm>
            <a:off x="2387850" y="1522295"/>
            <a:ext cx="2048112" cy="303866"/>
          </a:xfrm>
          <a:prstGeom prst="rect">
            <a:avLst/>
          </a:prstGeom>
        </p:spPr>
        <p:txBody>
          <a:bodyPr lIns="0" tIns="0" rIns="0" bIns="0" rtlCol="0" anchor="t">
            <a:spAutoFit/>
          </a:bodyPr>
          <a:lstStyle/>
          <a:p>
            <a:pPr>
              <a:lnSpc>
                <a:spcPts val="750"/>
              </a:lnSpc>
            </a:pPr>
            <a:r>
              <a:rPr lang="en-US" sz="605">
                <a:solidFill>
                  <a:srgbClr val="000000"/>
                </a:solidFill>
                <a:latin typeface="Poppins"/>
                <a:ea typeface="Poppins"/>
                <a:cs typeface="Poppins"/>
                <a:sym typeface="Poppins"/>
              </a:rPr>
              <a:t>This measure shows the number of mental health and addiction professionals trained each year in New Zealand.</a:t>
            </a:r>
          </a:p>
        </p:txBody>
      </p:sp>
      <p:sp>
        <p:nvSpPr>
          <p:cNvPr id="30" name="TextBox 30"/>
          <p:cNvSpPr txBox="1"/>
          <p:nvPr/>
        </p:nvSpPr>
        <p:spPr>
          <a:xfrm>
            <a:off x="147033" y="2816603"/>
            <a:ext cx="4189679" cy="1276375"/>
          </a:xfrm>
          <a:prstGeom prst="rect">
            <a:avLst/>
          </a:prstGeom>
        </p:spPr>
        <p:txBody>
          <a:bodyPr lIns="0" tIns="0" rIns="0" bIns="0" rtlCol="0" anchor="t">
            <a:spAutoFit/>
          </a:bodyPr>
          <a:lstStyle/>
          <a:p>
            <a:pPr>
              <a:lnSpc>
                <a:spcPts val="1017"/>
              </a:lnSpc>
            </a:pPr>
            <a:r>
              <a:rPr lang="en-US" sz="726">
                <a:solidFill>
                  <a:srgbClr val="000000"/>
                </a:solidFill>
                <a:latin typeface="Poppins"/>
                <a:ea typeface="Poppins"/>
                <a:cs typeface="Poppins"/>
                <a:sym typeface="Poppins"/>
              </a:rPr>
              <a:t>A total of 349 people in the identified professions commenced training in semester one of the 2025 academic year. </a:t>
            </a:r>
          </a:p>
          <a:p>
            <a:pPr>
              <a:lnSpc>
                <a:spcPts val="1017"/>
              </a:lnSpc>
            </a:pPr>
            <a:endParaRPr lang="en-US" sz="726">
              <a:solidFill>
                <a:srgbClr val="000000"/>
              </a:solidFill>
              <a:latin typeface="Poppins"/>
              <a:ea typeface="Poppins"/>
              <a:cs typeface="Poppins"/>
              <a:sym typeface="Poppins"/>
            </a:endParaRPr>
          </a:p>
          <a:p>
            <a:pPr>
              <a:lnSpc>
                <a:spcPts val="1017"/>
              </a:lnSpc>
            </a:pPr>
            <a:r>
              <a:rPr lang="en-US" sz="726">
                <a:solidFill>
                  <a:srgbClr val="000000"/>
                </a:solidFill>
                <a:latin typeface="Poppins"/>
                <a:ea typeface="Poppins"/>
                <a:cs typeface="Poppins"/>
                <a:sym typeface="Poppins"/>
              </a:rPr>
              <a:t>This is a partial result, as it represents only the first semester intake. </a:t>
            </a:r>
          </a:p>
          <a:p>
            <a:pPr>
              <a:lnSpc>
                <a:spcPts val="1017"/>
              </a:lnSpc>
            </a:pPr>
            <a:endParaRPr lang="en-US" sz="726">
              <a:solidFill>
                <a:srgbClr val="000000"/>
              </a:solidFill>
              <a:latin typeface="Poppins"/>
              <a:ea typeface="Poppins"/>
              <a:cs typeface="Poppins"/>
              <a:sym typeface="Poppins"/>
            </a:endParaRPr>
          </a:p>
          <a:p>
            <a:pPr>
              <a:lnSpc>
                <a:spcPts val="1017"/>
              </a:lnSpc>
            </a:pPr>
            <a:r>
              <a:rPr lang="en-US" sz="726">
                <a:solidFill>
                  <a:srgbClr val="000000"/>
                </a:solidFill>
                <a:latin typeface="Poppins"/>
                <a:ea typeface="Poppins"/>
                <a:cs typeface="Poppins"/>
                <a:sym typeface="Poppins"/>
              </a:rPr>
              <a:t>Some professions have a second semester intake (starting in the middle of the calendar year). </a:t>
            </a:r>
          </a:p>
          <a:p>
            <a:pPr>
              <a:lnSpc>
                <a:spcPts val="1017"/>
              </a:lnSpc>
            </a:pPr>
            <a:endParaRPr lang="en-US" sz="726">
              <a:solidFill>
                <a:srgbClr val="000000"/>
              </a:solidFill>
              <a:latin typeface="Poppins"/>
              <a:ea typeface="Poppins"/>
              <a:cs typeface="Poppins"/>
              <a:sym typeface="Poppins"/>
            </a:endParaRPr>
          </a:p>
          <a:p>
            <a:pPr>
              <a:lnSpc>
                <a:spcPts val="1017"/>
              </a:lnSpc>
            </a:pPr>
            <a:r>
              <a:rPr lang="en-US" sz="726">
                <a:solidFill>
                  <a:srgbClr val="000000"/>
                </a:solidFill>
                <a:latin typeface="Poppins"/>
                <a:ea typeface="Poppins"/>
                <a:cs typeface="Poppins"/>
                <a:sym typeface="Poppins"/>
              </a:rPr>
              <a:t>Results for the second semester will not be available until quarter two 2025/26, at which point we will report the full year result for the 2025 calendar year</a:t>
            </a:r>
          </a:p>
        </p:txBody>
      </p:sp>
      <p:sp>
        <p:nvSpPr>
          <p:cNvPr id="31" name="TextBox 31"/>
          <p:cNvSpPr txBox="1"/>
          <p:nvPr/>
        </p:nvSpPr>
        <p:spPr>
          <a:xfrm>
            <a:off x="156935" y="2515782"/>
            <a:ext cx="2503360" cy="183384"/>
          </a:xfrm>
          <a:prstGeom prst="rect">
            <a:avLst/>
          </a:prstGeom>
        </p:spPr>
        <p:txBody>
          <a:bodyPr lIns="0" tIns="0" rIns="0" bIns="0" rtlCol="0" anchor="t">
            <a:spAutoFit/>
          </a:bodyPr>
          <a:lstStyle/>
          <a:p>
            <a:pPr>
              <a:lnSpc>
                <a:spcPts val="1525"/>
              </a:lnSpc>
            </a:pPr>
            <a:r>
              <a:rPr lang="en-US" sz="1089" b="1">
                <a:solidFill>
                  <a:srgbClr val="1868A1"/>
                </a:solidFill>
                <a:latin typeface="Poppins Bold"/>
                <a:ea typeface="Poppins Bold"/>
                <a:cs typeface="Poppins Bold"/>
                <a:sym typeface="Poppins Bold"/>
              </a:rPr>
              <a:t>Q1 overview</a:t>
            </a:r>
          </a:p>
        </p:txBody>
      </p:sp>
      <p:sp>
        <p:nvSpPr>
          <p:cNvPr id="32" name="TextBox 32"/>
          <p:cNvSpPr txBox="1"/>
          <p:nvPr/>
        </p:nvSpPr>
        <p:spPr>
          <a:xfrm>
            <a:off x="4770200" y="2816604"/>
            <a:ext cx="4206718" cy="2045816"/>
          </a:xfrm>
          <a:prstGeom prst="rect">
            <a:avLst/>
          </a:prstGeom>
        </p:spPr>
        <p:txBody>
          <a:bodyPr lIns="0" tIns="0" rIns="0" bIns="0" rtlCol="0" anchor="t">
            <a:spAutoFit/>
          </a:bodyPr>
          <a:lstStyle/>
          <a:p>
            <a:pPr>
              <a:lnSpc>
                <a:spcPts val="1016"/>
              </a:lnSpc>
            </a:pPr>
            <a:r>
              <a:rPr lang="en-US" sz="726">
                <a:solidFill>
                  <a:srgbClr val="000000"/>
                </a:solidFill>
                <a:latin typeface="Poppins"/>
                <a:ea typeface="Poppins"/>
                <a:cs typeface="Poppins"/>
                <a:sym typeface="Poppins"/>
              </a:rPr>
              <a:t>This result is the annual budgeted investment; it does not represent the proportion of the mental health and addiction ringfence that has been spent during the quarter.</a:t>
            </a:r>
          </a:p>
          <a:p>
            <a:pPr>
              <a:lnSpc>
                <a:spcPts val="1016"/>
              </a:lnSpc>
            </a:pPr>
            <a:endParaRPr lang="en-US" sz="726">
              <a:solidFill>
                <a:srgbClr val="000000"/>
              </a:solidFill>
              <a:latin typeface="Poppins"/>
              <a:ea typeface="Poppins"/>
              <a:cs typeface="Poppins"/>
              <a:sym typeface="Poppins"/>
            </a:endParaRPr>
          </a:p>
          <a:p>
            <a:pPr>
              <a:lnSpc>
                <a:spcPts val="1016"/>
              </a:lnSpc>
            </a:pPr>
            <a:r>
              <a:rPr lang="en-US" sz="726">
                <a:solidFill>
                  <a:srgbClr val="000000"/>
                </a:solidFill>
                <a:latin typeface="Poppins"/>
                <a:ea typeface="Poppins"/>
                <a:cs typeface="Poppins"/>
                <a:sym typeface="Poppins"/>
              </a:rPr>
              <a:t>The “Top Up” mental wellbeing promotion campaign was launched and rolled out across television, radio, digital, display and social media channels. Early engagement data indicates a strong audience interaction. Over the coming months the campaign will continue to rollout across a range of media and social platforms. </a:t>
            </a:r>
          </a:p>
          <a:p>
            <a:pPr>
              <a:lnSpc>
                <a:spcPts val="1016"/>
              </a:lnSpc>
            </a:pPr>
            <a:endParaRPr lang="en-US" sz="726">
              <a:solidFill>
                <a:srgbClr val="000000"/>
              </a:solidFill>
              <a:latin typeface="Poppins"/>
              <a:ea typeface="Poppins"/>
              <a:cs typeface="Poppins"/>
              <a:sym typeface="Poppins"/>
            </a:endParaRPr>
          </a:p>
          <a:p>
            <a:pPr>
              <a:lnSpc>
                <a:spcPts val="1016"/>
              </a:lnSpc>
            </a:pPr>
            <a:r>
              <a:rPr lang="en-US" sz="726" u="sng">
                <a:solidFill>
                  <a:srgbClr val="003399"/>
                </a:solidFill>
                <a:latin typeface="Poppins"/>
                <a:ea typeface="Poppins"/>
                <a:cs typeface="Poppins"/>
                <a:sym typeface="Poppins"/>
                <a:hlinkClick r:id="rId4" tooltip="https://mentalhealth.org.nz/top-up-community-grants"/>
              </a:rPr>
              <a:t>Applications for Top Up community grants</a:t>
            </a:r>
            <a:r>
              <a:rPr lang="en-US" sz="726">
                <a:solidFill>
                  <a:srgbClr val="000000"/>
                </a:solidFill>
                <a:latin typeface="Poppins"/>
                <a:ea typeface="Poppins"/>
                <a:cs typeface="Poppins"/>
                <a:sym typeface="Poppins"/>
              </a:rPr>
              <a:t>, administered by the Mental Health Foundation, are currently open. </a:t>
            </a:r>
          </a:p>
          <a:p>
            <a:pPr>
              <a:lnSpc>
                <a:spcPts val="1016"/>
              </a:lnSpc>
            </a:pPr>
            <a:endParaRPr lang="en-US" sz="726">
              <a:solidFill>
                <a:srgbClr val="000000"/>
              </a:solidFill>
              <a:latin typeface="Poppins"/>
              <a:ea typeface="Poppins"/>
              <a:cs typeface="Poppins"/>
              <a:sym typeface="Poppins"/>
            </a:endParaRPr>
          </a:p>
          <a:p>
            <a:pPr>
              <a:lnSpc>
                <a:spcPts val="1016"/>
              </a:lnSpc>
            </a:pPr>
            <a:r>
              <a:rPr lang="en-US" sz="726">
                <a:solidFill>
                  <a:srgbClr val="000000"/>
                </a:solidFill>
                <a:latin typeface="Poppins"/>
                <a:ea typeface="Poppins"/>
                <a:cs typeface="Poppins"/>
                <a:sym typeface="Poppins"/>
              </a:rPr>
              <a:t>Community grants are intended to support initiatives grounded in the Five Ways to Wellbeing – Connect, Give, Take Notice, Be Active and Keep Learning – creating ripples of wellbeing in communities. </a:t>
            </a:r>
          </a:p>
          <a:p>
            <a:pPr>
              <a:lnSpc>
                <a:spcPts val="1016"/>
              </a:lnSpc>
            </a:pPr>
            <a:endParaRPr lang="en-US" sz="726">
              <a:solidFill>
                <a:srgbClr val="000000"/>
              </a:solidFill>
              <a:latin typeface="Poppins"/>
              <a:ea typeface="Poppins"/>
              <a:cs typeface="Poppins"/>
              <a:sym typeface="Poppins"/>
            </a:endParaRPr>
          </a:p>
          <a:p>
            <a:pPr>
              <a:lnSpc>
                <a:spcPts val="1016"/>
              </a:lnSpc>
            </a:pPr>
            <a:endParaRPr lang="en-US" sz="726">
              <a:solidFill>
                <a:srgbClr val="000000"/>
              </a:solidFill>
              <a:latin typeface="Poppins"/>
              <a:ea typeface="Poppins"/>
              <a:cs typeface="Poppins"/>
              <a:sym typeface="Poppins"/>
            </a:endParaRPr>
          </a:p>
        </p:txBody>
      </p:sp>
      <p:sp>
        <p:nvSpPr>
          <p:cNvPr id="33" name="TextBox 33"/>
          <p:cNvSpPr txBox="1"/>
          <p:nvPr/>
        </p:nvSpPr>
        <p:spPr>
          <a:xfrm>
            <a:off x="4770201" y="2515782"/>
            <a:ext cx="2503360" cy="183384"/>
          </a:xfrm>
          <a:prstGeom prst="rect">
            <a:avLst/>
          </a:prstGeom>
        </p:spPr>
        <p:txBody>
          <a:bodyPr lIns="0" tIns="0" rIns="0" bIns="0" rtlCol="0" anchor="t">
            <a:spAutoFit/>
          </a:bodyPr>
          <a:lstStyle/>
          <a:p>
            <a:pPr>
              <a:lnSpc>
                <a:spcPts val="1525"/>
              </a:lnSpc>
            </a:pPr>
            <a:r>
              <a:rPr lang="en-US" sz="1089" b="1">
                <a:solidFill>
                  <a:srgbClr val="37807F"/>
                </a:solidFill>
                <a:latin typeface="Poppins Bold"/>
                <a:ea typeface="Poppins Bold"/>
                <a:cs typeface="Poppins Bold"/>
                <a:sym typeface="Poppins Bold"/>
              </a:rPr>
              <a:t>Q1 overview</a:t>
            </a:r>
          </a:p>
        </p:txBody>
      </p:sp>
      <p:sp>
        <p:nvSpPr>
          <p:cNvPr id="34" name="TextBox 34"/>
          <p:cNvSpPr txBox="1"/>
          <p:nvPr/>
        </p:nvSpPr>
        <p:spPr>
          <a:xfrm>
            <a:off x="123039" y="6439168"/>
            <a:ext cx="8483803" cy="158570"/>
          </a:xfrm>
          <a:prstGeom prst="rect">
            <a:avLst/>
          </a:prstGeom>
        </p:spPr>
        <p:txBody>
          <a:bodyPr lIns="0" tIns="0" rIns="0" bIns="0" rtlCol="0" anchor="t">
            <a:spAutoFit/>
          </a:bodyPr>
          <a:lstStyle/>
          <a:p>
            <a:pPr>
              <a:lnSpc>
                <a:spcPts val="639"/>
              </a:lnSpc>
            </a:pPr>
            <a:r>
              <a:rPr lang="en-US" sz="666">
                <a:solidFill>
                  <a:srgbClr val="000000"/>
                </a:solidFill>
                <a:latin typeface="Poppins"/>
                <a:ea typeface="Poppins"/>
                <a:cs typeface="Poppins"/>
                <a:sym typeface="Poppins"/>
                <a:hlinkClick r:id="rId5" tooltip="https://www.tewhatuora.govt.nz/publications/mental-health-and-addiction-targets-performance-resources-2025-26"/>
              </a:rPr>
              <a:t>Comparisons to historic data reflects the first published result. Data is based on point-in-time snapshots and may differ from other published statistics due to differences in timing, methodology, or data sources. </a:t>
            </a:r>
            <a:r>
              <a:rPr lang="en-US" sz="666" b="1">
                <a:solidFill>
                  <a:srgbClr val="003399"/>
                </a:solidFill>
                <a:latin typeface="Poppins Bold"/>
                <a:ea typeface="Poppins Bold"/>
                <a:cs typeface="Poppins Bold"/>
                <a:sym typeface="Poppins Bold"/>
                <a:hlinkClick r:id="rId5" tooltip="https://www.tewhatuora.govt.nz/publications/mental-health-and-addiction-targets-performance-resources-2025-26"/>
              </a:rPr>
              <a:t>See caveats.</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kau document" ma:contentTypeID="0x010100D5C1E13D20A8554992C24F7EE470E023002950EC02031D6D4799265BD36BF630E8" ma:contentTypeVersion="15" ma:contentTypeDescription="Create a new document." ma:contentTypeScope="" ma:versionID="1fb28796d661826e4fb630457b8c3661">
  <xsd:schema xmlns:xsd="http://www.w3.org/2001/XMLSchema" xmlns:xs="http://www.w3.org/2001/XMLSchema" xmlns:p="http://schemas.microsoft.com/office/2006/metadata/properties" xmlns:ns1="http://schemas.microsoft.com/sharepoint/v3" xmlns:ns2="9253c88c-d550-4ff1-afdc-d5dc691f60b0" xmlns:ns3="99bafffc-51bf-4b0f-a18e-b3c6dcf77d93" xmlns:ns4="d3b74e82-c9ec-4ac4-aba2-12ff7e201463" targetNamespace="http://schemas.microsoft.com/office/2006/metadata/properties" ma:root="true" ma:fieldsID="24833eadc307be345b965d41dd4ca701" ns1:_="" ns2:_="" ns3:_="" ns4:_="">
    <xsd:import namespace="http://schemas.microsoft.com/sharepoint/v3"/>
    <xsd:import namespace="9253c88c-d550-4ff1-afdc-d5dc691f60b0"/>
    <xsd:import namespace="99bafffc-51bf-4b0f-a18e-b3c6dcf77d93"/>
    <xsd:import namespace="d3b74e82-c9ec-4ac4-aba2-12ff7e201463"/>
    <xsd:element name="properties">
      <xsd:complexType>
        <xsd:sequence>
          <xsd:element name="documentManagement">
            <xsd:complexType>
              <xsd:all>
                <xsd:element ref="ns2:TaxCatchAll" minOccurs="0"/>
                <xsd:element ref="ns3:TaxCatchAllLabel" minOccurs="0"/>
                <xsd:element ref="ns3:ka9b207035bc48f2a4f6a2bfed7195b7" minOccurs="0"/>
                <xsd:element ref="ns1:Name" minOccurs="0"/>
                <xsd:element ref="ns3:f3e7f0a218d8438586e2a8545792c0ef" minOccurs="0"/>
                <xsd:element ref="ns3:mb22360ee3e3407ca28e907eb3b7ca6b" minOccurs="0"/>
                <xsd:element ref="ns3:p7110e5651294189b89368865130750f" minOccurs="0"/>
                <xsd:element ref="ns3:p777f0da518742b188a1f7fd5ee91810" minOccurs="0"/>
                <xsd:element ref="ns3:HNZReviewDate" minOccurs="0"/>
                <xsd:element ref="ns4:_dlc_DocId" minOccurs="0"/>
                <xsd:element ref="ns4:_dlc_DocIdUrl" minOccurs="0"/>
                <xsd:element ref="ns4:_dlc_DocIdPersistId" minOccurs="0"/>
                <xsd:element ref="ns3:MediaServiceMetadata" minOccurs="0"/>
                <xsd:element ref="ns3:MediaServiceFastMetadata" minOccurs="0"/>
                <xsd:element ref="ns3:MediaServiceSearchProperties" minOccurs="0"/>
                <xsd:element ref="ns3:DateputinAWS" minOccurs="0"/>
                <xsd:element ref="ns3:Publish_x002f_UpdateinAWS" minOccurs="0"/>
                <xsd:element ref="ns3:AWSUploadName" minOccurs="0"/>
                <xsd:element ref="ns3:Test" minOccurs="0"/>
                <xsd:element ref="ns3:FileURL" minOccurs="0"/>
                <xsd:element ref="ns3:Control_x0020_state"/>
                <xsd:element ref="ns3:SME_x0020__x002f__x0020_Owner"/>
                <xsd:element ref="ns3:Publication_x0020_Topic" minOccurs="0"/>
                <xsd:element ref="ns3:Publication_x0020_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Name" ma:index="12" nillable="true" ma:displayName="Account" ma:internalName="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53c88c-d550-4ff1-afdc-d5dc691f60b0"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fea06a53-5f16-4c59-aaa2-de483fadc888}" ma:internalName="TaxCatchAll" ma:showField="CatchAllData" ma:web="d3b74e82-c9ec-4ac4-aba2-12ff7e20146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bafffc-51bf-4b0f-a18e-b3c6dcf77d93" elementFormDefault="qualified">
    <xsd:import namespace="http://schemas.microsoft.com/office/2006/documentManagement/types"/>
    <xsd:import namespace="http://schemas.microsoft.com/office/infopath/2007/PartnerControls"/>
    <xsd:element name="TaxCatchAllLabel" ma:index="9" nillable="true" ma:displayName="Taxonomy Catch All Column1" ma:hidden="true" ma:list="{fea06a53-5f16-4c59-aaa2-de483fadc888}" ma:internalName="TaxCatchAllLabel" ma:readOnly="true" ma:showField="CatchAllDataLabel">
      <xsd:complexType>
        <xsd:complexContent>
          <xsd:extension base="dms:MultiChoiceLookup">
            <xsd:sequence>
              <xsd:element name="Value" type="dms:Lookup" maxOccurs="unbounded" minOccurs="0" nillable="true"/>
            </xsd:sequence>
          </xsd:extension>
        </xsd:complexContent>
      </xsd:complexType>
    </xsd:element>
    <xsd:element name="ka9b207035bc48f2a4f6a2bfed7195b7" ma:index="10" nillable="true" ma:displayName="Business Function_0" ma:hidden="true" ma:internalName="ka9b207035bc48f2a4f6a2bfed7195b7">
      <xsd:simpleType>
        <xsd:restriction base="dms:Note"/>
      </xsd:simpleType>
    </xsd:element>
    <xsd:element name="f3e7f0a218d8438586e2a8545792c0ef" ma:index="13" nillable="true" ma:displayName="Topic_0" ma:hidden="true" ma:internalName="f3e7f0a218d8438586e2a8545792c0ef">
      <xsd:simpleType>
        <xsd:restriction base="dms:Note"/>
      </xsd:simpleType>
    </xsd:element>
    <xsd:element name="mb22360ee3e3407ca28e907eb3b7ca6b" ma:index="15" nillable="true" ma:displayName="Status_0" ma:hidden="true" ma:internalName="mb22360ee3e3407ca28e907eb3b7ca6b">
      <xsd:simpleType>
        <xsd:restriction base="dms:Note"/>
      </xsd:simpleType>
    </xsd:element>
    <xsd:element name="p7110e5651294189b89368865130750f" ma:index="17" nillable="true" ma:displayName="Region_0" ma:hidden="true" ma:internalName="p7110e5651294189b89368865130750f">
      <xsd:simpleType>
        <xsd:restriction base="dms:Note"/>
      </xsd:simpleType>
    </xsd:element>
    <xsd:element name="p777f0da518742b188a1f7fd5ee91810" ma:index="19" nillable="true" ma:displayName="Local Area_0" ma:hidden="true" ma:internalName="p777f0da518742b188a1f7fd5ee91810">
      <xsd:simpleType>
        <xsd:restriction base="dms:Note"/>
      </xsd:simpleType>
    </xsd:element>
    <xsd:element name="HNZReviewDate" ma:index="21" nillable="true" ma:displayName="Review Date" ma:description="Review Date for content" ma:format="DateOnly" ma:internalName="HNZReviewDate">
      <xsd:simpleType>
        <xsd:restriction base="dms:DateTime"/>
      </xsd:simpleType>
    </xsd:element>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DateputinAWS" ma:index="28" nillable="true" ma:displayName="Date put in AWS" ma:format="DateTime" ma:internalName="DateputinAWS">
      <xsd:simpleType>
        <xsd:restriction base="dms:DateTime"/>
      </xsd:simpleType>
    </xsd:element>
    <xsd:element name="Publish_x002f_UpdateinAWS" ma:index="29" nillable="true" ma:displayName="Publish / Update in AWS" ma:default="1" ma:format="Dropdown" ma:internalName="Publish_x002f_UpdateinAWS">
      <xsd:simpleType>
        <xsd:restriction base="dms:Boolean"/>
      </xsd:simpleType>
    </xsd:element>
    <xsd:element name="AWSUploadName" ma:index="30" nillable="true" ma:displayName="AWS Upload Name" ma:format="Dropdown" ma:internalName="AWSUploadName">
      <xsd:simpleType>
        <xsd:restriction base="dms:Text">
          <xsd:maxLength value="255"/>
        </xsd:restriction>
      </xsd:simpleType>
    </xsd:element>
    <xsd:element name="Test" ma:index="31" nillable="true" ma:displayName="Test" ma:default="0" ma:format="Dropdown" ma:internalName="Test">
      <xsd:simpleType>
        <xsd:restriction base="dms:Boolean"/>
      </xsd:simpleType>
    </xsd:element>
    <xsd:element name="FileURL" ma:index="32" nillable="true" ma:displayName="File URL" ma:format="Dropdown" ma:indexed="true" ma:internalName="FileURL">
      <xsd:simpleType>
        <xsd:restriction base="dms:Text">
          <xsd:maxLength value="255"/>
        </xsd:restriction>
      </xsd:simpleType>
    </xsd:element>
    <xsd:element name="Control_x0020_state" ma:index="33" ma:displayName="Control state" ma:format="Dropdown" ma:internalName="Control_x0020_state">
      <xsd:simpleType>
        <xsd:restriction base="dms:Choice">
          <xsd:enumeration value="Semi-controlled"/>
          <xsd:enumeration value="Uncontrolled"/>
          <xsd:enumeration value="Controlled"/>
        </xsd:restriction>
      </xsd:simpleType>
    </xsd:element>
    <xsd:element name="SME_x0020__x002f__x0020_Owner" ma:index="34" ma:displayName="SME / Owner" ma:list="UserInfo" ma:SharePointGroup="0" ma:internalName="SME_x0020__x002f_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Publication_x0020_Topic" ma:index="35" nillable="true" ma:displayName="Publication Topic" ma:internalName="Publication_x0020_Topic">
      <xsd:complexType>
        <xsd:complexContent>
          <xsd:extension base="dms:MultiChoice">
            <xsd:sequence>
              <xsd:element name="Value" maxOccurs="unbounded" minOccurs="0" nillable="true">
                <xsd:simpleType>
                  <xsd:restriction base="dms:Choice">
                    <xsd:enumeration value="Abortion"/>
                    <xsd:enumeration value="Addiction"/>
                    <xsd:enumeration value="Aged residential care"/>
                    <xsd:enumeration value="Alcohol"/>
                    <xsd:enumeration value="Ambulances"/>
                    <xsd:enumeration value="Antenatal and newborn screening"/>
                    <xsd:enumeration value="Antimicrobial prescribing"/>
                    <xsd:enumeration value="Assisted dying"/>
                    <xsd:enumeration value="Border health"/>
                    <xsd:enumeration value="Bowel screening"/>
                    <xsd:enumeration value="Breast screening"/>
                    <xsd:enumeration value="Breastfeeding"/>
                    <xsd:enumeration value="Cancer"/>
                    <xsd:enumeration value="Cervical screening"/>
                    <xsd:enumeration value="Clinical coding"/>
                    <xsd:enumeration value="COVID-19"/>
                    <xsd:enumeration value="Cyber security"/>
                    <xsd:enumeration value="Death and dying"/>
                    <xsd:enumeration value="Dental care"/>
                    <xsd:enumeration value="Diabetes"/>
                    <xsd:enumeration value="Digital health"/>
                    <xsd:enumeration value="Disability"/>
                    <xsd:enumeration value="Diseases and conditions"/>
                    <xsd:enumeration value="Dioxins"/>
                    <xsd:enumeration value="Drugs"/>
                    <xsd:enumeration value="DSOC screening"/>
                    <xsd:enumeration value="Early childhood education (ECE)"/>
                    <xsd:enumeration value="Education"/>
                    <xsd:enumeration value="Environmental emergencies"/>
                    <xsd:enumeration value="Environmental health"/>
                    <xsd:enumeration value="Eye health"/>
                    <xsd:enumeration value="Family harm"/>
                    <xsd:enumeration value="Gender affirming care"/>
                    <xsd:enumeration value="Genetic health"/>
                    <xsd:enumeration value="Hazardous substances"/>
                    <xsd:enumeration value="Hospitals and specialist care"/>
                    <xsd:enumeration value="Immunisation"/>
                    <xsd:enumeration value="Infection prevention and control"/>
                    <xsd:enumeration value="Infants and children"/>
                    <xsd:enumeration value="Infrastructure"/>
                    <xsd:enumeration value="Laboratories"/>
                    <xsd:enumeration value="Māori health"/>
                    <xsd:enumeration value="Maternity"/>
                    <xsd:enumeration value="Measles"/>
                    <xsd:enumeration value="Mental health"/>
                    <xsd:enumeration value="Metabolic disorder screening"/>
                    <xsd:enumeration value="National Health Index (NHI)"/>
                    <xsd:enumeration value="New Dunedin Hospital"/>
                    <xsd:enumeration value="Newborn hearing screening"/>
                    <xsd:enumeration value="Nutrition"/>
                    <xsd:enumeration value="Occupational health"/>
                    <xsd:enumeration value="Older people's health"/>
                    <xsd:enumeration value="Pacific health"/>
                    <xsd:enumeration value="Palliative care"/>
                    <xsd:enumeration value="Payments and claims"/>
                    <xsd:enumeration value="Pharmacy and prescriptions"/>
                    <xsd:enumeration value="Physical activity"/>
                    <xsd:enumeration value="Primary care"/>
                    <xsd:enumeration value="Refugee and migrant health"/>
                    <xsd:enumeration value="Rheumatic fever"/>
                    <xsd:enumeration value="Rural health"/>
                    <xsd:enumeration value="Shared digital health record"/>
                    <xsd:enumeration value="Sexual harm"/>
                    <xsd:enumeration value="Sexual health"/>
                    <xsd:enumeration value="Smoking and vaping"/>
                    <xsd:enumeration value="Sustainability"/>
                    <xsd:enumeration value="Women's health"/>
                    <xsd:enumeration value="Workforce"/>
                  </xsd:restriction>
                </xsd:simpleType>
              </xsd:element>
            </xsd:sequence>
          </xsd:extension>
        </xsd:complexContent>
      </xsd:complexType>
    </xsd:element>
    <xsd:element name="Publication_x0020_Document_x0020_Type" ma:index="36" nillable="true" ma:displayName="Publication Document Type" ma:format="Dropdown" ma:internalName="Publication_x0020_Document_x0020_Type">
      <xsd:simpleType>
        <xsd:restriction base="dms:Choice">
          <xsd:enumeration value="Annual report"/>
          <xsd:enumeration value="Board paper"/>
          <xsd:enumeration value="Claim form"/>
          <xsd:enumeration value="Clinical guidance"/>
          <xsd:enumeration value="Evaluations and reviews"/>
          <xsd:enumeration value="Fact sheets"/>
          <xsd:enumeration value="Form"/>
          <xsd:enumeration value="Guidance"/>
          <xsd:enumeration value="Information release"/>
          <xsd:enumeration value="Memo"/>
          <xsd:enumeration value="Ministerial advice"/>
          <xsd:enumeration value="Newsletters"/>
          <xsd:enumeration value="OIA request response"/>
          <xsd:enumeration value="Performance"/>
          <xsd:enumeration value="Policy"/>
          <xsd:enumeration value="Posters"/>
          <xsd:enumeration value="Powerpoint presentation"/>
          <xsd:enumeration value="Procedures"/>
          <xsd:enumeration value="Referral forms"/>
          <xsd:enumeration value="Report"/>
          <xsd:enumeration value="Research"/>
          <xsd:enumeration value="Specifications and frameworks"/>
          <xsd:enumeration value="Standard"/>
          <xsd:enumeration value="Statement of intent"/>
          <xsd:enumeration value="Strategies and plans"/>
        </xsd:restriction>
      </xsd:simpleType>
    </xsd:element>
  </xsd:schema>
  <xsd:schema xmlns:xsd="http://www.w3.org/2001/XMLSchema" xmlns:xs="http://www.w3.org/2001/XMLSchema" xmlns:dms="http://schemas.microsoft.com/office/2006/documentManagement/types" xmlns:pc="http://schemas.microsoft.com/office/infopath/2007/PartnerControls" targetNamespace="d3b74e82-c9ec-4ac4-aba2-12ff7e201463" elementFormDefault="qualified">
    <xsd:import namespace="http://schemas.microsoft.com/office/2006/documentManagement/types"/>
    <xsd:import namespace="http://schemas.microsoft.com/office/infopath/2007/PartnerControls"/>
    <xsd:element name="_dlc_DocId" ma:index="22" nillable="true" ma:displayName="Document ID Value" ma:description="The value of the document ID assigned to this item." ma:indexed="true" ma:internalName="_dlc_DocId" ma:readOnly="true">
      <xsd:simpleType>
        <xsd:restriction base="dms:Text"/>
      </xsd:simple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9253c88c-d550-4ff1-afdc-d5dc691f60b0">
      <Value>3</Value>
      <Value>2</Value>
    </TaxCatchAll>
    <_dlc_DocId xmlns="d3b74e82-c9ec-4ac4-aba2-12ff7e201463">1001576-1159430328-3256</_dlc_DocId>
    <_dlc_DocIdUrl xmlns="d3b74e82-c9ec-4ac4-aba2-12ff7e201463">
      <Url>https://hauoraaotearoa.sharepoint.com/sites/1001576/_layouts/15/DocIdRedir.aspx?ID=1001576-1159430328-3256</Url>
      <Description>1001576-1159430328-3256</Description>
    </_dlc_DocIdUrl>
    <Publish_x002f_UpdateinAWS xmlns="99bafffc-51bf-4b0f-a18e-b3c6dcf77d93">true</Publish_x002f_UpdateinAWS>
    <f3e7f0a218d8438586e2a8545792c0ef xmlns="99bafffc-51bf-4b0f-a18e-b3c6dcf77d93" xsi:nil="true"/>
    <mb22360ee3e3407ca28e907eb3b7ca6b xmlns="99bafffc-51bf-4b0f-a18e-b3c6dcf77d93" xsi:nil="true"/>
    <HNZReviewDate xmlns="99bafffc-51bf-4b0f-a18e-b3c6dcf77d93" xsi:nil="true"/>
    <DateputinAWS xmlns="99bafffc-51bf-4b0f-a18e-b3c6dcf77d93" xsi:nil="true"/>
    <FileURL xmlns="99bafffc-51bf-4b0f-a18e-b3c6dcf77d93" xsi:nil="true"/>
    <Publication_x0020_Document_x0020_Type xmlns="99bafffc-51bf-4b0f-a18e-b3c6dcf77d93" xsi:nil="true"/>
    <Publication_x0020_Topic xmlns="99bafffc-51bf-4b0f-a18e-b3c6dcf77d93" xsi:nil="true"/>
    <Test xmlns="99bafffc-51bf-4b0f-a18e-b3c6dcf77d93">false</Test>
    <Control_x0020_state xmlns="99bafffc-51bf-4b0f-a18e-b3c6dcf77d93"/>
    <p7110e5651294189b89368865130750f xmlns="99bafffc-51bf-4b0f-a18e-b3c6dcf77d93" xsi:nil="true"/>
    <p777f0da518742b188a1f7fd5ee91810 xmlns="99bafffc-51bf-4b0f-a18e-b3c6dcf77d93" xsi:nil="true"/>
    <ka9b207035bc48f2a4f6a2bfed7195b7 xmlns="99bafffc-51bf-4b0f-a18e-b3c6dcf77d93" xsi:nil="true"/>
    <AWSUploadName xmlns="99bafffc-51bf-4b0f-a18e-b3c6dcf77d93" xsi:nil="true"/>
    <SME_x0020__x002f__x0020_Owner xmlns="99bafffc-51bf-4b0f-a18e-b3c6dcf77d93">
      <UserInfo>
        <DisplayName/>
        <AccountId/>
        <AccountType/>
      </UserInfo>
    </SME_x0020__x002f__x0020_Owner>
  </documentManagement>
</p:properties>
</file>

<file path=customXml/itemProps1.xml><?xml version="1.0" encoding="utf-8"?>
<ds:datastoreItem xmlns:ds="http://schemas.openxmlformats.org/officeDocument/2006/customXml" ds:itemID="{35511A64-73EB-4E05-B1E4-0AF50747A053}"/>
</file>

<file path=customXml/itemProps2.xml><?xml version="1.0" encoding="utf-8"?>
<ds:datastoreItem xmlns:ds="http://schemas.openxmlformats.org/officeDocument/2006/customXml" ds:itemID="{A126F67D-417E-4435-9E95-C0C1468B7431}"/>
</file>

<file path=customXml/itemProps3.xml><?xml version="1.0" encoding="utf-8"?>
<ds:datastoreItem xmlns:ds="http://schemas.openxmlformats.org/officeDocument/2006/customXml" ds:itemID="{BA65BAF9-1905-4C78-9EAE-B2ED5406D597}"/>
</file>

<file path=customXml/itemProps4.xml><?xml version="1.0" encoding="utf-8"?>
<ds:datastoreItem xmlns:ds="http://schemas.openxmlformats.org/officeDocument/2006/customXml" ds:itemID="{22FF1542-A426-4F47-82E9-3F3F44F93510}"/>
</file>

<file path=docProps/app.xml><?xml version="1.0" encoding="utf-8"?>
<Properties xmlns="http://schemas.openxmlformats.org/officeDocument/2006/extended-properties" xmlns:vt="http://schemas.openxmlformats.org/officeDocument/2006/docPropsVTypes">
  <Template>Office Theme</Template>
  <TotalTime>1</TotalTime>
  <Words>1683</Words>
  <Application>Microsoft Office PowerPoint</Application>
  <PresentationFormat>On-screen Show (4:3)</PresentationFormat>
  <Paragraphs>186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vt:lpstr>
      <vt:lpstr>Aptos Display</vt:lpstr>
      <vt:lpstr>Arial</vt:lpstr>
      <vt:lpstr>Poppins</vt:lpstr>
      <vt:lpstr>Poppins Bold</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Ashleigh Evans</dc:creator>
  <cp:lastModifiedBy>Ashleigh Evans</cp:lastModifiedBy>
  <cp:revision>1</cp:revision>
  <dcterms:created xsi:type="dcterms:W3CDTF">2025-12-15T00:34:26Z</dcterms:created>
  <dcterms:modified xsi:type="dcterms:W3CDTF">2025-12-15T00:35:29Z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0x010100D5C1E13D20A8554992C24F7EE470E023002950EC02031D6D4799265BD36BF630E8</vt:lpwstr>
  </property>
  <property fmtid="{D5CDD505-2E9C-101B-9397-08002B2CF9AE}" pid="3" name="_dlc_DocIdItemGuid">
    <vt:lpwstr>25f91169-a9c1-4375-9ebe-ee8f31128bf7</vt:lpwstr>
  </property>
  <property fmtid="{D5CDD505-2E9C-101B-9397-08002B2CF9AE}" pid="4" name="ka9b207035bc48f2a4f6a2bfed7195b70">
    <vt:lpwstr>Communications and Engagement|0a443b19-3158-4081-b497-657038be65a6</vt:lpwstr>
  </property>
  <property fmtid="{D5CDD505-2E9C-101B-9397-08002B2CF9AE}" pid="5" name="mb22360ee3e3407ca28e907eb3b7ca6b0">
    <vt:lpwstr>Draft|4dbd6f0d-7021-43d2-a391-03666245495e</vt:lpwstr>
  </property>
  <property fmtid="{D5CDD505-2E9C-101B-9397-08002B2CF9AE}" pid="6" name="BusinessFunction">
    <vt:i4>3</vt:i4>
  </property>
  <property fmtid="{D5CDD505-2E9C-101B-9397-08002B2CF9AE}" pid="7" name="HNZStatus">
    <vt:i4>2</vt:i4>
  </property>
</Properties>
</file>