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sldIdLst>
    <p:sldId id="256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4"/>
    <a:srgbClr val="610730"/>
    <a:srgbClr val="072F99"/>
    <a:srgbClr val="4B2B79"/>
    <a:srgbClr val="12254A"/>
    <a:srgbClr val="0D818E"/>
    <a:srgbClr val="A2ACD6"/>
    <a:srgbClr val="68439F"/>
    <a:srgbClr val="2D3D8F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EA7FB-AF31-4796-9AC9-FA0BBAE76E8D}" v="2" dt="2025-03-30T21:28:14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1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5" Type="http://schemas.openxmlformats.org/officeDocument/2006/relationships/customXml" Target="../customXml/item5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081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376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96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770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174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961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222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6280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3005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2140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2302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475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ealth targets 10 years of Q2 results">
            <a:extLst>
              <a:ext uri="{FF2B5EF4-FFF2-40B4-BE49-F238E27FC236}">
                <a16:creationId xmlns:a16="http://schemas.microsoft.com/office/drawing/2014/main" id="{B5E88CD2-1A2F-41DD-0441-234C48181D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223"/>
            <a:ext cx="6858000" cy="4783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E55994-9E4D-626F-9CE7-364CF8C66F41}"/>
              </a:ext>
            </a:extLst>
          </p:cNvPr>
          <p:cNvSpPr txBox="1"/>
          <p:nvPr/>
        </p:nvSpPr>
        <p:spPr>
          <a:xfrm>
            <a:off x="170142" y="881"/>
            <a:ext cx="4965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>
                <a:solidFill>
                  <a:srgbClr val="F6F6F4"/>
                </a:solidFill>
                <a:latin typeface="Aptos SemiBold" panose="020B0004020202020204" pitchFamily="34" charset="0"/>
              </a:rPr>
              <a:t>Health Targets </a:t>
            </a:r>
            <a:r>
              <a:rPr lang="en-NZ" sz="1400">
                <a:solidFill>
                  <a:srgbClr val="F6F6F4"/>
                </a:solidFill>
                <a:latin typeface="Aptos SemiBold" panose="020B0004020202020204" pitchFamily="34" charset="0"/>
              </a:rPr>
              <a:t>10 years of Q2 (Oct-Dec) results</a:t>
            </a:r>
            <a:endParaRPr lang="en-NZ" sz="2400">
              <a:solidFill>
                <a:srgbClr val="F6F6F4"/>
              </a:solidFill>
              <a:latin typeface="Aptos SemiBold" panose="020B00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37A934D-B2D4-DF6B-22FC-640141BE6AED}"/>
              </a:ext>
            </a:extLst>
          </p:cNvPr>
          <p:cNvSpPr/>
          <p:nvPr/>
        </p:nvSpPr>
        <p:spPr>
          <a:xfrm>
            <a:off x="4437747" y="1101495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 dirty="0">
                <a:solidFill>
                  <a:srgbClr val="2D3D8F"/>
                </a:solidFill>
                <a:latin typeface="Aptos SemiBold" panose="020B0004020202020204" pitchFamily="34" charset="0"/>
              </a:rPr>
              <a:t>Treated  in Q2 24/25</a:t>
            </a:r>
          </a:p>
          <a:p>
            <a:pPr algn="ctr"/>
            <a:r>
              <a:rPr lang="en-NZ" sz="1000" dirty="0">
                <a:solidFill>
                  <a:srgbClr val="0D818E"/>
                </a:solidFill>
                <a:latin typeface="Aptos SemiBold" panose="020B0004020202020204" pitchFamily="34" charset="0"/>
              </a:rPr>
              <a:t>4,546</a:t>
            </a:r>
          </a:p>
        </p:txBody>
      </p:sp>
      <p:pic>
        <p:nvPicPr>
          <p:cNvPr id="57" name="Picture 56" descr="A blue and white ribbon&#10;&#10;">
            <a:extLst>
              <a:ext uri="{FF2B5EF4-FFF2-40B4-BE49-F238E27FC236}">
                <a16:creationId xmlns:a16="http://schemas.microsoft.com/office/drawing/2014/main" id="{A8118A81-25D2-A4F2-E388-8316D6C40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477553"/>
            <a:ext cx="539591" cy="545115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79D42E0-C15C-510D-75F3-5F6424401BA1}"/>
              </a:ext>
            </a:extLst>
          </p:cNvPr>
          <p:cNvSpPr/>
          <p:nvPr/>
        </p:nvSpPr>
        <p:spPr>
          <a:xfrm>
            <a:off x="4437747" y="168696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Treated within 31d</a:t>
            </a:r>
          </a:p>
          <a:p>
            <a:pPr algn="ctr"/>
            <a:r>
              <a:rPr lang="en-NZ" sz="1000">
                <a:solidFill>
                  <a:srgbClr val="0D818E"/>
                </a:solidFill>
                <a:latin typeface="Aptos SemiBold" panose="020B0004020202020204" pitchFamily="34" charset="0"/>
              </a:rPr>
              <a:t>3,903</a:t>
            </a:r>
          </a:p>
        </p:txBody>
      </p:sp>
      <p:pic>
        <p:nvPicPr>
          <p:cNvPr id="70" name="Picture 69" descr="A blue square with a white outline of a baby&#10;&#10;">
            <a:extLst>
              <a:ext uri="{FF2B5EF4-FFF2-40B4-BE49-F238E27FC236}">
                <a16:creationId xmlns:a16="http://schemas.microsoft.com/office/drawing/2014/main" id="{431BD1DF-664E-E236-8FFF-462B004DB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2326697"/>
            <a:ext cx="568890" cy="574715"/>
          </a:xfrm>
          <a:prstGeom prst="rect">
            <a:avLst/>
          </a:prstGeom>
        </p:spPr>
      </p:pic>
      <p:pic>
        <p:nvPicPr>
          <p:cNvPr id="76" name="Picture 75" descr="A white outline of a hospital bed&#10;&#10;">
            <a:extLst>
              <a:ext uri="{FF2B5EF4-FFF2-40B4-BE49-F238E27FC236}">
                <a16:creationId xmlns:a16="http://schemas.microsoft.com/office/drawing/2014/main" id="{C60B0FF6-B2BB-678E-3FFC-B7D9F9D470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7928882"/>
            <a:ext cx="539591" cy="545116"/>
          </a:xfrm>
          <a:prstGeom prst="rect">
            <a:avLst/>
          </a:prstGeom>
        </p:spPr>
      </p:pic>
      <p:pic>
        <p:nvPicPr>
          <p:cNvPr id="78" name="Picture 77" descr="A stethoscope on a blue background&#10;&#10;">
            <a:extLst>
              <a:ext uri="{FF2B5EF4-FFF2-40B4-BE49-F238E27FC236}">
                <a16:creationId xmlns:a16="http://schemas.microsoft.com/office/drawing/2014/main" id="{0292D5F5-F8CD-043A-EA06-6146EA88F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6069991"/>
            <a:ext cx="539591" cy="545116"/>
          </a:xfrm>
          <a:prstGeom prst="rect">
            <a:avLst/>
          </a:prstGeom>
        </p:spPr>
      </p:pic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A785AAC0-75C4-91C0-6F4C-00B0BCBF2E25}"/>
              </a:ext>
            </a:extLst>
          </p:cNvPr>
          <p:cNvSpPr/>
          <p:nvPr/>
        </p:nvSpPr>
        <p:spPr>
          <a:xfrm>
            <a:off x="4437747" y="6661049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People waiting end of Q2 24/25</a:t>
            </a:r>
          </a:p>
          <a:p>
            <a:pPr algn="ctr"/>
            <a:r>
              <a:rPr lang="en-NZ" sz="1000">
                <a:solidFill>
                  <a:srgbClr val="072F99"/>
                </a:solidFill>
                <a:latin typeface="Aptos SemiBold" panose="020B0004020202020204" pitchFamily="34" charset="0"/>
              </a:rPr>
              <a:t>197,179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7B12AF7A-D0A8-17C9-CCED-FEF57AB43309}"/>
              </a:ext>
            </a:extLst>
          </p:cNvPr>
          <p:cNvSpPr/>
          <p:nvPr/>
        </p:nvSpPr>
        <p:spPr>
          <a:xfrm>
            <a:off x="4437747" y="7241014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Waiting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&lt;4 mths</a:t>
            </a:r>
          </a:p>
          <a:p>
            <a:pPr algn="ctr"/>
            <a:r>
              <a:rPr lang="en-NZ" sz="1000">
                <a:solidFill>
                  <a:srgbClr val="072F99"/>
                </a:solidFill>
                <a:latin typeface="Aptos SemiBold" panose="020B0004020202020204" pitchFamily="34" charset="0"/>
              </a:rPr>
              <a:t>119,439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B2064DB-DD33-505F-16F0-130F757EABE8}"/>
              </a:ext>
            </a:extLst>
          </p:cNvPr>
          <p:cNvSpPr/>
          <p:nvPr/>
        </p:nvSpPr>
        <p:spPr>
          <a:xfrm>
            <a:off x="4437747" y="9113265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Waiting &lt;4 mths</a:t>
            </a:r>
          </a:p>
          <a:p>
            <a:pPr algn="ctr"/>
            <a:r>
              <a:rPr lang="en-NZ" sz="1000">
                <a:solidFill>
                  <a:srgbClr val="610730"/>
                </a:solidFill>
                <a:latin typeface="Aptos SemiBold" panose="020B0004020202020204" pitchFamily="34" charset="0"/>
              </a:rPr>
              <a:t>50,283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A21B23C8-D4D5-A2B2-7B93-0AC7D21F7791}"/>
              </a:ext>
            </a:extLst>
          </p:cNvPr>
          <p:cNvSpPr/>
          <p:nvPr/>
        </p:nvSpPr>
        <p:spPr>
          <a:xfrm>
            <a:off x="4437747" y="8526431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People waiting end of Q2 24/25</a:t>
            </a:r>
          </a:p>
          <a:p>
            <a:pPr algn="ctr"/>
            <a:r>
              <a:rPr lang="en-NZ" sz="1000">
                <a:solidFill>
                  <a:srgbClr val="610730"/>
                </a:solidFill>
                <a:latin typeface="Aptos SemiBold" panose="020B0004020202020204" pitchFamily="34" charset="0"/>
              </a:rPr>
              <a:t>84,989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2D8C663-2FC5-3BE6-6128-F6F8FAF92E60}"/>
              </a:ext>
            </a:extLst>
          </p:cNvPr>
          <p:cNvSpPr/>
          <p:nvPr/>
        </p:nvSpPr>
        <p:spPr>
          <a:xfrm>
            <a:off x="4437747" y="353989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Fully immunised</a:t>
            </a:r>
          </a:p>
          <a:p>
            <a:pPr algn="ctr"/>
            <a:r>
              <a:rPr lang="en-NZ" sz="1000">
                <a:solidFill>
                  <a:srgbClr val="12254A"/>
                </a:solidFill>
                <a:latin typeface="Aptos SemiBold" panose="020B0004020202020204" pitchFamily="34" charset="0"/>
              </a:rPr>
              <a:t>11,462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3832FE4F-F2DF-12DB-B893-18F7E26AF01C}"/>
              </a:ext>
            </a:extLst>
          </p:cNvPr>
          <p:cNvSpPr/>
          <p:nvPr/>
        </p:nvSpPr>
        <p:spPr>
          <a:xfrm>
            <a:off x="4437747" y="2960726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Eligible babies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600">
                <a:solidFill>
                  <a:srgbClr val="2D3D8F"/>
                </a:solidFill>
                <a:latin typeface="Aptos SemiBold" panose="020B0004020202020204" pitchFamily="34" charset="0"/>
              </a:rPr>
              <a:t>Q2 24/25</a:t>
            </a:r>
          </a:p>
          <a:p>
            <a:pPr algn="ctr"/>
            <a:r>
              <a:rPr lang="en-NZ" sz="1000">
                <a:solidFill>
                  <a:srgbClr val="12254A"/>
                </a:solidFill>
                <a:latin typeface="Aptos SemiBold" panose="020B0004020202020204" pitchFamily="34" charset="0"/>
              </a:rPr>
              <a:t>14,891</a:t>
            </a:r>
          </a:p>
        </p:txBody>
      </p:sp>
      <p:pic>
        <p:nvPicPr>
          <p:cNvPr id="12" name="Picture 11" descr="A white cross on a purple background&#10;&#10;">
            <a:extLst>
              <a:ext uri="{FF2B5EF4-FFF2-40B4-BE49-F238E27FC236}">
                <a16:creationId xmlns:a16="http://schemas.microsoft.com/office/drawing/2014/main" id="{51D5FB6B-99C5-CBD5-8C57-88EA6331D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4233259"/>
            <a:ext cx="534034" cy="53950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4563B07-C865-05B8-8A69-A68B08598985}"/>
              </a:ext>
            </a:extLst>
          </p:cNvPr>
          <p:cNvSpPr/>
          <p:nvPr/>
        </p:nvSpPr>
        <p:spPr>
          <a:xfrm>
            <a:off x="4437747" y="4835311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Seen in ED Q2 24/25</a:t>
            </a:r>
          </a:p>
          <a:p>
            <a:pPr algn="ctr"/>
            <a:r>
              <a:rPr lang="en-NZ" sz="1000">
                <a:solidFill>
                  <a:srgbClr val="4B2B79"/>
                </a:solidFill>
                <a:latin typeface="Aptos SemiBold" panose="020B0004020202020204" pitchFamily="34" charset="0"/>
              </a:rPr>
              <a:t>332,110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7600B4-B058-6D01-2196-5ADD6A29B1CC}"/>
              </a:ext>
            </a:extLst>
          </p:cNvPr>
          <p:cNvSpPr/>
          <p:nvPr/>
        </p:nvSpPr>
        <p:spPr>
          <a:xfrm>
            <a:off x="4437747" y="541527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Seen within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6 hrs</a:t>
            </a:r>
          </a:p>
          <a:p>
            <a:pPr algn="ctr"/>
            <a:r>
              <a:rPr lang="en-NZ" sz="1000">
                <a:solidFill>
                  <a:srgbClr val="4B2B79"/>
                </a:solidFill>
                <a:latin typeface="Aptos SemiBold" panose="020B0004020202020204" pitchFamily="34" charset="0"/>
              </a:rPr>
              <a:t>239,519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7599952-4258-BD63-C613-4BEFDDE5D9A0}"/>
              </a:ext>
            </a:extLst>
          </p:cNvPr>
          <p:cNvSpPr/>
          <p:nvPr/>
        </p:nvSpPr>
        <p:spPr>
          <a:xfrm>
            <a:off x="5205044" y="484092"/>
            <a:ext cx="1486188" cy="1802453"/>
          </a:xfrm>
          <a:prstGeom prst="roundRect">
            <a:avLst>
              <a:gd name="adj" fmla="val 4838"/>
            </a:avLst>
          </a:prstGeom>
          <a:solidFill>
            <a:srgbClr val="0D818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1100" dirty="0">
                <a:solidFill>
                  <a:schemeClr val="bg1"/>
                </a:solidFill>
              </a:rPr>
              <a:t>Reductions in wait time will mean you and your whānau will be guided through complex cancer care pathways to receive treatment sooner.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927C55-DBB9-26AD-D434-E533383D3BBB}"/>
              </a:ext>
            </a:extLst>
          </p:cNvPr>
          <p:cNvSpPr/>
          <p:nvPr/>
        </p:nvSpPr>
        <p:spPr>
          <a:xfrm>
            <a:off x="5189804" y="2342587"/>
            <a:ext cx="1502460" cy="1770202"/>
          </a:xfrm>
          <a:prstGeom prst="roundRect">
            <a:avLst>
              <a:gd name="adj" fmla="val 4838"/>
            </a:avLst>
          </a:prstGeom>
          <a:solidFill>
            <a:srgbClr val="12254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1100">
                <a:solidFill>
                  <a:schemeClr val="bg1"/>
                </a:solidFill>
              </a:rPr>
              <a:t>Better immunisation coverage will reduce the risk of measles, mumps, rubella and other infectious diseases which can cause harm to your baby.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AB3A6B8-12C8-A9F0-C3E2-06899025197F}"/>
              </a:ext>
            </a:extLst>
          </p:cNvPr>
          <p:cNvSpPr/>
          <p:nvPr/>
        </p:nvSpPr>
        <p:spPr>
          <a:xfrm>
            <a:off x="5189804" y="4190767"/>
            <a:ext cx="1502460" cy="1770202"/>
          </a:xfrm>
          <a:prstGeom prst="roundRect">
            <a:avLst>
              <a:gd name="adj" fmla="val 4838"/>
            </a:avLst>
          </a:prstGeom>
          <a:solidFill>
            <a:srgbClr val="4B2B79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Reductions in wait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time will mean you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receive diagnosis,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treatment, and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progress through to a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hospital bed (if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needed) sooner.</a:t>
            </a:r>
            <a:endParaRPr lang="en-NZ" sz="1100">
              <a:solidFill>
                <a:schemeClr val="bg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D900911-86E3-4A47-ABF2-780E53479FA2}"/>
              </a:ext>
            </a:extLst>
          </p:cNvPr>
          <p:cNvSpPr/>
          <p:nvPr/>
        </p:nvSpPr>
        <p:spPr>
          <a:xfrm>
            <a:off x="5188772" y="6057905"/>
            <a:ext cx="1502460" cy="1755371"/>
          </a:xfrm>
          <a:prstGeom prst="roundRect">
            <a:avLst>
              <a:gd name="adj" fmla="val 4838"/>
            </a:avLst>
          </a:prstGeom>
          <a:solidFill>
            <a:srgbClr val="072F99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Reductions in waiting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will mean you are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seen by a hospital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specialist sooner who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will start plans for</a:t>
            </a:r>
          </a:p>
          <a:p>
            <a:pPr algn="l"/>
            <a:r>
              <a:rPr lang="en-NZ" sz="11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your condition.</a:t>
            </a:r>
            <a:endParaRPr lang="en-NZ" sz="110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9D4AC7C-D7A3-41FB-1BCC-1A7250CA2126}"/>
              </a:ext>
            </a:extLst>
          </p:cNvPr>
          <p:cNvSpPr/>
          <p:nvPr/>
        </p:nvSpPr>
        <p:spPr>
          <a:xfrm>
            <a:off x="5188772" y="7873189"/>
            <a:ext cx="1502460" cy="1822056"/>
          </a:xfrm>
          <a:prstGeom prst="roundRect">
            <a:avLst>
              <a:gd name="adj" fmla="val 4838"/>
            </a:avLst>
          </a:prstGeom>
          <a:solidFill>
            <a:srgbClr val="61073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sz="1100" b="0" i="0" u="none" strike="noStrike" baseline="0">
                <a:solidFill>
                  <a:schemeClr val="bg1"/>
                </a:solidFill>
                <a:latin typeface="Calibri" panose="020F0502020204030204" pitchFamily="34" charset="0"/>
              </a:rPr>
              <a:t>Reductions in waiting times will mean you receive your </a:t>
            </a:r>
          </a:p>
          <a:p>
            <a:r>
              <a:rPr lang="en-NZ" sz="1100" b="0" i="0" u="none" strike="noStrike" baseline="0">
                <a:solidFill>
                  <a:schemeClr val="bg1"/>
                </a:solidFill>
                <a:latin typeface="Calibri" panose="020F0502020204030204" pitchFamily="34" charset="0"/>
              </a:rPr>
              <a:t>treatment sooner. </a:t>
            </a:r>
            <a:endParaRPr lang="en-NZ" sz="1100">
              <a:solidFill>
                <a:schemeClr val="bg1"/>
              </a:solidFill>
            </a:endParaRPr>
          </a:p>
        </p:txBody>
      </p:sp>
      <p:pic>
        <p:nvPicPr>
          <p:cNvPr id="27" name="Picture 26" descr="Health NZ logo">
            <a:extLst>
              <a:ext uri="{FF2B5EF4-FFF2-40B4-BE49-F238E27FC236}">
                <a16:creationId xmlns:a16="http://schemas.microsoft.com/office/drawing/2014/main" id="{8F26E81F-2A26-A2C1-81E8-AB973E81B8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32" y="15754"/>
            <a:ext cx="1687153" cy="453769"/>
          </a:xfrm>
          <a:prstGeom prst="rect">
            <a:avLst/>
          </a:prstGeom>
        </p:spPr>
      </p:pic>
      <p:pic>
        <p:nvPicPr>
          <p:cNvPr id="31" name="Picture 30" descr="Graph showing cancer patients receiving treatment within 31 days over 10 years">
            <a:extLst>
              <a:ext uri="{FF2B5EF4-FFF2-40B4-BE49-F238E27FC236}">
                <a16:creationId xmlns:a16="http://schemas.microsoft.com/office/drawing/2014/main" id="{CD744EB0-804B-7749-C03C-767D1572A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433" y="529366"/>
            <a:ext cx="4188315" cy="1761897"/>
          </a:xfrm>
          <a:prstGeom prst="rect">
            <a:avLst/>
          </a:prstGeom>
        </p:spPr>
      </p:pic>
      <p:pic>
        <p:nvPicPr>
          <p:cNvPr id="5" name="Picture 4" descr="Graph showing children fully immunised at 24 months old over past ten years">
            <a:extLst>
              <a:ext uri="{FF2B5EF4-FFF2-40B4-BE49-F238E27FC236}">
                <a16:creationId xmlns:a16="http://schemas.microsoft.com/office/drawing/2014/main" id="{22D3BFF5-6DE7-3218-E9BE-09EE4D00A9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191" y="2364955"/>
            <a:ext cx="4218798" cy="1770201"/>
          </a:xfrm>
          <a:prstGeom prst="rect">
            <a:avLst/>
          </a:prstGeom>
        </p:spPr>
      </p:pic>
      <p:pic>
        <p:nvPicPr>
          <p:cNvPr id="32" name="Picture 31" descr="Graph showing patients admitted, discharged or transferred from ED within 6 hours over 10 years&#10;">
            <a:extLst>
              <a:ext uri="{FF2B5EF4-FFF2-40B4-BE49-F238E27FC236}">
                <a16:creationId xmlns:a16="http://schemas.microsoft.com/office/drawing/2014/main" id="{28619F6E-6A4A-959D-5B38-8CC06DBB30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433" y="4216844"/>
            <a:ext cx="4194412" cy="1780186"/>
          </a:xfrm>
          <a:prstGeom prst="rect">
            <a:avLst/>
          </a:prstGeom>
        </p:spPr>
      </p:pic>
      <p:pic>
        <p:nvPicPr>
          <p:cNvPr id="35" name="Picture 34" descr="Graph showing patients waiting less than 4 months for first specialist assessment over 10 years">
            <a:extLst>
              <a:ext uri="{FF2B5EF4-FFF2-40B4-BE49-F238E27FC236}">
                <a16:creationId xmlns:a16="http://schemas.microsoft.com/office/drawing/2014/main" id="{5D0F18AC-3C01-3E0D-ACD4-A715B4DC38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433" y="6044655"/>
            <a:ext cx="4188315" cy="1816765"/>
          </a:xfrm>
          <a:prstGeom prst="rect">
            <a:avLst/>
          </a:prstGeom>
        </p:spPr>
      </p:pic>
      <p:pic>
        <p:nvPicPr>
          <p:cNvPr id="2" name="Picture 1" descr="Graph showing patients waiting less than 4 months for treatment over 10 years">
            <a:extLst>
              <a:ext uri="{FF2B5EF4-FFF2-40B4-BE49-F238E27FC236}">
                <a16:creationId xmlns:a16="http://schemas.microsoft.com/office/drawing/2014/main" id="{006EAA0E-BA0D-C778-FE75-F538D04D2A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433" y="7899440"/>
            <a:ext cx="4194412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53c88c-d550-4ff1-afdc-d5dc691f60b0">
      <Value>2</Value>
      <Value>3</Value>
    </TaxCatchAll>
    <mb22360ee3e3407ca28e907eb3b7ca6b xmlns="99bafffc-51bf-4b0f-a18e-b3c6dcf77d93">Draft4dbd6f0d-7021-43d2-a391-03666245495e</mb22360ee3e3407ca28e907eb3b7ca6b>
    <ka9b207035bc48f2a4f6a2bfed7195b7 xmlns="99bafffc-51bf-4b0f-a18e-b3c6dcf77d93">Communications and Engagement0a443b19-3158-4081-b497-657038be65a6</ka9b207035bc48f2a4f6a2bfed7195b7>
    <HNZReviewDate xmlns="99bafffc-51bf-4b0f-a18e-b3c6dcf77d93" xsi:nil="true"/>
    <f3e7f0a218d8438586e2a8545792c0ef xmlns="99bafffc-51bf-4b0f-a18e-b3c6dcf77d93" xsi:nil="true"/>
    <p7110e5651294189b89368865130750f xmlns="99bafffc-51bf-4b0f-a18e-b3c6dcf77d93" xsi:nil="true"/>
    <p777f0da518742b188a1f7fd5ee91810 xmlns="99bafffc-51bf-4b0f-a18e-b3c6dcf77d93" xsi:nil="true"/>
    <_dlc_DocId xmlns="d3b74e82-c9ec-4ac4-aba2-12ff7e201463">1001576-1159430328-2869</_dlc_DocId>
    <_dlc_DocIdUrl xmlns="d3b74e82-c9ec-4ac4-aba2-12ff7e201463">
      <Url>https://hauoraaotearoa.sharepoint.com/sites/1001576/_layouts/15/DocIdRedir.aspx?ID=1001576-1159430328-2869</Url>
      <Description>1001576-1159430328-2869</Description>
    </_dlc_DocIdUrl>
    <Publish_x002f_UpdateinAWS xmlns="99bafffc-51bf-4b0f-a18e-b3c6dcf77d93">true</Publish_x002f_UpdateinAWS>
    <DateputinAWS xmlns="99bafffc-51bf-4b0f-a18e-b3c6dcf77d93" xsi:nil="true"/>
    <FileURL xmlns="99bafffc-51bf-4b0f-a18e-b3c6dcf77d93" xsi:nil="true"/>
    <Publication_x0020_Document_x0020_Type xmlns="99bafffc-51bf-4b0f-a18e-b3c6dcf77d93" xsi:nil="true"/>
    <Publication_x0020_Topic xmlns="99bafffc-51bf-4b0f-a18e-b3c6dcf77d93" xsi:nil="true"/>
    <Test xmlns="99bafffc-51bf-4b0f-a18e-b3c6dcf77d93">false</Test>
    <Control_x0020_state xmlns="99bafffc-51bf-4b0f-a18e-b3c6dcf77d93"/>
    <AWSUploadName xmlns="99bafffc-51bf-4b0f-a18e-b3c6dcf77d93" xsi:nil="true"/>
    <SME_x0020__x002f__x0020_Owner xmlns="99bafffc-51bf-4b0f-a18e-b3c6dcf77d93">
      <UserInfo>
        <DisplayName/>
        <AccountId/>
        <AccountType/>
      </UserInfo>
    </SME_x0020__x002f__x0020_Owner>
  </documentManagement>
</p:properties>
</file>

<file path=customXml/item2.xml><?xml version="1.0" encoding="utf-8"?>
<?mso-contentType ?>
<SharedContentType xmlns="Microsoft.SharePoint.Taxonomy.ContentTypeSync" SourceId="ebf29b3f-1e51-457b-ae0c-362182e58074" ContentTypeId="0x010100D5C1E13D20A8554992C24F7EE470E023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2950EC02031D6D4799265BD36BF630E8" ma:contentTypeVersion="15" ma:contentTypeDescription="Create a new document." ma:contentTypeScope="" ma:versionID="1fb28796d661826e4fb630457b8c3661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99bafffc-51bf-4b0f-a18e-b3c6dcf77d93" xmlns:ns4="d3b74e82-c9ec-4ac4-aba2-12ff7e201463" targetNamespace="http://schemas.microsoft.com/office/2006/metadata/properties" ma:root="true" ma:fieldsID="24833eadc307be345b965d41dd4ca701" ns1:_="" ns2:_="" ns3:_="" ns4:_="">
    <xsd:import namespace="http://schemas.microsoft.com/sharepoint/v3"/>
    <xsd:import namespace="9253c88c-d550-4ff1-afdc-d5dc691f60b0"/>
    <xsd:import namespace="99bafffc-51bf-4b0f-a18e-b3c6dcf77d93"/>
    <xsd:import namespace="d3b74e82-c9ec-4ac4-aba2-12ff7e20146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TaxCatchAllLabel" minOccurs="0"/>
                <xsd:element ref="ns3:ka9b207035bc48f2a4f6a2bfed7195b7" minOccurs="0"/>
                <xsd:element ref="ns1:Name" minOccurs="0"/>
                <xsd:element ref="ns3:f3e7f0a218d8438586e2a8545792c0ef" minOccurs="0"/>
                <xsd:element ref="ns3:mb22360ee3e3407ca28e907eb3b7ca6b" minOccurs="0"/>
                <xsd:element ref="ns3:p7110e5651294189b89368865130750f" minOccurs="0"/>
                <xsd:element ref="ns3:p777f0da518742b188a1f7fd5ee91810" minOccurs="0"/>
                <xsd:element ref="ns3:HNZReviewDate" minOccurs="0"/>
                <xsd:element ref="ns4:_dlc_DocId" minOccurs="0"/>
                <xsd:element ref="ns4:_dlc_DocIdUrl" minOccurs="0"/>
                <xsd:element ref="ns4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DateputinAWS" minOccurs="0"/>
                <xsd:element ref="ns3:Publish_x002f_UpdateinAWS" minOccurs="0"/>
                <xsd:element ref="ns3:AWSUploadName" minOccurs="0"/>
                <xsd:element ref="ns3:Test" minOccurs="0"/>
                <xsd:element ref="ns3:FileURL" minOccurs="0"/>
                <xsd:element ref="ns3:Control_x0020_state"/>
                <xsd:element ref="ns3:SME_x0020__x002f__x0020_Owner"/>
                <xsd:element ref="ns3:Publication_x0020_Topic" minOccurs="0"/>
                <xsd:element ref="ns3:Publication_x0020_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fea06a53-5f16-4c59-aaa2-de483fadc888}" ma:internalName="TaxCatchAll" ma:showField="CatchAllData" ma:web="d3b74e82-c9ec-4ac4-aba2-12ff7e2014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afffc-51bf-4b0f-a18e-b3c6dcf77d93" elementFormDefault="qualified">
    <xsd:import namespace="http://schemas.microsoft.com/office/2006/documentManagement/types"/>
    <xsd:import namespace="http://schemas.microsoft.com/office/infopath/2007/PartnerControls"/>
    <xsd:element name="TaxCatchAllLabel" ma:index="9" nillable="true" ma:displayName="Taxonomy Catch All Column1" ma:hidden="true" ma:list="{fea06a53-5f16-4c59-aaa2-de483fadc888}" ma:internalName="TaxCatchAllLabel" ma:readOnly="true" ma:showField="CatchAllDataLabel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displayName="Business Function_0" ma:hidden="true" ma:internalName="ka9b207035bc48f2a4f6a2bfed7195b7">
      <xsd:simpleType>
        <xsd:restriction base="dms:Note"/>
      </xsd:simpleType>
    </xsd:element>
    <xsd:element name="f3e7f0a218d8438586e2a8545792c0ef" ma:index="13" nillable="true" ma:displayName="Topic_0" ma:hidden="true" ma:internalName="f3e7f0a218d8438586e2a8545792c0ef">
      <xsd:simpleType>
        <xsd:restriction base="dms:Note"/>
      </xsd:simpleType>
    </xsd:element>
    <xsd:element name="mb22360ee3e3407ca28e907eb3b7ca6b" ma:index="15" nillable="true" ma:displayName="Status_0" ma:hidden="true" ma:internalName="mb22360ee3e3407ca28e907eb3b7ca6b">
      <xsd:simpleType>
        <xsd:restriction base="dms:Note"/>
      </xsd:simpleType>
    </xsd:element>
    <xsd:element name="p7110e5651294189b89368865130750f" ma:index="17" nillable="true" ma:displayName="Region_0" ma:hidden="true" ma:internalName="p7110e5651294189b89368865130750f">
      <xsd:simpleType>
        <xsd:restriction base="dms:Note"/>
      </xsd:simpleType>
    </xsd:element>
    <xsd:element name="p777f0da518742b188a1f7fd5ee91810" ma:index="19" nillable="true" ma:displayName="Local Area_0" ma:hidden="true" ma:internalName="p777f0da518742b188a1f7fd5ee91810">
      <xsd:simpleType>
        <xsd:restriction base="dms:Note"/>
      </xsd:simpleType>
    </xsd:element>
    <xsd:element name="HNZReviewDate" ma:index="21" nillable="true" ma:displayName="Review Date" ma:description="Review Date for content" ma:format="DateOnly" ma:internalName="HNZReviewDate">
      <xsd:simpleType>
        <xsd:restriction base="dms:DateTim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putinAWS" ma:index="28" nillable="true" ma:displayName="Date put in AWS" ma:format="DateTime" ma:internalName="DateputinAWS">
      <xsd:simpleType>
        <xsd:restriction base="dms:DateTime"/>
      </xsd:simpleType>
    </xsd:element>
    <xsd:element name="Publish_x002f_UpdateinAWS" ma:index="29" nillable="true" ma:displayName="Publish / Update in AWS" ma:default="1" ma:format="Dropdown" ma:internalName="Publish_x002f_UpdateinAWS">
      <xsd:simpleType>
        <xsd:restriction base="dms:Boolean"/>
      </xsd:simpleType>
    </xsd:element>
    <xsd:element name="AWSUploadName" ma:index="30" nillable="true" ma:displayName="AWS Upload Name" ma:format="Dropdown" ma:internalName="AWSUploadName">
      <xsd:simpleType>
        <xsd:restriction base="dms:Text">
          <xsd:maxLength value="255"/>
        </xsd:restriction>
      </xsd:simpleType>
    </xsd:element>
    <xsd:element name="Test" ma:index="31" nillable="true" ma:displayName="Test" ma:default="0" ma:format="Dropdown" ma:internalName="Test">
      <xsd:simpleType>
        <xsd:restriction base="dms:Boolean"/>
      </xsd:simpleType>
    </xsd:element>
    <xsd:element name="FileURL" ma:index="32" nillable="true" ma:displayName="File URL" ma:format="Dropdown" ma:indexed="true" ma:internalName="FileURL">
      <xsd:simpleType>
        <xsd:restriction base="dms:Text">
          <xsd:maxLength value="255"/>
        </xsd:restriction>
      </xsd:simpleType>
    </xsd:element>
    <xsd:element name="Control_x0020_state" ma:index="33" ma:displayName="Control state" ma:format="Dropdown" ma:internalName="Control_x0020_state">
      <xsd:simpleType>
        <xsd:restriction base="dms:Choice">
          <xsd:enumeration value="Semi-controlled"/>
          <xsd:enumeration value="Uncontrolled"/>
          <xsd:enumeration value="Controlled"/>
        </xsd:restriction>
      </xsd:simpleType>
    </xsd:element>
    <xsd:element name="SME_x0020__x002f__x0020_Owner" ma:index="34" ma:displayName="SME / Owner" ma:list="UserInfo" ma:SharePointGroup="0" ma:internalName="SME_x0020__x002f_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_x0020_Topic" ma:index="35" nillable="true" ma:displayName="Publication Topic" ma:internalName="Publication_x0020_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rtion"/>
                    <xsd:enumeration value="Addiction"/>
                    <xsd:enumeration value="Aged residential care"/>
                    <xsd:enumeration value="Alcohol"/>
                    <xsd:enumeration value="Ambulances"/>
                    <xsd:enumeration value="Antenatal and newborn screening"/>
                    <xsd:enumeration value="Antimicrobial prescribing"/>
                    <xsd:enumeration value="Assisted dying"/>
                    <xsd:enumeration value="Border health"/>
                    <xsd:enumeration value="Bowel screening"/>
                    <xsd:enumeration value="Breast screening"/>
                    <xsd:enumeration value="Breastfeeding"/>
                    <xsd:enumeration value="Cancer"/>
                    <xsd:enumeration value="Cervical screening"/>
                    <xsd:enumeration value="Clinical coding"/>
                    <xsd:enumeration value="COVID-19"/>
                    <xsd:enumeration value="Cyber security"/>
                    <xsd:enumeration value="Death and dying"/>
                    <xsd:enumeration value="Dental care"/>
                    <xsd:enumeration value="Diabetes"/>
                    <xsd:enumeration value="Digital health"/>
                    <xsd:enumeration value="Disability"/>
                    <xsd:enumeration value="Diseases and conditions"/>
                    <xsd:enumeration value="Dioxins"/>
                    <xsd:enumeration value="Drugs"/>
                    <xsd:enumeration value="DSOC screening"/>
                    <xsd:enumeration value="Early childhood education (ECE)"/>
                    <xsd:enumeration value="Education"/>
                    <xsd:enumeration value="Environmental emergencies"/>
                    <xsd:enumeration value="Environmental health"/>
                    <xsd:enumeration value="Eye health"/>
                    <xsd:enumeration value="Family harm"/>
                    <xsd:enumeration value="Gender affirming care"/>
                    <xsd:enumeration value="Genetic health"/>
                    <xsd:enumeration value="Hazardous substances"/>
                    <xsd:enumeration value="Hospitals and specialist care"/>
                    <xsd:enumeration value="Immunisation"/>
                    <xsd:enumeration value="Infection prevention and control"/>
                    <xsd:enumeration value="Infants and children"/>
                    <xsd:enumeration value="Infrastructure"/>
                    <xsd:enumeration value="Laboratories"/>
                    <xsd:enumeration value="Māori health"/>
                    <xsd:enumeration value="Maternity"/>
                    <xsd:enumeration value="Measles"/>
                    <xsd:enumeration value="Mental health"/>
                    <xsd:enumeration value="Metabolic disorder screening"/>
                    <xsd:enumeration value="National Health Index (NHI)"/>
                    <xsd:enumeration value="New Dunedin Hospital"/>
                    <xsd:enumeration value="Newborn hearing screening"/>
                    <xsd:enumeration value="Nutrition"/>
                    <xsd:enumeration value="Occupational health"/>
                    <xsd:enumeration value="Older people's health"/>
                    <xsd:enumeration value="Pacific health"/>
                    <xsd:enumeration value="Palliative care"/>
                    <xsd:enumeration value="Payments and claims"/>
                    <xsd:enumeration value="Pharmacy and prescriptions"/>
                    <xsd:enumeration value="Physical activity"/>
                    <xsd:enumeration value="Primary care"/>
                    <xsd:enumeration value="Refugee and migrant health"/>
                    <xsd:enumeration value="Rheumatic fever"/>
                    <xsd:enumeration value="Rural health"/>
                    <xsd:enumeration value="Shared digital health record"/>
                    <xsd:enumeration value="Sexual harm"/>
                    <xsd:enumeration value="Sexual health"/>
                    <xsd:enumeration value="Smoking and vaping"/>
                    <xsd:enumeration value="Sustainability"/>
                    <xsd:enumeration value="Women's health"/>
                    <xsd:enumeration value="Workforce"/>
                  </xsd:restriction>
                </xsd:simpleType>
              </xsd:element>
            </xsd:sequence>
          </xsd:extension>
        </xsd:complexContent>
      </xsd:complexType>
    </xsd:element>
    <xsd:element name="Publication_x0020_Document_x0020_Type" ma:index="36" nillable="true" ma:displayName="Publication Document Type" ma:format="Dropdown" ma:internalName="Publication_x0020_Document_x0020_Type">
      <xsd:simpleType>
        <xsd:restriction base="dms:Choice">
          <xsd:enumeration value="Annual report"/>
          <xsd:enumeration value="Board paper"/>
          <xsd:enumeration value="Claim form"/>
          <xsd:enumeration value="Clinical guidance"/>
          <xsd:enumeration value="Evaluations and reviews"/>
          <xsd:enumeration value="Fact sheets"/>
          <xsd:enumeration value="Form"/>
          <xsd:enumeration value="Guidance"/>
          <xsd:enumeration value="Information release"/>
          <xsd:enumeration value="Memo"/>
          <xsd:enumeration value="Ministerial advice"/>
          <xsd:enumeration value="Newsletters"/>
          <xsd:enumeration value="OIA request response"/>
          <xsd:enumeration value="Performance"/>
          <xsd:enumeration value="Policy"/>
          <xsd:enumeration value="Posters"/>
          <xsd:enumeration value="Powerpoint presentation"/>
          <xsd:enumeration value="Procedures"/>
          <xsd:enumeration value="Referral forms"/>
          <xsd:enumeration value="Report"/>
          <xsd:enumeration value="Research"/>
          <xsd:enumeration value="Specifications and frameworks"/>
          <xsd:enumeration value="Standard"/>
          <xsd:enumeration value="Statement of intent"/>
          <xsd:enumeration value="Strategies and pla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74e82-c9ec-4ac4-aba2-12ff7e201463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B485AC-8F8B-4400-B615-70F01E4EAE4B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sharepoint/v3"/>
    <ds:schemaRef ds:uri="http://purl.org/dc/dcmitype/"/>
    <ds:schemaRef ds:uri="f9b7eef1-c3da-46ce-8cf7-16015b1deb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253c88c-d550-4ff1-afdc-d5dc691f60b0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4028B6B-ECF4-48FA-A5F9-9685C22B80CA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97FFBAD0-EC90-4509-B60D-CA8F3D1DF3E7}"/>
</file>

<file path=customXml/itemProps4.xml><?xml version="1.0" encoding="utf-8"?>
<ds:datastoreItem xmlns:ds="http://schemas.openxmlformats.org/officeDocument/2006/customXml" ds:itemID="{C364CBB5-27D4-4E30-B227-BA892A844934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FF102EED-3CD3-422E-8F5E-46519D2B3E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1526</TotalTime>
  <Words>171</Words>
  <Application>Microsoft Office PowerPoint</Application>
  <PresentationFormat>A4 Paper (210x297 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SemiBold</vt:lpstr>
      <vt:lpstr>Arial</vt:lpstr>
      <vt:lpstr>Calibri</vt:lpstr>
      <vt:lpstr>Calibri Light</vt:lpstr>
      <vt:lpstr>Office Theme</vt:lpstr>
      <vt:lpstr>PowerPoint Presentation</vt:lpstr>
    </vt:vector>
  </TitlesOfParts>
  <Company>healthAlliance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Delwyn Armstrong</dc:creator>
  <cp:lastModifiedBy>Debbie Phillips</cp:lastModifiedBy>
  <cp:revision>4</cp:revision>
  <dcterms:created xsi:type="dcterms:W3CDTF">2024-08-29T03:28:11Z</dcterms:created>
  <dcterms:modified xsi:type="dcterms:W3CDTF">2025-04-03T02:02:43Z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0x010100D5C1E13D20A8554992C24F7EE470E023002950EC02031D6D4799265BD36BF630E8</vt:lpwstr>
  </property>
  <property fmtid="{D5CDD505-2E9C-101B-9397-08002B2CF9AE}" pid="3" name="MediaServiceImageTags">
    <vt:lpwstr/>
  </property>
  <property fmtid="{D5CDD505-2E9C-101B-9397-08002B2CF9AE}" pid="4" name="BusinessFunction">
    <vt:lpwstr>3;#Communications and Engagement|0a443b19-3158-4081-b497-657038be65a6</vt:lpwstr>
  </property>
  <property fmtid="{D5CDD505-2E9C-101B-9397-08002B2CF9AE}" pid="5" name="HNZStatus">
    <vt:lpwstr>2;#Draft|4dbd6f0d-7021-43d2-a391-03666245495e</vt:lpwstr>
  </property>
  <property fmtid="{D5CDD505-2E9C-101B-9397-08002B2CF9AE}" pid="6" name="_dlc_DocIdItemGuid">
    <vt:lpwstr>1cfec19b-ac4c-41df-ad72-46169684ed73</vt:lpwstr>
  </property>
  <property fmtid="{D5CDD505-2E9C-101B-9397-08002B2CF9AE}" pid="7" name="lcf76f155ced4ddcb4097134ff3c332f">
    <vt:lpwstr/>
  </property>
  <property fmtid="{D5CDD505-2E9C-101B-9397-08002B2CF9AE}" pid="8" name="HNZTopic">
    <vt:lpwstr/>
  </property>
  <property fmtid="{D5CDD505-2E9C-101B-9397-08002B2CF9AE}" pid="9" name="HNZLocalArea">
    <vt:lpwstr/>
  </property>
  <property fmtid="{D5CDD505-2E9C-101B-9397-08002B2CF9AE}" pid="10" name="HNZRegion">
    <vt:lpwstr/>
  </property>
  <property fmtid="{D5CDD505-2E9C-101B-9397-08002B2CF9AE}" pid="11" name="p777f0da518742b188a1f7fd5ee918100">
    <vt:lpwstr/>
  </property>
  <property fmtid="{D5CDD505-2E9C-101B-9397-08002B2CF9AE}" pid="12" name="ka9b207035bc48f2a4f6a2bfed7195b70">
    <vt:lpwstr>Communications and Engagement|0a443b19-3158-4081-b497-657038be65a6</vt:lpwstr>
  </property>
  <property fmtid="{D5CDD505-2E9C-101B-9397-08002B2CF9AE}" pid="13" name="f3e7f0a218d8438586e2a8545792c0ef0">
    <vt:lpwstr/>
  </property>
  <property fmtid="{D5CDD505-2E9C-101B-9397-08002B2CF9AE}" pid="14" name="mb22360ee3e3407ca28e907eb3b7ca6b0">
    <vt:lpwstr>Draft|4dbd6f0d-7021-43d2-a391-03666245495e</vt:lpwstr>
  </property>
  <property fmtid="{D5CDD505-2E9C-101B-9397-08002B2CF9AE}" pid="15" name="p7110e5651294189b89368865130750f0">
    <vt:lpwstr/>
  </property>
</Properties>
</file>