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6"/>
  </p:sldMasterIdLst>
  <p:sldIdLst>
    <p:sldId id="256" r:id="rId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ACD6"/>
    <a:srgbClr val="12254A"/>
    <a:srgbClr val="610730"/>
    <a:srgbClr val="072F99"/>
    <a:srgbClr val="4B2B79"/>
    <a:srgbClr val="0D818E"/>
    <a:srgbClr val="68439F"/>
    <a:srgbClr val="2D3D8F"/>
    <a:srgbClr val="F6F6F4"/>
    <a:srgbClr val="156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218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5" Type="http://schemas.openxmlformats.org/officeDocument/2006/relationships/customXml" Target="../customXml/item5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33F28-8E03-4DCD-986E-C0F1781D9522}" type="datetimeFigureOut">
              <a:rPr lang="en-NZ" smtClean="0"/>
              <a:t>3/04/2025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6648-1E05-4067-940C-6A7EF5F14C1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40812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33F28-8E03-4DCD-986E-C0F1781D9522}" type="datetimeFigureOut">
              <a:rPr lang="en-NZ" smtClean="0"/>
              <a:t>3/04/2025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6648-1E05-4067-940C-6A7EF5F14C1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37679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33F28-8E03-4DCD-986E-C0F1781D9522}" type="datetimeFigureOut">
              <a:rPr lang="en-NZ" smtClean="0"/>
              <a:t>3/04/2025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6648-1E05-4067-940C-6A7EF5F14C1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62960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33F28-8E03-4DCD-986E-C0F1781D9522}" type="datetimeFigureOut">
              <a:rPr lang="en-NZ" smtClean="0"/>
              <a:t>3/04/2025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6648-1E05-4067-940C-6A7EF5F14C1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87703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33F28-8E03-4DCD-986E-C0F1781D9522}" type="datetimeFigureOut">
              <a:rPr lang="en-NZ" smtClean="0"/>
              <a:t>3/04/2025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6648-1E05-4067-940C-6A7EF5F14C1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1741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33F28-8E03-4DCD-986E-C0F1781D9522}" type="datetimeFigureOut">
              <a:rPr lang="en-NZ" smtClean="0"/>
              <a:t>3/04/2025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6648-1E05-4067-940C-6A7EF5F14C1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4961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33F28-8E03-4DCD-986E-C0F1781D9522}" type="datetimeFigureOut">
              <a:rPr lang="en-NZ" smtClean="0"/>
              <a:t>3/04/2025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6648-1E05-4067-940C-6A7EF5F14C1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52226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33F28-8E03-4DCD-986E-C0F1781D9522}" type="datetimeFigureOut">
              <a:rPr lang="en-NZ" smtClean="0"/>
              <a:t>3/04/2025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6648-1E05-4067-940C-6A7EF5F14C1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62807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33F28-8E03-4DCD-986E-C0F1781D9522}" type="datetimeFigureOut">
              <a:rPr lang="en-NZ" smtClean="0"/>
              <a:t>3/04/2025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6648-1E05-4067-940C-6A7EF5F14C1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30051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33F28-8E03-4DCD-986E-C0F1781D9522}" type="datetimeFigureOut">
              <a:rPr lang="en-NZ" smtClean="0"/>
              <a:t>3/04/2025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6648-1E05-4067-940C-6A7EF5F14C1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21408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33F28-8E03-4DCD-986E-C0F1781D9522}" type="datetimeFigureOut">
              <a:rPr lang="en-NZ" smtClean="0"/>
              <a:t>3/04/2025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6648-1E05-4067-940C-6A7EF5F14C1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23026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33F28-8E03-4DCD-986E-C0F1781D9522}" type="datetimeFigureOut">
              <a:rPr lang="en-NZ" smtClean="0"/>
              <a:t>3/04/2025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66648-1E05-4067-940C-6A7EF5F14C1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54759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ECE55994-9E4D-626F-9CE7-364CF8C66F41}"/>
              </a:ext>
            </a:extLst>
          </p:cNvPr>
          <p:cNvSpPr txBox="1"/>
          <p:nvPr/>
        </p:nvSpPr>
        <p:spPr>
          <a:xfrm>
            <a:off x="170142" y="31361"/>
            <a:ext cx="4965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>
                <a:solidFill>
                  <a:srgbClr val="2D3D8F"/>
                </a:solidFill>
                <a:latin typeface="Aptos SemiBold" panose="020B0004020202020204" pitchFamily="34" charset="0"/>
              </a:rPr>
              <a:t>Health Targets </a:t>
            </a:r>
            <a:r>
              <a:rPr lang="en-NZ" sz="2400">
                <a:solidFill>
                  <a:srgbClr val="A2ACD6"/>
                </a:solidFill>
                <a:latin typeface="Aptos SemiBold" panose="020B0004020202020204" pitchFamily="34" charset="0"/>
              </a:rPr>
              <a:t>to Q1 (Jul-Sep 2024)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37A934D-B2D4-DF6B-22FC-640141BE6AED}"/>
              </a:ext>
            </a:extLst>
          </p:cNvPr>
          <p:cNvSpPr/>
          <p:nvPr/>
        </p:nvSpPr>
        <p:spPr>
          <a:xfrm>
            <a:off x="4437747" y="1101495"/>
            <a:ext cx="600088" cy="545116"/>
          </a:xfrm>
          <a:prstGeom prst="roundRect">
            <a:avLst>
              <a:gd name="adj" fmla="val 9462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Treated  in </a:t>
            </a:r>
            <a:r>
              <a:rPr lang="en-NZ" sz="700" dirty="0">
                <a:solidFill>
                  <a:srgbClr val="2D3D8F"/>
                </a:solidFill>
                <a:latin typeface="Aptos SemiBold" panose="020B0004020202020204" pitchFamily="34" charset="0"/>
              </a:rPr>
              <a:t>Q2 </a:t>
            </a:r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24/25</a:t>
            </a:r>
          </a:p>
          <a:p>
            <a:pPr algn="ctr"/>
            <a:r>
              <a:rPr lang="en-NZ" sz="1000" dirty="0">
                <a:solidFill>
                  <a:srgbClr val="0D818E"/>
                </a:solidFill>
                <a:latin typeface="Aptos SemiBold" panose="020B0004020202020204" pitchFamily="34" charset="0"/>
              </a:rPr>
              <a:t>4,546</a:t>
            </a:r>
            <a:endParaRPr lang="en-NZ" sz="1000">
              <a:solidFill>
                <a:srgbClr val="0D818E"/>
              </a:solidFill>
              <a:latin typeface="Aptos SemiBold" panose="020B0004020202020204" pitchFamily="34" charset="0"/>
            </a:endParaRPr>
          </a:p>
        </p:txBody>
      </p:sp>
      <p:pic>
        <p:nvPicPr>
          <p:cNvPr id="57" name="Picture 56" descr="A blue and white ribbon&#10;&#10;">
            <a:extLst>
              <a:ext uri="{FF2B5EF4-FFF2-40B4-BE49-F238E27FC236}">
                <a16:creationId xmlns:a16="http://schemas.microsoft.com/office/drawing/2014/main" id="{A8118A81-25D2-A4F2-E388-8316D6C40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644" y="477553"/>
            <a:ext cx="539591" cy="545115"/>
          </a:xfrm>
          <a:prstGeom prst="rect">
            <a:avLst/>
          </a:prstGeom>
        </p:spPr>
      </p:pic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F79D42E0-C15C-510D-75F3-5F6424401BA1}"/>
              </a:ext>
            </a:extLst>
          </p:cNvPr>
          <p:cNvSpPr/>
          <p:nvPr/>
        </p:nvSpPr>
        <p:spPr>
          <a:xfrm>
            <a:off x="4437747" y="1686966"/>
            <a:ext cx="601917" cy="585961"/>
          </a:xfrm>
          <a:prstGeom prst="roundRect">
            <a:avLst>
              <a:gd name="adj" fmla="val 8864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Treated within 31d</a:t>
            </a:r>
          </a:p>
          <a:p>
            <a:pPr algn="ctr"/>
            <a:r>
              <a:rPr lang="en-NZ" sz="1000" dirty="0">
                <a:solidFill>
                  <a:srgbClr val="0D818E"/>
                </a:solidFill>
                <a:latin typeface="Aptos SemiBold" panose="020B0004020202020204" pitchFamily="34" charset="0"/>
              </a:rPr>
              <a:t>3,903</a:t>
            </a:r>
            <a:endParaRPr lang="en-NZ" sz="1000">
              <a:solidFill>
                <a:srgbClr val="0D818E"/>
              </a:solidFill>
              <a:latin typeface="Aptos SemiBold" panose="020B0004020202020204" pitchFamily="34" charset="0"/>
            </a:endParaRPr>
          </a:p>
        </p:txBody>
      </p:sp>
      <p:pic>
        <p:nvPicPr>
          <p:cNvPr id="70" name="Picture 69" descr="A blue square with a white outline of a baby&#10;&#10;">
            <a:extLst>
              <a:ext uri="{FF2B5EF4-FFF2-40B4-BE49-F238E27FC236}">
                <a16:creationId xmlns:a16="http://schemas.microsoft.com/office/drawing/2014/main" id="{431BD1DF-664E-E236-8FFF-462B004DB8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644" y="2326697"/>
            <a:ext cx="568890" cy="574715"/>
          </a:xfrm>
          <a:prstGeom prst="rect">
            <a:avLst/>
          </a:prstGeom>
        </p:spPr>
      </p:pic>
      <p:pic>
        <p:nvPicPr>
          <p:cNvPr id="76" name="Picture 75" descr="A white outline of a hospital bed&#10;&#10;">
            <a:extLst>
              <a:ext uri="{FF2B5EF4-FFF2-40B4-BE49-F238E27FC236}">
                <a16:creationId xmlns:a16="http://schemas.microsoft.com/office/drawing/2014/main" id="{C60B0FF6-B2BB-678E-3FFC-B7D9F9D470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644" y="7928882"/>
            <a:ext cx="539591" cy="545116"/>
          </a:xfrm>
          <a:prstGeom prst="rect">
            <a:avLst/>
          </a:prstGeom>
        </p:spPr>
      </p:pic>
      <p:pic>
        <p:nvPicPr>
          <p:cNvPr id="78" name="Picture 77" descr="A stethoscope on a blue background&#10;&#10;">
            <a:extLst>
              <a:ext uri="{FF2B5EF4-FFF2-40B4-BE49-F238E27FC236}">
                <a16:creationId xmlns:a16="http://schemas.microsoft.com/office/drawing/2014/main" id="{0292D5F5-F8CD-043A-EA06-6146EA88FC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644" y="6069991"/>
            <a:ext cx="539591" cy="545116"/>
          </a:xfrm>
          <a:prstGeom prst="rect">
            <a:avLst/>
          </a:prstGeom>
        </p:spPr>
      </p:pic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A785AAC0-75C4-91C0-6F4C-00B0BCBF2E25}"/>
              </a:ext>
            </a:extLst>
          </p:cNvPr>
          <p:cNvSpPr/>
          <p:nvPr/>
        </p:nvSpPr>
        <p:spPr>
          <a:xfrm>
            <a:off x="4437747" y="6661049"/>
            <a:ext cx="600088" cy="545116"/>
          </a:xfrm>
          <a:prstGeom prst="roundRect">
            <a:avLst>
              <a:gd name="adj" fmla="val 9462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People waiting end of </a:t>
            </a:r>
            <a:r>
              <a:rPr lang="en-NZ" sz="700" dirty="0">
                <a:solidFill>
                  <a:srgbClr val="2D3D8F"/>
                </a:solidFill>
                <a:latin typeface="Aptos SemiBold" panose="020B0004020202020204" pitchFamily="34" charset="0"/>
              </a:rPr>
              <a:t>Q2 </a:t>
            </a:r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24/25</a:t>
            </a:r>
          </a:p>
          <a:p>
            <a:pPr algn="ctr"/>
            <a:r>
              <a:rPr lang="en-NZ" sz="1000" dirty="0">
                <a:solidFill>
                  <a:srgbClr val="072F99"/>
                </a:solidFill>
                <a:latin typeface="Aptos SemiBold" panose="020B0004020202020204" pitchFamily="34" charset="0"/>
              </a:rPr>
              <a:t>197,179</a:t>
            </a:r>
            <a:endParaRPr lang="en-NZ" sz="1000">
              <a:solidFill>
                <a:srgbClr val="072F99"/>
              </a:solidFill>
              <a:latin typeface="Aptos SemiBold" panose="020B0004020202020204" pitchFamily="34" charset="0"/>
            </a:endParaRP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7B12AF7A-D0A8-17C9-CCED-FEF57AB43309}"/>
              </a:ext>
            </a:extLst>
          </p:cNvPr>
          <p:cNvSpPr/>
          <p:nvPr/>
        </p:nvSpPr>
        <p:spPr>
          <a:xfrm>
            <a:off x="4437747" y="7241014"/>
            <a:ext cx="601917" cy="585961"/>
          </a:xfrm>
          <a:prstGeom prst="roundRect">
            <a:avLst>
              <a:gd name="adj" fmla="val 8864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Waiting </a:t>
            </a:r>
            <a:b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</a:br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&lt;4 mths</a:t>
            </a:r>
          </a:p>
          <a:p>
            <a:pPr algn="ctr"/>
            <a:r>
              <a:rPr lang="en-NZ" sz="1000" dirty="0">
                <a:solidFill>
                  <a:srgbClr val="072F99"/>
                </a:solidFill>
                <a:latin typeface="Aptos SemiBold" panose="020B0004020202020204" pitchFamily="34" charset="0"/>
              </a:rPr>
              <a:t>119,439</a:t>
            </a:r>
            <a:endParaRPr lang="en-NZ" sz="1000">
              <a:solidFill>
                <a:srgbClr val="072F99"/>
              </a:solidFill>
              <a:latin typeface="Aptos SemiBold" panose="020B0004020202020204" pitchFamily="34" charset="0"/>
            </a:endParaRPr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3B2064DB-DD33-505F-16F0-130F757EABE8}"/>
              </a:ext>
            </a:extLst>
          </p:cNvPr>
          <p:cNvSpPr/>
          <p:nvPr/>
        </p:nvSpPr>
        <p:spPr>
          <a:xfrm>
            <a:off x="4437747" y="9113265"/>
            <a:ext cx="601917" cy="585961"/>
          </a:xfrm>
          <a:prstGeom prst="roundRect">
            <a:avLst>
              <a:gd name="adj" fmla="val 8864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Waiting &lt;4 mths</a:t>
            </a:r>
          </a:p>
          <a:p>
            <a:pPr algn="ctr"/>
            <a:r>
              <a:rPr lang="en-NZ" sz="1000" dirty="0">
                <a:solidFill>
                  <a:srgbClr val="610730"/>
                </a:solidFill>
                <a:latin typeface="Aptos SemiBold" panose="020B0004020202020204" pitchFamily="34" charset="0"/>
              </a:rPr>
              <a:t>50,283</a:t>
            </a:r>
            <a:endParaRPr lang="en-NZ" sz="1000">
              <a:solidFill>
                <a:srgbClr val="610730"/>
              </a:solidFill>
              <a:latin typeface="Aptos SemiBold" panose="020B0004020202020204" pitchFamily="34" charset="0"/>
            </a:endParaRPr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A21B23C8-D4D5-A2B2-7B93-0AC7D21F7791}"/>
              </a:ext>
            </a:extLst>
          </p:cNvPr>
          <p:cNvSpPr/>
          <p:nvPr/>
        </p:nvSpPr>
        <p:spPr>
          <a:xfrm>
            <a:off x="4437747" y="8526431"/>
            <a:ext cx="600088" cy="545116"/>
          </a:xfrm>
          <a:prstGeom prst="roundRect">
            <a:avLst>
              <a:gd name="adj" fmla="val 9462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People waiting end of </a:t>
            </a:r>
            <a:r>
              <a:rPr lang="en-NZ" sz="700" dirty="0">
                <a:solidFill>
                  <a:srgbClr val="2D3D8F"/>
                </a:solidFill>
                <a:latin typeface="Aptos SemiBold" panose="020B0004020202020204" pitchFamily="34" charset="0"/>
              </a:rPr>
              <a:t>Q2 </a:t>
            </a:r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24/25</a:t>
            </a:r>
          </a:p>
          <a:p>
            <a:pPr algn="ctr"/>
            <a:r>
              <a:rPr lang="en-NZ" sz="1000" dirty="0">
                <a:solidFill>
                  <a:srgbClr val="610730"/>
                </a:solidFill>
                <a:latin typeface="Aptos SemiBold" panose="020B0004020202020204" pitchFamily="34" charset="0"/>
              </a:rPr>
              <a:t>84,989</a:t>
            </a:r>
            <a:endParaRPr lang="en-NZ" sz="1000">
              <a:solidFill>
                <a:srgbClr val="610730"/>
              </a:solidFill>
              <a:latin typeface="Aptos SemiBold" panose="020B0004020202020204" pitchFamily="34" charset="0"/>
            </a:endParaRP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52D8C663-2FC5-3BE6-6128-F6F8FAF92E60}"/>
              </a:ext>
            </a:extLst>
          </p:cNvPr>
          <p:cNvSpPr/>
          <p:nvPr/>
        </p:nvSpPr>
        <p:spPr>
          <a:xfrm>
            <a:off x="4437747" y="3539896"/>
            <a:ext cx="601917" cy="585961"/>
          </a:xfrm>
          <a:prstGeom prst="roundRect">
            <a:avLst>
              <a:gd name="adj" fmla="val 8864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Fully immunised</a:t>
            </a:r>
          </a:p>
          <a:p>
            <a:pPr algn="ctr"/>
            <a:r>
              <a:rPr lang="en-NZ" sz="1000" dirty="0">
                <a:solidFill>
                  <a:srgbClr val="12254A"/>
                </a:solidFill>
                <a:latin typeface="Aptos SemiBold" panose="020B0004020202020204" pitchFamily="34" charset="0"/>
              </a:rPr>
              <a:t>11,462</a:t>
            </a:r>
            <a:endParaRPr lang="en-NZ" sz="1000">
              <a:solidFill>
                <a:srgbClr val="12254A"/>
              </a:solidFill>
              <a:latin typeface="Aptos SemiBold" panose="020B0004020202020204" pitchFamily="34" charset="0"/>
            </a:endParaRP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3832FE4F-F2DF-12DB-B893-18F7E26AF01C}"/>
              </a:ext>
            </a:extLst>
          </p:cNvPr>
          <p:cNvSpPr/>
          <p:nvPr/>
        </p:nvSpPr>
        <p:spPr>
          <a:xfrm>
            <a:off x="4437747" y="2960726"/>
            <a:ext cx="600088" cy="545116"/>
          </a:xfrm>
          <a:prstGeom prst="roundRect">
            <a:avLst>
              <a:gd name="adj" fmla="val 9462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Eligible babies </a:t>
            </a:r>
            <a:b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</a:br>
            <a:r>
              <a:rPr lang="en-NZ" sz="600" dirty="0">
                <a:solidFill>
                  <a:srgbClr val="2D3D8F"/>
                </a:solidFill>
                <a:latin typeface="Aptos SemiBold" panose="020B0004020202020204" pitchFamily="34" charset="0"/>
              </a:rPr>
              <a:t>Q2 </a:t>
            </a:r>
            <a:r>
              <a:rPr lang="en-NZ" sz="600">
                <a:solidFill>
                  <a:srgbClr val="2D3D8F"/>
                </a:solidFill>
                <a:latin typeface="Aptos SemiBold" panose="020B0004020202020204" pitchFamily="34" charset="0"/>
              </a:rPr>
              <a:t>24/25</a:t>
            </a:r>
          </a:p>
          <a:p>
            <a:pPr algn="ctr"/>
            <a:r>
              <a:rPr lang="en-NZ" sz="1000" dirty="0">
                <a:solidFill>
                  <a:srgbClr val="12254A"/>
                </a:solidFill>
                <a:latin typeface="Aptos SemiBold" panose="020B0004020202020204" pitchFamily="34" charset="0"/>
              </a:rPr>
              <a:t>14,891</a:t>
            </a:r>
            <a:endParaRPr lang="en-NZ" sz="1000">
              <a:solidFill>
                <a:srgbClr val="12254A"/>
              </a:solidFill>
              <a:latin typeface="Aptos SemiBold" panose="020B0004020202020204" pitchFamily="34" charset="0"/>
            </a:endParaRPr>
          </a:p>
        </p:txBody>
      </p:sp>
      <p:sp>
        <p:nvSpPr>
          <p:cNvPr id="22" name="TextBox 1">
            <a:extLst>
              <a:ext uri="{FF2B5EF4-FFF2-40B4-BE49-F238E27FC236}">
                <a16:creationId xmlns:a16="http://schemas.microsoft.com/office/drawing/2014/main" id="{4E5DDC55-84FF-6069-CCF9-F20BAFCD13B9}"/>
              </a:ext>
            </a:extLst>
          </p:cNvPr>
          <p:cNvSpPr txBox="1"/>
          <p:nvPr/>
        </p:nvSpPr>
        <p:spPr>
          <a:xfrm>
            <a:off x="76976" y="9643523"/>
            <a:ext cx="3999724" cy="176013"/>
          </a:xfrm>
          <a:prstGeom prst="rect">
            <a:avLst/>
          </a:prstGeom>
          <a:noFill/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NZ" sz="800">
                <a:solidFill>
                  <a:schemeClr val="tx1">
                    <a:lumMod val="50000"/>
                    <a:lumOff val="50000"/>
                  </a:schemeClr>
                </a:solidFill>
                <a:latin typeface="Aptos" panose="020B0004020202020204" pitchFamily="34" charset="0"/>
              </a:rPr>
              <a:t>Results rounded to nearest whole number apart from this quarter for legibility.  </a:t>
            </a:r>
          </a:p>
        </p:txBody>
      </p:sp>
      <p:pic>
        <p:nvPicPr>
          <p:cNvPr id="7" name="Picture 6" descr="Health targets fact sheet">
            <a:extLst>
              <a:ext uri="{FF2B5EF4-FFF2-40B4-BE49-F238E27FC236}">
                <a16:creationId xmlns:a16="http://schemas.microsoft.com/office/drawing/2014/main" id="{7F1B31D8-3506-2917-32F3-192C84C758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46617"/>
            <a:ext cx="6858000" cy="511821"/>
          </a:xfrm>
          <a:prstGeom prst="rect">
            <a:avLst/>
          </a:prstGeom>
        </p:spPr>
      </p:pic>
      <p:pic>
        <p:nvPicPr>
          <p:cNvPr id="9" name="Picture 8" descr="Faster Cancer Treatment&#10;90 percent of patients to receive cancer management within the first 31 days of the decision to treat">
            <a:extLst>
              <a:ext uri="{FF2B5EF4-FFF2-40B4-BE49-F238E27FC236}">
                <a16:creationId xmlns:a16="http://schemas.microsoft.com/office/drawing/2014/main" id="{78BF0622-DBC5-20B7-E623-66E29A1E2B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5430" y="470166"/>
            <a:ext cx="1570527" cy="1770926"/>
          </a:xfrm>
          <a:prstGeom prst="rect">
            <a:avLst/>
          </a:prstGeom>
        </p:spPr>
      </p:pic>
      <p:pic>
        <p:nvPicPr>
          <p:cNvPr id="12" name="Picture 11" descr="A white cross on a purple background&#10;&#10;">
            <a:extLst>
              <a:ext uri="{FF2B5EF4-FFF2-40B4-BE49-F238E27FC236}">
                <a16:creationId xmlns:a16="http://schemas.microsoft.com/office/drawing/2014/main" id="{51D5FB6B-99C5-CBD5-8C57-88EA6331D0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644" y="4233259"/>
            <a:ext cx="534034" cy="539501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4563B07-C865-05B8-8A69-A68B08598985}"/>
              </a:ext>
            </a:extLst>
          </p:cNvPr>
          <p:cNvSpPr/>
          <p:nvPr/>
        </p:nvSpPr>
        <p:spPr>
          <a:xfrm>
            <a:off x="4437747" y="4835311"/>
            <a:ext cx="600088" cy="545116"/>
          </a:xfrm>
          <a:prstGeom prst="roundRect">
            <a:avLst>
              <a:gd name="adj" fmla="val 9462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Seen in ED </a:t>
            </a:r>
            <a:r>
              <a:rPr lang="en-NZ" sz="700" dirty="0">
                <a:solidFill>
                  <a:srgbClr val="2D3D8F"/>
                </a:solidFill>
                <a:latin typeface="Aptos SemiBold" panose="020B0004020202020204" pitchFamily="34" charset="0"/>
              </a:rPr>
              <a:t>Q2 </a:t>
            </a:r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24/25</a:t>
            </a:r>
          </a:p>
          <a:p>
            <a:pPr algn="ctr"/>
            <a:r>
              <a:rPr lang="en-NZ" sz="1000" dirty="0">
                <a:solidFill>
                  <a:srgbClr val="4B2B79"/>
                </a:solidFill>
                <a:latin typeface="Aptos SemiBold" panose="020B0004020202020204" pitchFamily="34" charset="0"/>
              </a:rPr>
              <a:t>332,110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D7600B4-B058-6D01-2196-5ADD6A29B1CC}"/>
              </a:ext>
            </a:extLst>
          </p:cNvPr>
          <p:cNvSpPr/>
          <p:nvPr/>
        </p:nvSpPr>
        <p:spPr>
          <a:xfrm>
            <a:off x="4437747" y="5415276"/>
            <a:ext cx="601917" cy="585961"/>
          </a:xfrm>
          <a:prstGeom prst="roundRect">
            <a:avLst>
              <a:gd name="adj" fmla="val 8864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Seen within </a:t>
            </a:r>
            <a:b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</a:br>
            <a:r>
              <a:rPr lang="en-NZ" sz="700">
                <a:solidFill>
                  <a:srgbClr val="2D3D8F"/>
                </a:solidFill>
                <a:latin typeface="Aptos SemiBold" panose="020B0004020202020204" pitchFamily="34" charset="0"/>
              </a:rPr>
              <a:t>6 hrs</a:t>
            </a:r>
          </a:p>
          <a:p>
            <a:pPr algn="ctr"/>
            <a:r>
              <a:rPr lang="en-NZ" sz="1000" dirty="0">
                <a:solidFill>
                  <a:srgbClr val="4B2B79"/>
                </a:solidFill>
                <a:latin typeface="Aptos SemiBold" panose="020B0004020202020204" pitchFamily="34" charset="0"/>
              </a:rPr>
              <a:t>239,519</a:t>
            </a:r>
            <a:endParaRPr lang="en-NZ" sz="1000">
              <a:solidFill>
                <a:srgbClr val="4B2B79"/>
              </a:solidFill>
              <a:latin typeface="Aptos SemiBold" panose="020B0004020202020204" pitchFamily="34" charset="0"/>
            </a:endParaRPr>
          </a:p>
        </p:txBody>
      </p:sp>
      <p:pic>
        <p:nvPicPr>
          <p:cNvPr id="24" name="Picture 23" descr="Shorter stays in ED.  95 per cent of patients to be admitted, discharged or transferred from and ED within six hours">
            <a:extLst>
              <a:ext uri="{FF2B5EF4-FFF2-40B4-BE49-F238E27FC236}">
                <a16:creationId xmlns:a16="http://schemas.microsoft.com/office/drawing/2014/main" id="{C84F7D56-136D-8513-5865-A3A898FBCB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5430" y="4162650"/>
            <a:ext cx="1596748" cy="1833938"/>
          </a:xfrm>
          <a:prstGeom prst="rect">
            <a:avLst/>
          </a:prstGeom>
        </p:spPr>
      </p:pic>
      <p:pic>
        <p:nvPicPr>
          <p:cNvPr id="26" name="Picture 25" descr="Shorter wait times for first specialist assessment. 95 per cent of people wait less than four months for a first specialist assessment.">
            <a:extLst>
              <a:ext uri="{FF2B5EF4-FFF2-40B4-BE49-F238E27FC236}">
                <a16:creationId xmlns:a16="http://schemas.microsoft.com/office/drawing/2014/main" id="{9D42489E-9BE9-AC70-3C63-FCB75C08D8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35430" y="6021640"/>
            <a:ext cx="1596748" cy="1815290"/>
          </a:xfrm>
          <a:prstGeom prst="rect">
            <a:avLst/>
          </a:prstGeom>
        </p:spPr>
      </p:pic>
      <p:pic>
        <p:nvPicPr>
          <p:cNvPr id="30" name="Picture 29" descr="Shorter wait times for elective treatment. 95 per cent of people wait less than four months for elective treament.">
            <a:extLst>
              <a:ext uri="{FF2B5EF4-FFF2-40B4-BE49-F238E27FC236}">
                <a16:creationId xmlns:a16="http://schemas.microsoft.com/office/drawing/2014/main" id="{55CC6CE4-E825-9709-FE66-D2FA94CDBB0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35430" y="7881184"/>
            <a:ext cx="1596748" cy="1833937"/>
          </a:xfrm>
          <a:prstGeom prst="rect">
            <a:avLst/>
          </a:prstGeom>
        </p:spPr>
      </p:pic>
      <p:grpSp>
        <p:nvGrpSpPr>
          <p:cNvPr id="2" name="Group 1" descr="Improved immunisations for children. 95 per cent of children fully immunised at 24 months of age.">
            <a:extLst>
              <a:ext uri="{FF2B5EF4-FFF2-40B4-BE49-F238E27FC236}">
                <a16:creationId xmlns:a16="http://schemas.microsoft.com/office/drawing/2014/main" id="{F044943F-FA10-2A61-5A30-574A60D5B57D}"/>
              </a:ext>
            </a:extLst>
          </p:cNvPr>
          <p:cNvGrpSpPr/>
          <p:nvPr/>
        </p:nvGrpSpPr>
        <p:grpSpPr>
          <a:xfrm>
            <a:off x="5135430" y="2266144"/>
            <a:ext cx="1584532" cy="1882935"/>
            <a:chOff x="5124388" y="7817546"/>
            <a:chExt cx="1549797" cy="186873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22773FE-B095-F9BD-A7AA-A926651CF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171928" y="7817546"/>
              <a:ext cx="1502257" cy="1868730"/>
            </a:xfrm>
            <a:prstGeom prst="rect">
              <a:avLst/>
            </a:prstGeom>
          </p:spPr>
        </p:pic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D0C18A1C-068E-B028-AC80-DB0618ECCA47}"/>
                </a:ext>
              </a:extLst>
            </p:cNvPr>
            <p:cNvSpPr/>
            <p:nvPr/>
          </p:nvSpPr>
          <p:spPr>
            <a:xfrm>
              <a:off x="5124388" y="8776618"/>
              <a:ext cx="1549797" cy="840628"/>
            </a:xfrm>
            <a:prstGeom prst="roundRect">
              <a:avLst>
                <a:gd name="adj" fmla="val 483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NZ" sz="800" dirty="0">
                  <a:solidFill>
                    <a:srgbClr val="000000"/>
                  </a:solidFill>
                  <a:latin typeface="Aptos" panose="020B0004020202020204" pitchFamily="34" charset="0"/>
                </a:rPr>
                <a:t>Better Immunisation coverage will reduce the risk of measles, pertussis </a:t>
              </a:r>
              <a:r>
                <a:rPr lang="en-NZ" sz="800" dirty="0">
                  <a:solidFill>
                    <a:srgbClr val="000000"/>
                  </a:solidFill>
                  <a:effectLst/>
                  <a:latin typeface="Aptos" panose="020B0004020202020204" pitchFamily="34" charset="0"/>
                  <a:ea typeface="Times New Roman" panose="02020603050405020304" pitchFamily="18" charset="0"/>
                  <a:cs typeface="Aptos" panose="020B0004020202020204" pitchFamily="34" charset="0"/>
                </a:rPr>
                <a:t>(whooping cough), pneumonia, meningitis and other infectious diseases which can cause harm to your baby</a:t>
              </a:r>
              <a:r>
                <a:rPr lang="en-NZ" sz="800" dirty="0">
                  <a:solidFill>
                    <a:srgbClr val="2D3D8F"/>
                  </a:solidFill>
                  <a:latin typeface="Aptos" panose="020B0004020202020204" pitchFamily="34" charset="0"/>
                </a:rPr>
                <a:t>. </a:t>
              </a:r>
            </a:p>
          </p:txBody>
        </p:sp>
      </p:grpSp>
      <p:pic>
        <p:nvPicPr>
          <p:cNvPr id="41" name="Picture 40" descr="Graph showing shorter wait time results.">
            <a:extLst>
              <a:ext uri="{FF2B5EF4-FFF2-40B4-BE49-F238E27FC236}">
                <a16:creationId xmlns:a16="http://schemas.microsoft.com/office/drawing/2014/main" id="{ACBAB98B-B374-60B2-D5B4-4A012F460B6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5822" y="7940460"/>
            <a:ext cx="4226228" cy="1751439"/>
          </a:xfrm>
          <a:prstGeom prst="rect">
            <a:avLst/>
          </a:prstGeom>
        </p:spPr>
      </p:pic>
      <p:pic>
        <p:nvPicPr>
          <p:cNvPr id="42" name="Picture 41" descr="Graph showing first specialist assessment  results.">
            <a:extLst>
              <a:ext uri="{FF2B5EF4-FFF2-40B4-BE49-F238E27FC236}">
                <a16:creationId xmlns:a16="http://schemas.microsoft.com/office/drawing/2014/main" id="{E05F9A07-67EB-9263-15E9-525603393D0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5822" y="6040073"/>
            <a:ext cx="4226745" cy="1847248"/>
          </a:xfrm>
          <a:prstGeom prst="rect">
            <a:avLst/>
          </a:prstGeom>
        </p:spPr>
      </p:pic>
      <p:pic>
        <p:nvPicPr>
          <p:cNvPr id="43" name="Picture 42" descr="Graph showing patients admitted, discharged or transferred from ED within 6 hours">
            <a:extLst>
              <a:ext uri="{FF2B5EF4-FFF2-40B4-BE49-F238E27FC236}">
                <a16:creationId xmlns:a16="http://schemas.microsoft.com/office/drawing/2014/main" id="{CF1A52C3-40C3-3BD9-086E-ED7AB2F846A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5822" y="4179823"/>
            <a:ext cx="4226746" cy="1816765"/>
          </a:xfrm>
          <a:prstGeom prst="rect">
            <a:avLst/>
          </a:prstGeom>
        </p:spPr>
      </p:pic>
      <p:pic>
        <p:nvPicPr>
          <p:cNvPr id="45" name="Picture 44" descr="Graph showing cancer patients receiving first treatment within 31 days.">
            <a:extLst>
              <a:ext uri="{FF2B5EF4-FFF2-40B4-BE49-F238E27FC236}">
                <a16:creationId xmlns:a16="http://schemas.microsoft.com/office/drawing/2014/main" id="{A921E0AC-4295-31AC-F2F3-28FBA939E73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5822" y="474835"/>
            <a:ext cx="4214530" cy="18658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CE63BF-DB0B-6A72-528B-5E4508232A4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38038" y="2393868"/>
            <a:ext cx="4226746" cy="174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53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253c88c-d550-4ff1-afdc-d5dc691f60b0">
      <Value>2</Value>
      <Value>3</Value>
    </TaxCatchAll>
    <mb22360ee3e3407ca28e907eb3b7ca6b xmlns="99bafffc-51bf-4b0f-a18e-b3c6dcf77d93">Draft4dbd6f0d-7021-43d2-a391-03666245495e</mb22360ee3e3407ca28e907eb3b7ca6b>
    <ka9b207035bc48f2a4f6a2bfed7195b7 xmlns="99bafffc-51bf-4b0f-a18e-b3c6dcf77d93">Communications and Engagement0a443b19-3158-4081-b497-657038be65a6</ka9b207035bc48f2a4f6a2bfed7195b7>
    <HNZReviewDate xmlns="99bafffc-51bf-4b0f-a18e-b3c6dcf77d93" xsi:nil="true"/>
    <f3e7f0a218d8438586e2a8545792c0ef xmlns="99bafffc-51bf-4b0f-a18e-b3c6dcf77d93" xsi:nil="true"/>
    <p7110e5651294189b89368865130750f xmlns="99bafffc-51bf-4b0f-a18e-b3c6dcf77d93" xsi:nil="true"/>
    <p777f0da518742b188a1f7fd5ee91810 xmlns="99bafffc-51bf-4b0f-a18e-b3c6dcf77d93" xsi:nil="true"/>
    <_dlc_DocId xmlns="d3b74e82-c9ec-4ac4-aba2-12ff7e201463">1001576-1159430328-2832</_dlc_DocId>
    <_dlc_DocIdUrl xmlns="d3b74e82-c9ec-4ac4-aba2-12ff7e201463">
      <Url>https://hauoraaotearoa.sharepoint.com/sites/1001576/_layouts/15/DocIdRedir.aspx?ID=1001576-1159430328-2832</Url>
      <Description>1001576-1159430328-2832</Description>
    </_dlc_DocIdUrl>
    <Publish_x002f_UpdateinAWS xmlns="99bafffc-51bf-4b0f-a18e-b3c6dcf77d93">true</Publish_x002f_UpdateinAWS>
    <DateputinAWS xmlns="99bafffc-51bf-4b0f-a18e-b3c6dcf77d93" xsi:nil="true"/>
    <FileURL xmlns="99bafffc-51bf-4b0f-a18e-b3c6dcf77d93" xsi:nil="true"/>
    <Publication_x0020_Document_x0020_Type xmlns="99bafffc-51bf-4b0f-a18e-b3c6dcf77d93" xsi:nil="true"/>
    <Publication_x0020_Topic xmlns="99bafffc-51bf-4b0f-a18e-b3c6dcf77d93" xsi:nil="true"/>
    <Test xmlns="99bafffc-51bf-4b0f-a18e-b3c6dcf77d93">false</Test>
    <Control_x0020_state xmlns="99bafffc-51bf-4b0f-a18e-b3c6dcf77d93"/>
    <AWSUploadName xmlns="99bafffc-51bf-4b0f-a18e-b3c6dcf77d93" xsi:nil="true"/>
    <SME_x0020__x002f__x0020_Owner xmlns="99bafffc-51bf-4b0f-a18e-b3c6dcf77d93">
      <UserInfo>
        <DisplayName/>
        <AccountId/>
        <AccountType/>
      </UserInfo>
    </SME_x0020__x002f__x0020_Owner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Pikau document" ma:contentTypeID="0x010100D5C1E13D20A8554992C24F7EE470E02300B491AF17A9B31E4BA132C5EA6D3BFAD1" ma:contentTypeVersion="25" ma:contentTypeDescription="Create a new document." ma:contentTypeScope="" ma:versionID="992c8cca83401da4d94d78599e7d41f2">
  <xsd:schema xmlns:xsd="http://www.w3.org/2001/XMLSchema" xmlns:xs="http://www.w3.org/2001/XMLSchema" xmlns:p="http://schemas.microsoft.com/office/2006/metadata/properties" xmlns:ns1="http://schemas.microsoft.com/sharepoint/v3" xmlns:ns2="9253c88c-d550-4ff1-afdc-d5dc691f60b0" xmlns:ns3="f9b7eef1-c3da-46ce-8cf7-16015b1debc7" targetNamespace="http://schemas.microsoft.com/office/2006/metadata/properties" ma:root="true" ma:fieldsID="b1bed0ecf34648543a6d21c39c35ec3d" ns1:_="" ns2:_="" ns3:_="">
    <xsd:import namespace="http://schemas.microsoft.com/sharepoint/v3"/>
    <xsd:import namespace="9253c88c-d550-4ff1-afdc-d5dc691f60b0"/>
    <xsd:import namespace="f9b7eef1-c3da-46ce-8cf7-16015b1debc7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ka9b207035bc48f2a4f6a2bfed7195b7" minOccurs="0"/>
                <xsd:element ref="ns1:Name" minOccurs="0"/>
                <xsd:element ref="ns2:f3e7f0a218d8438586e2a8545792c0ef" minOccurs="0"/>
                <xsd:element ref="ns2:mb22360ee3e3407ca28e907eb3b7ca6b" minOccurs="0"/>
                <xsd:element ref="ns2:HNZOwner" minOccurs="0"/>
                <xsd:element ref="ns2:p7110e5651294189b89368865130750f" minOccurs="0"/>
                <xsd:element ref="ns2:p777f0da518742b188a1f7fd5ee91810" minOccurs="0"/>
                <xsd:element ref="ns2:HNZReviewDate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Name" ma:index="12" nillable="true" ma:displayName="Account" ma:internalName="Na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53c88c-d550-4ff1-afdc-d5dc691f60b0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4bb58c8e-bf79-420f-ac55-65f14613a096}" ma:internalName="TaxCatchAll" ma:showField="CatchAllData" ma:web="f9b7eef1-c3da-46ce-8cf7-16015b1deb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Taxonomy Catch All Column1" ma:hidden="true" ma:list="{4bb58c8e-bf79-420f-ac55-65f14613a096}" ma:internalName="TaxCatchAllLabel" ma:readOnly="true" ma:showField="CatchAllDataLabel" ma:web="f9b7eef1-c3da-46ce-8cf7-16015b1deb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ka9b207035bc48f2a4f6a2bfed7195b7" ma:index="10" nillable="true" ma:taxonomy="true" ma:internalName="ka9b207035bc48f2a4f6a2bfed7195b7" ma:taxonomyFieldName="BusinessFunction" ma:displayName="Business Function" ma:default="240;#Communications and Engagement|0a443b19-3158-4081-b497-657038be65a6" ma:fieldId="{4a9b2070-35bc-48f2-a4f6-a2bfed7195b7}" ma:sspId="ebf29b3f-1e51-457b-ae0c-362182e58074" ma:termSetId="411f0e66-67f8-40f8-97cc-417744de1cc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3e7f0a218d8438586e2a8545792c0ef" ma:index="13" nillable="true" ma:taxonomy="true" ma:internalName="f3e7f0a218d8438586e2a8545792c0ef" ma:taxonomyFieldName="HNZTopic" ma:displayName="Topic" ma:default="" ma:fieldId="{f3e7f0a2-18d8-4385-86e2-a8545792c0ef}" ma:taxonomyMulti="true" ma:sspId="ebf29b3f-1e51-457b-ae0c-362182e58074" ma:termSetId="6fc62df7-d99b-474b-a41d-680956366171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mb22360ee3e3407ca28e907eb3b7ca6b" ma:index="15" nillable="true" ma:taxonomy="true" ma:internalName="mb22360ee3e3407ca28e907eb3b7ca6b" ma:taxonomyFieldName="HNZStatus" ma:displayName="Status" ma:default="4;#Draft|4dbd6f0d-7021-43d2-a391-03666245495e" ma:fieldId="{6b22360e-e3e3-407c-a28e-907eb3b7ca6b}" ma:sspId="ebf29b3f-1e51-457b-ae0c-362182e58074" ma:termSetId="24ac87aa-3fa8-4daa-a27b-a4701436e34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NZOwner" ma:index="17" nillable="true" ma:displayName="Owner" ma:internalName="HNZ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7110e5651294189b89368865130750f" ma:index="18" nillable="true" ma:taxonomy="true" ma:internalName="p7110e5651294189b89368865130750f" ma:taxonomyFieldName="HNZRegion" ma:displayName="Region" ma:fieldId="{97110e56-5129-4189-b893-68865130750f}" ma:taxonomyMulti="true" ma:sspId="ebf29b3f-1e51-457b-ae0c-362182e58074" ma:termSetId="e78d2f76-fe8a-4030-92ee-8b1f3410a63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777f0da518742b188a1f7fd5ee91810" ma:index="20" nillable="true" ma:taxonomy="true" ma:internalName="p777f0da518742b188a1f7fd5ee91810" ma:taxonomyFieldName="HNZLocalArea" ma:displayName="Local Area" ma:fieldId="{9777f0da-5187-42b1-88a1-f7fd5ee91810}" ma:taxonomyMulti="true" ma:sspId="ebf29b3f-1e51-457b-ae0c-362182e58074" ma:termSetId="067abcc4-089e-4bdf-badc-3de5e533a37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NZReviewDate" ma:index="22" nillable="true" ma:displayName="Review Date" ma:description="Review Date for content" ma:format="DateOnly" ma:internalName="HNZReview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b7eef1-c3da-46ce-8cf7-16015b1debc7" elementFormDefault="qualified">
    <xsd:import namespace="http://schemas.microsoft.com/office/2006/documentManagement/types"/>
    <xsd:import namespace="http://schemas.microsoft.com/office/infopath/2007/PartnerControls"/>
    <xsd:element name="_dlc_DocId" ma:index="23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4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5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Pikau document" ma:contentTypeID="0x010100D5C1E13D20A8554992C24F7EE470E023002950EC02031D6D4799265BD36BF630E8" ma:contentTypeVersion="15" ma:contentTypeDescription="Create a new document." ma:contentTypeScope="" ma:versionID="1fb28796d661826e4fb630457b8c3661">
  <xsd:schema xmlns:xsd="http://www.w3.org/2001/XMLSchema" xmlns:xs="http://www.w3.org/2001/XMLSchema" xmlns:p="http://schemas.microsoft.com/office/2006/metadata/properties" xmlns:ns1="http://schemas.microsoft.com/sharepoint/v3" xmlns:ns2="9253c88c-d550-4ff1-afdc-d5dc691f60b0" xmlns:ns3="99bafffc-51bf-4b0f-a18e-b3c6dcf77d93" xmlns:ns4="d3b74e82-c9ec-4ac4-aba2-12ff7e201463" targetNamespace="http://schemas.microsoft.com/office/2006/metadata/properties" ma:root="true" ma:fieldsID="24833eadc307be345b965d41dd4ca701" ns1:_="" ns2:_="" ns3:_="" ns4:_="">
    <xsd:import namespace="http://schemas.microsoft.com/sharepoint/v3"/>
    <xsd:import namespace="9253c88c-d550-4ff1-afdc-d5dc691f60b0"/>
    <xsd:import namespace="99bafffc-51bf-4b0f-a18e-b3c6dcf77d93"/>
    <xsd:import namespace="d3b74e82-c9ec-4ac4-aba2-12ff7e201463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TaxCatchAllLabel" minOccurs="0"/>
                <xsd:element ref="ns3:ka9b207035bc48f2a4f6a2bfed7195b7" minOccurs="0"/>
                <xsd:element ref="ns1:Name" minOccurs="0"/>
                <xsd:element ref="ns3:f3e7f0a218d8438586e2a8545792c0ef" minOccurs="0"/>
                <xsd:element ref="ns3:mb22360ee3e3407ca28e907eb3b7ca6b" minOccurs="0"/>
                <xsd:element ref="ns3:p7110e5651294189b89368865130750f" minOccurs="0"/>
                <xsd:element ref="ns3:p777f0da518742b188a1f7fd5ee91810" minOccurs="0"/>
                <xsd:element ref="ns3:HNZReviewDate" minOccurs="0"/>
                <xsd:element ref="ns4:_dlc_DocId" minOccurs="0"/>
                <xsd:element ref="ns4:_dlc_DocIdUrl" minOccurs="0"/>
                <xsd:element ref="ns4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DateputinAWS" minOccurs="0"/>
                <xsd:element ref="ns3:Publish_x002f_UpdateinAWS" minOccurs="0"/>
                <xsd:element ref="ns3:AWSUploadName" minOccurs="0"/>
                <xsd:element ref="ns3:Test" minOccurs="0"/>
                <xsd:element ref="ns3:FileURL" minOccurs="0"/>
                <xsd:element ref="ns3:Control_x0020_state"/>
                <xsd:element ref="ns3:SME_x0020__x002f__x0020_Owner"/>
                <xsd:element ref="ns3:Publication_x0020_Topic" minOccurs="0"/>
                <xsd:element ref="ns3:Publication_x0020_Document_x0020_Typ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Name" ma:index="12" nillable="true" ma:displayName="Account" ma:internalName="Na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53c88c-d550-4ff1-afdc-d5dc691f60b0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description="" ma:hidden="true" ma:list="{fea06a53-5f16-4c59-aaa2-de483fadc888}" ma:internalName="TaxCatchAll" ma:showField="CatchAllData" ma:web="d3b74e82-c9ec-4ac4-aba2-12ff7e20146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bafffc-51bf-4b0f-a18e-b3c6dcf77d93" elementFormDefault="qualified">
    <xsd:import namespace="http://schemas.microsoft.com/office/2006/documentManagement/types"/>
    <xsd:import namespace="http://schemas.microsoft.com/office/infopath/2007/PartnerControls"/>
    <xsd:element name="TaxCatchAllLabel" ma:index="9" nillable="true" ma:displayName="Taxonomy Catch All Column1" ma:hidden="true" ma:list="{fea06a53-5f16-4c59-aaa2-de483fadc888}" ma:internalName="TaxCatchAllLabel" ma:readOnly="true" ma:showField="CatchAllDataLabel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ka9b207035bc48f2a4f6a2bfed7195b7" ma:index="10" nillable="true" ma:displayName="Business Function_0" ma:hidden="true" ma:internalName="ka9b207035bc48f2a4f6a2bfed7195b7">
      <xsd:simpleType>
        <xsd:restriction base="dms:Note"/>
      </xsd:simpleType>
    </xsd:element>
    <xsd:element name="f3e7f0a218d8438586e2a8545792c0ef" ma:index="13" nillable="true" ma:displayName="Topic_0" ma:hidden="true" ma:internalName="f3e7f0a218d8438586e2a8545792c0ef">
      <xsd:simpleType>
        <xsd:restriction base="dms:Note"/>
      </xsd:simpleType>
    </xsd:element>
    <xsd:element name="mb22360ee3e3407ca28e907eb3b7ca6b" ma:index="15" nillable="true" ma:displayName="Status_0" ma:hidden="true" ma:internalName="mb22360ee3e3407ca28e907eb3b7ca6b">
      <xsd:simpleType>
        <xsd:restriction base="dms:Note"/>
      </xsd:simpleType>
    </xsd:element>
    <xsd:element name="p7110e5651294189b89368865130750f" ma:index="17" nillable="true" ma:displayName="Region_0" ma:hidden="true" ma:internalName="p7110e5651294189b89368865130750f">
      <xsd:simpleType>
        <xsd:restriction base="dms:Note"/>
      </xsd:simpleType>
    </xsd:element>
    <xsd:element name="p777f0da518742b188a1f7fd5ee91810" ma:index="19" nillable="true" ma:displayName="Local Area_0" ma:hidden="true" ma:internalName="p777f0da518742b188a1f7fd5ee91810">
      <xsd:simpleType>
        <xsd:restriction base="dms:Note"/>
      </xsd:simpleType>
    </xsd:element>
    <xsd:element name="HNZReviewDate" ma:index="21" nillable="true" ma:displayName="Review Date" ma:description="Review Date for content" ma:format="DateOnly" ma:internalName="HNZReviewDate">
      <xsd:simpleType>
        <xsd:restriction base="dms:DateTime"/>
      </xsd:simpleType>
    </xsd:element>
    <xsd:element name="MediaServiceMetadata" ma:index="2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ateputinAWS" ma:index="28" nillable="true" ma:displayName="Date put in AWS" ma:format="DateTime" ma:internalName="DateputinAWS">
      <xsd:simpleType>
        <xsd:restriction base="dms:DateTime"/>
      </xsd:simpleType>
    </xsd:element>
    <xsd:element name="Publish_x002f_UpdateinAWS" ma:index="29" nillable="true" ma:displayName="Publish / Update in AWS" ma:default="1" ma:format="Dropdown" ma:internalName="Publish_x002f_UpdateinAWS">
      <xsd:simpleType>
        <xsd:restriction base="dms:Boolean"/>
      </xsd:simpleType>
    </xsd:element>
    <xsd:element name="AWSUploadName" ma:index="30" nillable="true" ma:displayName="AWS Upload Name" ma:format="Dropdown" ma:internalName="AWSUploadName">
      <xsd:simpleType>
        <xsd:restriction base="dms:Text">
          <xsd:maxLength value="255"/>
        </xsd:restriction>
      </xsd:simpleType>
    </xsd:element>
    <xsd:element name="Test" ma:index="31" nillable="true" ma:displayName="Test" ma:default="0" ma:format="Dropdown" ma:internalName="Test">
      <xsd:simpleType>
        <xsd:restriction base="dms:Boolean"/>
      </xsd:simpleType>
    </xsd:element>
    <xsd:element name="FileURL" ma:index="32" nillable="true" ma:displayName="File URL" ma:format="Dropdown" ma:indexed="true" ma:internalName="FileURL">
      <xsd:simpleType>
        <xsd:restriction base="dms:Text">
          <xsd:maxLength value="255"/>
        </xsd:restriction>
      </xsd:simpleType>
    </xsd:element>
    <xsd:element name="Control_x0020_state" ma:index="33" ma:displayName="Control state" ma:format="Dropdown" ma:internalName="Control_x0020_state">
      <xsd:simpleType>
        <xsd:restriction base="dms:Choice">
          <xsd:enumeration value="Semi-controlled"/>
          <xsd:enumeration value="Uncontrolled"/>
          <xsd:enumeration value="Controlled"/>
        </xsd:restriction>
      </xsd:simpleType>
    </xsd:element>
    <xsd:element name="SME_x0020__x002f__x0020_Owner" ma:index="34" ma:displayName="SME / Owner" ma:list="UserInfo" ma:SharePointGroup="0" ma:internalName="SME_x0020__x002f__x0020_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ublication_x0020_Topic" ma:index="35" nillable="true" ma:displayName="Publication Topic" ma:internalName="Publication_x0020_Topic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bortion"/>
                    <xsd:enumeration value="Addiction"/>
                    <xsd:enumeration value="Aged residential care"/>
                    <xsd:enumeration value="Alcohol"/>
                    <xsd:enumeration value="Ambulances"/>
                    <xsd:enumeration value="Antenatal and newborn screening"/>
                    <xsd:enumeration value="Antimicrobial prescribing"/>
                    <xsd:enumeration value="Assisted dying"/>
                    <xsd:enumeration value="Border health"/>
                    <xsd:enumeration value="Bowel screening"/>
                    <xsd:enumeration value="Breast screening"/>
                    <xsd:enumeration value="Breastfeeding"/>
                    <xsd:enumeration value="Cancer"/>
                    <xsd:enumeration value="Cervical screening"/>
                    <xsd:enumeration value="Clinical coding"/>
                    <xsd:enumeration value="COVID-19"/>
                    <xsd:enumeration value="Cyber security"/>
                    <xsd:enumeration value="Death and dying"/>
                    <xsd:enumeration value="Dental care"/>
                    <xsd:enumeration value="Diabetes"/>
                    <xsd:enumeration value="Digital health"/>
                    <xsd:enumeration value="Disability"/>
                    <xsd:enumeration value="Diseases and conditions"/>
                    <xsd:enumeration value="Dioxins"/>
                    <xsd:enumeration value="Drugs"/>
                    <xsd:enumeration value="DSOC screening"/>
                    <xsd:enumeration value="Early childhood education (ECE)"/>
                    <xsd:enumeration value="Education"/>
                    <xsd:enumeration value="Environmental emergencies"/>
                    <xsd:enumeration value="Environmental health"/>
                    <xsd:enumeration value="Eye health"/>
                    <xsd:enumeration value="Family harm"/>
                    <xsd:enumeration value="Gender affirming care"/>
                    <xsd:enumeration value="Genetic health"/>
                    <xsd:enumeration value="Hazardous substances"/>
                    <xsd:enumeration value="Hospitals and specialist care"/>
                    <xsd:enumeration value="Immunisation"/>
                    <xsd:enumeration value="Infection prevention and control"/>
                    <xsd:enumeration value="Infants and children"/>
                    <xsd:enumeration value="Infrastructure"/>
                    <xsd:enumeration value="Laboratories"/>
                    <xsd:enumeration value="Māori health"/>
                    <xsd:enumeration value="Maternity"/>
                    <xsd:enumeration value="Measles"/>
                    <xsd:enumeration value="Mental health"/>
                    <xsd:enumeration value="Metabolic disorder screening"/>
                    <xsd:enumeration value="National Health Index (NHI)"/>
                    <xsd:enumeration value="New Dunedin Hospital"/>
                    <xsd:enumeration value="Newborn hearing screening"/>
                    <xsd:enumeration value="Nutrition"/>
                    <xsd:enumeration value="Occupational health"/>
                    <xsd:enumeration value="Older people's health"/>
                    <xsd:enumeration value="Pacific health"/>
                    <xsd:enumeration value="Palliative care"/>
                    <xsd:enumeration value="Payments and claims"/>
                    <xsd:enumeration value="Pharmacy and prescriptions"/>
                    <xsd:enumeration value="Physical activity"/>
                    <xsd:enumeration value="Primary care"/>
                    <xsd:enumeration value="Refugee and migrant health"/>
                    <xsd:enumeration value="Rheumatic fever"/>
                    <xsd:enumeration value="Rural health"/>
                    <xsd:enumeration value="Shared digital health record"/>
                    <xsd:enumeration value="Sexual harm"/>
                    <xsd:enumeration value="Sexual health"/>
                    <xsd:enumeration value="Smoking and vaping"/>
                    <xsd:enumeration value="Sustainability"/>
                    <xsd:enumeration value="Women's health"/>
                    <xsd:enumeration value="Workforce"/>
                  </xsd:restriction>
                </xsd:simpleType>
              </xsd:element>
            </xsd:sequence>
          </xsd:extension>
        </xsd:complexContent>
      </xsd:complexType>
    </xsd:element>
    <xsd:element name="Publication_x0020_Document_x0020_Type" ma:index="36" nillable="true" ma:displayName="Publication Document Type" ma:format="Dropdown" ma:internalName="Publication_x0020_Document_x0020_Type">
      <xsd:simpleType>
        <xsd:restriction base="dms:Choice">
          <xsd:enumeration value="Annual report"/>
          <xsd:enumeration value="Board paper"/>
          <xsd:enumeration value="Claim form"/>
          <xsd:enumeration value="Clinical guidance"/>
          <xsd:enumeration value="Evaluations and reviews"/>
          <xsd:enumeration value="Fact sheets"/>
          <xsd:enumeration value="Form"/>
          <xsd:enumeration value="Guidance"/>
          <xsd:enumeration value="Information release"/>
          <xsd:enumeration value="Memo"/>
          <xsd:enumeration value="Ministerial advice"/>
          <xsd:enumeration value="Newsletters"/>
          <xsd:enumeration value="OIA request response"/>
          <xsd:enumeration value="Performance"/>
          <xsd:enumeration value="Policy"/>
          <xsd:enumeration value="Posters"/>
          <xsd:enumeration value="Powerpoint presentation"/>
          <xsd:enumeration value="Procedures"/>
          <xsd:enumeration value="Referral forms"/>
          <xsd:enumeration value="Report"/>
          <xsd:enumeration value="Research"/>
          <xsd:enumeration value="Specifications and frameworks"/>
          <xsd:enumeration value="Standard"/>
          <xsd:enumeration value="Statement of intent"/>
          <xsd:enumeration value="Strategies and plan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74e82-c9ec-4ac4-aba2-12ff7e201463" elementFormDefault="qualified">
    <xsd:import namespace="http://schemas.microsoft.com/office/2006/documentManagement/types"/>
    <xsd:import namespace="http://schemas.microsoft.com/office/infopath/2007/PartnerControls"/>
    <xsd:element name="_dlc_DocId" ma:index="22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3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4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F102EED-3CD3-422E-8F5E-46519D2B3EC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AB485AC-8F8B-4400-B615-70F01E4EAE4B}">
  <ds:schemaRefs>
    <ds:schemaRef ds:uri="http://schemas.microsoft.com/office/2006/documentManagement/types"/>
    <ds:schemaRef ds:uri="http://purl.org/dc/dcmitype/"/>
    <ds:schemaRef ds:uri="http://purl.org/dc/elements/1.1/"/>
    <ds:schemaRef ds:uri="http://schemas.microsoft.com/sharepoint/v3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f9b7eef1-c3da-46ce-8cf7-16015b1debc7"/>
    <ds:schemaRef ds:uri="9253c88c-d550-4ff1-afdc-d5dc691f60b0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4C52D872-66CE-4A0D-BDB3-61CDB88EE59D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CE85E6A5-3839-49FC-9AFD-9A12BEBF06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253c88c-d550-4ff1-afdc-d5dc691f60b0"/>
    <ds:schemaRef ds:uri="f9b7eef1-c3da-46ce-8cf7-16015b1deb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8C5D1658-BC53-4211-BA88-CA1CEE03F345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3854</TotalTime>
  <Words>106</Words>
  <Application>Microsoft Office PowerPoint</Application>
  <PresentationFormat>A4 Paper (210x297 mm)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SemiBold</vt:lpstr>
      <vt:lpstr>Arial</vt:lpstr>
      <vt:lpstr>Calibri</vt:lpstr>
      <vt:lpstr>Calibri Light</vt:lpstr>
      <vt:lpstr>Office Theme</vt:lpstr>
      <vt:lpstr>PowerPoint Presentation</vt:lpstr>
    </vt:vector>
  </TitlesOfParts>
  <Company>healthAlliance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Delwyn Armstrong</dc:creator>
  <cp:lastModifiedBy>Debbie Phillips</cp:lastModifiedBy>
  <cp:revision>5</cp:revision>
  <dcterms:created xsi:type="dcterms:W3CDTF">2024-08-29T03:28:11Z</dcterms:created>
  <dcterms:modified xsi:type="dcterms:W3CDTF">2025-04-03T02:02:18Z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0x010100D5C1E13D20A8554992C24F7EE470E023002950EC02031D6D4799265BD36BF630E8</vt:lpwstr>
  </property>
  <property fmtid="{D5CDD505-2E9C-101B-9397-08002B2CF9AE}" pid="3" name="MediaServiceImageTags">
    <vt:lpwstr/>
  </property>
  <property fmtid="{D5CDD505-2E9C-101B-9397-08002B2CF9AE}" pid="4" name="BusinessFunction">
    <vt:lpwstr>3;#Communications and Engagement|0a443b19-3158-4081-b497-657038be65a6</vt:lpwstr>
  </property>
  <property fmtid="{D5CDD505-2E9C-101B-9397-08002B2CF9AE}" pid="5" name="HNZStatus">
    <vt:lpwstr>2;#Draft|4dbd6f0d-7021-43d2-a391-03666245495e</vt:lpwstr>
  </property>
  <property fmtid="{D5CDD505-2E9C-101B-9397-08002B2CF9AE}" pid="6" name="_dlc_DocIdItemGuid">
    <vt:lpwstr>1a6ee03b-5937-4abc-b9ea-d0951b82c6c6</vt:lpwstr>
  </property>
  <property fmtid="{D5CDD505-2E9C-101B-9397-08002B2CF9AE}" pid="7" name="lcf76f155ced4ddcb4097134ff3c332f">
    <vt:lpwstr/>
  </property>
  <property fmtid="{D5CDD505-2E9C-101B-9397-08002B2CF9AE}" pid="8" name="HNZTopic">
    <vt:lpwstr/>
  </property>
  <property fmtid="{D5CDD505-2E9C-101B-9397-08002B2CF9AE}" pid="9" name="HNZLocalArea">
    <vt:lpwstr/>
  </property>
  <property fmtid="{D5CDD505-2E9C-101B-9397-08002B2CF9AE}" pid="10" name="HNZRegion">
    <vt:lpwstr/>
  </property>
  <property fmtid="{D5CDD505-2E9C-101B-9397-08002B2CF9AE}" pid="11" name="p777f0da518742b188a1f7fd5ee918100">
    <vt:lpwstr/>
  </property>
  <property fmtid="{D5CDD505-2E9C-101B-9397-08002B2CF9AE}" pid="12" name="ka9b207035bc48f2a4f6a2bfed7195b70">
    <vt:lpwstr>Communications and Engagement|0a443b19-3158-4081-b497-657038be65a6</vt:lpwstr>
  </property>
  <property fmtid="{D5CDD505-2E9C-101B-9397-08002B2CF9AE}" pid="13" name="f3e7f0a218d8438586e2a8545792c0ef0">
    <vt:lpwstr/>
  </property>
  <property fmtid="{D5CDD505-2E9C-101B-9397-08002B2CF9AE}" pid="14" name="mb22360ee3e3407ca28e907eb3b7ca6b0">
    <vt:lpwstr>Draft|4dbd6f0d-7021-43d2-a391-03666245495e</vt:lpwstr>
  </property>
  <property fmtid="{D5CDD505-2E9C-101B-9397-08002B2CF9AE}" pid="15" name="p7110e5651294189b89368865130750f0">
    <vt:lpwstr/>
  </property>
</Properties>
</file>