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72" r:id="rId8"/>
    <p:sldId id="262" r:id="rId9"/>
    <p:sldId id="263" r:id="rId10"/>
    <p:sldId id="274" r:id="rId11"/>
    <p:sldId id="264" r:id="rId12"/>
    <p:sldId id="265" r:id="rId13"/>
    <p:sldId id="273" r:id="rId14"/>
  </p:sldIdLst>
  <p:sldSz cx="20150138" cy="15113000"/>
  <p:notesSz cx="6858000" cy="9144000"/>
  <p:embeddedFontLst>
    <p:embeddedFont>
      <p:font typeface="Canva Sans" panose="020B0604020202020204" charset="0"/>
      <p:regular r:id="rId15"/>
    </p:embeddedFont>
    <p:embeddedFont>
      <p:font typeface="Poppins" panose="00000500000000000000" pitchFamily="2" charset="0"/>
      <p:regular r:id="rId16"/>
      <p:bold r:id="rId17"/>
      <p:italic r:id="rId18"/>
      <p:boldItalic r:id="rId19"/>
    </p:embeddedFont>
    <p:embeddedFont>
      <p:font typeface="Poppins Bold" panose="00000800000000000000" pitchFamily="2"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552" autoAdjust="0"/>
  </p:normalViewPr>
  <p:slideViewPr>
    <p:cSldViewPr>
      <p:cViewPr varScale="1">
        <p:scale>
          <a:sx n="31" d="100"/>
          <a:sy n="31" d="100"/>
        </p:scale>
        <p:origin x="1240" y="1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6" y="2130426"/>
            <a:ext cx="10362928" cy="1470025"/>
          </a:xfrm>
        </p:spPr>
        <p:txBody>
          <a:bodyPr/>
          <a:lstStyle/>
          <a:p>
            <a:r>
              <a:rPr lang="en-US"/>
              <a:t>Click to edit Master title style</a:t>
            </a:r>
          </a:p>
        </p:txBody>
      </p:sp>
      <p:sp>
        <p:nvSpPr>
          <p:cNvPr id="3" name="Subtitle 2"/>
          <p:cNvSpPr>
            <a:spLocks noGrp="1"/>
          </p:cNvSpPr>
          <p:nvPr>
            <p:ph type="subTitle" idx="1"/>
          </p:nvPr>
        </p:nvSpPr>
        <p:spPr>
          <a:xfrm>
            <a:off x="1828752" y="3886200"/>
            <a:ext cx="8534176"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1"/>
            <a:ext cx="10362928"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59" y="2906714"/>
            <a:ext cx="10362928"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84" y="1600201"/>
            <a:ext cx="5384659"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437" y="1600201"/>
            <a:ext cx="5384659"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84" y="1535113"/>
            <a:ext cx="5386776" cy="63976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584" y="2174875"/>
            <a:ext cx="5386776"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05" y="1535113"/>
            <a:ext cx="5388892" cy="63976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205" y="2174875"/>
            <a:ext cx="5388892"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5" y="273050"/>
            <a:ext cx="4010979" cy="1162050"/>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608" y="273051"/>
            <a:ext cx="6815488"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85" y="1435101"/>
            <a:ext cx="4010979"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5" y="4800600"/>
            <a:ext cx="7315008" cy="566738"/>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655" y="612775"/>
            <a:ext cx="7315008"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655" y="5367338"/>
            <a:ext cx="7315008" cy="804862"/>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68" y="274639"/>
            <a:ext cx="274312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84" y="274639"/>
            <a:ext cx="8026189"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12"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584" y="1600201"/>
            <a:ext cx="10972512"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84" y="6356351"/>
            <a:ext cx="2844725"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1D8BD707-D9CF-40AE-B4C6-C98DA3205C09}" type="datetimeFigureOut">
              <a:rPr lang="en-US" smtClean="0"/>
              <a:pPr/>
              <a:t>12/15/2025</a:t>
            </a:fld>
            <a:endParaRPr lang="en-US"/>
          </a:p>
        </p:txBody>
      </p:sp>
      <p:sp>
        <p:nvSpPr>
          <p:cNvPr id="5" name="Footer Placeholder 4"/>
          <p:cNvSpPr>
            <a:spLocks noGrp="1"/>
          </p:cNvSpPr>
          <p:nvPr>
            <p:ph type="ftr" sz="quarter" idx="3"/>
          </p:nvPr>
        </p:nvSpPr>
        <p:spPr>
          <a:xfrm>
            <a:off x="4165491" y="6356351"/>
            <a:ext cx="3860699"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71" y="6356351"/>
            <a:ext cx="2844725"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tewhatuora.govt.nz/publications/health-targets-performance-resources-2025-26"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tewhatuora.govt.nz/publications/health-targets-performance-resources-2025-2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s://www.tewhatuora.govt.nz/publications/health-targets-performance-resources-2025-26"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tewhatuora.govt.nz/publications/health-targets-performance-resources-2025-2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tewhatuora.govt.nz/publications/health-targets-performance-resources-2025-26"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tewhatuora.govt.nz/publications/health-targets-performance-resources-2025-26" TargetMode="External"/><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www.tewhatuora.govt.nz/publications/health-targets-performance-resources-2025-26"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s://www.tewhatuora.govt.nz/publications/health-targets-performance-resources-2025-26"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tewhatuora.govt.nz/publications/health-targets-performance-resources-2025-26"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tewhatuora.govt.nz/publications/health-targets-performance-resources-2025-26" TargetMode="Externa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www.tewhatuora.govt.nz/publications/health-targets-performance-resources-2025-26" TargetMode="External"/><Relationship Id="rId5" Type="http://schemas.openxmlformats.org/officeDocument/2006/relationships/image" Target="../media/image2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hyperlink" Target="https://www.tewhatuora.govt.nz/publications/health-targets-performance-resources-2025-26"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www.tewhatuora.govt.nz/publications/health-targets-performance-resources-2025-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1294" y="2449787"/>
            <a:ext cx="4008021" cy="2443833"/>
            <a:chOff x="0" y="0"/>
            <a:chExt cx="1071969" cy="653618"/>
          </a:xfrm>
        </p:grpSpPr>
        <p:sp>
          <p:nvSpPr>
            <p:cNvPr id="3" name="Freeform 3"/>
            <p:cNvSpPr/>
            <p:nvPr/>
          </p:nvSpPr>
          <p:spPr>
            <a:xfrm>
              <a:off x="0" y="0"/>
              <a:ext cx="1071969" cy="653618"/>
            </a:xfrm>
            <a:custGeom>
              <a:avLst/>
              <a:gdLst/>
              <a:ahLst/>
              <a:cxnLst/>
              <a:rect l="l" t="t" r="r" b="b"/>
              <a:pathLst>
                <a:path w="1071969" h="653618">
                  <a:moveTo>
                    <a:pt x="61810" y="0"/>
                  </a:moveTo>
                  <a:lnTo>
                    <a:pt x="1010159" y="0"/>
                  </a:lnTo>
                  <a:cubicBezTo>
                    <a:pt x="1026552" y="0"/>
                    <a:pt x="1042274" y="6512"/>
                    <a:pt x="1053866" y="18104"/>
                  </a:cubicBezTo>
                  <a:cubicBezTo>
                    <a:pt x="1065457" y="29695"/>
                    <a:pt x="1071969" y="45417"/>
                    <a:pt x="1071969" y="61810"/>
                  </a:cubicBezTo>
                  <a:lnTo>
                    <a:pt x="1071969" y="591808"/>
                  </a:lnTo>
                  <a:cubicBezTo>
                    <a:pt x="1071969" y="608201"/>
                    <a:pt x="1065457" y="623923"/>
                    <a:pt x="1053866" y="635514"/>
                  </a:cubicBezTo>
                  <a:cubicBezTo>
                    <a:pt x="1042274" y="647106"/>
                    <a:pt x="1026552" y="653618"/>
                    <a:pt x="1010159" y="653618"/>
                  </a:cubicBezTo>
                  <a:lnTo>
                    <a:pt x="61810" y="653618"/>
                  </a:lnTo>
                  <a:cubicBezTo>
                    <a:pt x="45417" y="653618"/>
                    <a:pt x="29695" y="647106"/>
                    <a:pt x="18104" y="635514"/>
                  </a:cubicBezTo>
                  <a:cubicBezTo>
                    <a:pt x="6512" y="623923"/>
                    <a:pt x="0" y="608201"/>
                    <a:pt x="0" y="591808"/>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sz="2400"/>
            </a:p>
          </p:txBody>
        </p:sp>
        <p:sp>
          <p:nvSpPr>
            <p:cNvPr id="4" name="TextBox 4"/>
            <p:cNvSpPr txBox="1"/>
            <p:nvPr/>
          </p:nvSpPr>
          <p:spPr>
            <a:xfrm>
              <a:off x="0" y="-38100"/>
              <a:ext cx="1071969" cy="691718"/>
            </a:xfrm>
            <a:prstGeom prst="rect">
              <a:avLst/>
            </a:prstGeom>
          </p:spPr>
          <p:txBody>
            <a:bodyPr lIns="48135" tIns="48135" rIns="48135" bIns="48135" rtlCol="0" anchor="ctr"/>
            <a:lstStyle/>
            <a:p>
              <a:pPr algn="ctr">
                <a:lnSpc>
                  <a:spcPts val="2520"/>
                </a:lnSpc>
              </a:pPr>
              <a:endParaRPr sz="2400"/>
            </a:p>
          </p:txBody>
        </p:sp>
      </p:grpSp>
      <p:grpSp>
        <p:nvGrpSpPr>
          <p:cNvPr id="5" name="Group 5"/>
          <p:cNvGrpSpPr/>
          <p:nvPr/>
        </p:nvGrpSpPr>
        <p:grpSpPr>
          <a:xfrm>
            <a:off x="0" y="0"/>
            <a:ext cx="20159471" cy="1765620"/>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sz="2400"/>
            </a:p>
          </p:txBody>
        </p:sp>
        <p:sp>
          <p:nvSpPr>
            <p:cNvPr id="7" name="TextBox 7"/>
            <p:cNvSpPr txBox="1"/>
            <p:nvPr/>
          </p:nvSpPr>
          <p:spPr>
            <a:xfrm>
              <a:off x="0" y="-9525"/>
              <a:ext cx="5391771" cy="365848"/>
            </a:xfrm>
            <a:prstGeom prst="rect">
              <a:avLst/>
            </a:prstGeom>
          </p:spPr>
          <p:txBody>
            <a:bodyPr lIns="48135" tIns="48135" rIns="48135" bIns="48135" rtlCol="0" anchor="ctr"/>
            <a:lstStyle/>
            <a:p>
              <a:pPr algn="ctr">
                <a:lnSpc>
                  <a:spcPts val="1591"/>
                </a:lnSpc>
              </a:pPr>
              <a:endParaRPr sz="2400"/>
            </a:p>
          </p:txBody>
        </p:sp>
      </p:grpSp>
      <p:grpSp>
        <p:nvGrpSpPr>
          <p:cNvPr id="8" name="Group 8"/>
          <p:cNvGrpSpPr/>
          <p:nvPr/>
        </p:nvGrpSpPr>
        <p:grpSpPr>
          <a:xfrm>
            <a:off x="4331129" y="2453462"/>
            <a:ext cx="5789185" cy="2440157"/>
            <a:chOff x="0" y="0"/>
            <a:chExt cx="1548352" cy="652635"/>
          </a:xfrm>
        </p:grpSpPr>
        <p:sp>
          <p:nvSpPr>
            <p:cNvPr id="9" name="Freeform 9"/>
            <p:cNvSpPr/>
            <p:nvPr/>
          </p:nvSpPr>
          <p:spPr>
            <a:xfrm>
              <a:off x="0" y="0"/>
              <a:ext cx="1548352" cy="652635"/>
            </a:xfrm>
            <a:custGeom>
              <a:avLst/>
              <a:gdLst/>
              <a:ahLst/>
              <a:cxnLst/>
              <a:rect l="l" t="t" r="r" b="b"/>
              <a:pathLst>
                <a:path w="1548352" h="652635">
                  <a:moveTo>
                    <a:pt x="42793" y="0"/>
                  </a:moveTo>
                  <a:lnTo>
                    <a:pt x="1505559" y="0"/>
                  </a:lnTo>
                  <a:cubicBezTo>
                    <a:pt x="1516909" y="0"/>
                    <a:pt x="1527793" y="4509"/>
                    <a:pt x="1535818" y="12534"/>
                  </a:cubicBezTo>
                  <a:cubicBezTo>
                    <a:pt x="1543844" y="20559"/>
                    <a:pt x="1548352" y="31443"/>
                    <a:pt x="1548352" y="42793"/>
                  </a:cubicBezTo>
                  <a:lnTo>
                    <a:pt x="1548352" y="609842"/>
                  </a:lnTo>
                  <a:cubicBezTo>
                    <a:pt x="1548352" y="633476"/>
                    <a:pt x="1529193" y="652635"/>
                    <a:pt x="1505559" y="652635"/>
                  </a:cubicBezTo>
                  <a:lnTo>
                    <a:pt x="42793" y="652635"/>
                  </a:lnTo>
                  <a:cubicBezTo>
                    <a:pt x="31443" y="652635"/>
                    <a:pt x="20559" y="648126"/>
                    <a:pt x="12534" y="640101"/>
                  </a:cubicBezTo>
                  <a:cubicBezTo>
                    <a:pt x="4509" y="632076"/>
                    <a:pt x="0" y="621191"/>
                    <a:pt x="0" y="609842"/>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sz="2400"/>
            </a:p>
          </p:txBody>
        </p:sp>
        <p:sp>
          <p:nvSpPr>
            <p:cNvPr id="10" name="TextBox 10"/>
            <p:cNvSpPr txBox="1"/>
            <p:nvPr/>
          </p:nvSpPr>
          <p:spPr>
            <a:xfrm>
              <a:off x="0" y="-38100"/>
              <a:ext cx="1548352" cy="690735"/>
            </a:xfrm>
            <a:prstGeom prst="rect">
              <a:avLst/>
            </a:prstGeom>
          </p:spPr>
          <p:txBody>
            <a:bodyPr lIns="48135" tIns="48135" rIns="48135" bIns="48135" rtlCol="0" anchor="ctr"/>
            <a:lstStyle/>
            <a:p>
              <a:pPr algn="ctr">
                <a:lnSpc>
                  <a:spcPts val="2520"/>
                </a:lnSpc>
              </a:pPr>
              <a:endParaRPr sz="2400"/>
            </a:p>
          </p:txBody>
        </p:sp>
      </p:grpSp>
      <p:grpSp>
        <p:nvGrpSpPr>
          <p:cNvPr id="11" name="Group 11"/>
          <p:cNvGrpSpPr/>
          <p:nvPr/>
        </p:nvGrpSpPr>
        <p:grpSpPr>
          <a:xfrm>
            <a:off x="10245586" y="2449787"/>
            <a:ext cx="9633744" cy="11673521"/>
            <a:chOff x="0" y="0"/>
            <a:chExt cx="2544440" cy="3083181"/>
          </a:xfrm>
        </p:grpSpPr>
        <p:sp>
          <p:nvSpPr>
            <p:cNvPr id="12" name="Freeform 12"/>
            <p:cNvSpPr/>
            <p:nvPr/>
          </p:nvSpPr>
          <p:spPr>
            <a:xfrm>
              <a:off x="0" y="0"/>
              <a:ext cx="2544440" cy="3083181"/>
            </a:xfrm>
            <a:custGeom>
              <a:avLst/>
              <a:gdLst/>
              <a:ahLst/>
              <a:cxnLst/>
              <a:rect l="l" t="t" r="r" b="b"/>
              <a:pathLst>
                <a:path w="2544440" h="3083181">
                  <a:moveTo>
                    <a:pt x="25715" y="0"/>
                  </a:moveTo>
                  <a:lnTo>
                    <a:pt x="2518725" y="0"/>
                  </a:lnTo>
                  <a:cubicBezTo>
                    <a:pt x="2532927" y="0"/>
                    <a:pt x="2544440" y="11513"/>
                    <a:pt x="2544440" y="25715"/>
                  </a:cubicBezTo>
                  <a:lnTo>
                    <a:pt x="2544440" y="3057466"/>
                  </a:lnTo>
                  <a:cubicBezTo>
                    <a:pt x="2544440" y="3064286"/>
                    <a:pt x="2541731" y="3070827"/>
                    <a:pt x="2536909" y="3075649"/>
                  </a:cubicBezTo>
                  <a:cubicBezTo>
                    <a:pt x="2532086" y="3080472"/>
                    <a:pt x="2525545" y="3083181"/>
                    <a:pt x="2518725" y="3083181"/>
                  </a:cubicBezTo>
                  <a:lnTo>
                    <a:pt x="25715" y="3083181"/>
                  </a:lnTo>
                  <a:cubicBezTo>
                    <a:pt x="11513" y="3083181"/>
                    <a:pt x="0" y="3071668"/>
                    <a:pt x="0" y="3057466"/>
                  </a:cubicBezTo>
                  <a:lnTo>
                    <a:pt x="0" y="25715"/>
                  </a:lnTo>
                  <a:cubicBezTo>
                    <a:pt x="0" y="18895"/>
                    <a:pt x="2709" y="12354"/>
                    <a:pt x="7532" y="7532"/>
                  </a:cubicBezTo>
                  <a:cubicBezTo>
                    <a:pt x="12354" y="2709"/>
                    <a:pt x="18895" y="0"/>
                    <a:pt x="25715" y="0"/>
                  </a:cubicBezTo>
                  <a:close/>
                </a:path>
              </a:pathLst>
            </a:custGeom>
            <a:solidFill>
              <a:srgbClr val="F6F4EC"/>
            </a:solidFill>
          </p:spPr>
          <p:txBody>
            <a:bodyPr/>
            <a:lstStyle/>
            <a:p>
              <a:endParaRPr lang="en-NZ" sz="2400"/>
            </a:p>
          </p:txBody>
        </p:sp>
        <p:sp>
          <p:nvSpPr>
            <p:cNvPr id="13" name="TextBox 13"/>
            <p:cNvSpPr txBox="1"/>
            <p:nvPr/>
          </p:nvSpPr>
          <p:spPr>
            <a:xfrm>
              <a:off x="0" y="-38100"/>
              <a:ext cx="2544440" cy="3121281"/>
            </a:xfrm>
            <a:prstGeom prst="rect">
              <a:avLst/>
            </a:prstGeom>
          </p:spPr>
          <p:txBody>
            <a:bodyPr lIns="48135" tIns="48135" rIns="48135" bIns="48135" rtlCol="0" anchor="ctr"/>
            <a:lstStyle/>
            <a:p>
              <a:pPr algn="ctr">
                <a:lnSpc>
                  <a:spcPts val="2520"/>
                </a:lnSpc>
              </a:pPr>
              <a:endParaRPr sz="2400"/>
            </a:p>
          </p:txBody>
        </p:sp>
      </p:grpSp>
      <p:pic>
        <p:nvPicPr>
          <p:cNvPr id="14" name="Picture 14"/>
          <p:cNvPicPr>
            <a:picLocks noChangeAspect="1"/>
          </p:cNvPicPr>
          <p:nvPr/>
        </p:nvPicPr>
        <p:blipFill>
          <a:blip r:embed="rId2"/>
          <a:stretch>
            <a:fillRect/>
          </a:stretch>
        </p:blipFill>
        <p:spPr>
          <a:xfrm>
            <a:off x="6260006" y="2859047"/>
            <a:ext cx="4277656" cy="1973928"/>
          </a:xfrm>
          <a:prstGeom prst="rect">
            <a:avLst/>
          </a:prstGeom>
        </p:spPr>
      </p:pic>
      <p:pic>
        <p:nvPicPr>
          <p:cNvPr id="15" name="Picture 15"/>
          <p:cNvPicPr>
            <a:picLocks noChangeAspect="1"/>
          </p:cNvPicPr>
          <p:nvPr/>
        </p:nvPicPr>
        <p:blipFill>
          <a:blip r:embed="rId3"/>
          <a:stretch>
            <a:fillRect/>
          </a:stretch>
        </p:blipFill>
        <p:spPr>
          <a:xfrm>
            <a:off x="12661612" y="2471824"/>
            <a:ext cx="8364686" cy="11759121"/>
          </a:xfrm>
          <a:prstGeom prst="rect">
            <a:avLst/>
          </a:prstGeom>
        </p:spPr>
      </p:pic>
      <p:sp>
        <p:nvSpPr>
          <p:cNvPr id="16" name="AutoShape 16"/>
          <p:cNvSpPr/>
          <p:nvPr/>
        </p:nvSpPr>
        <p:spPr>
          <a:xfrm>
            <a:off x="9805660" y="3064373"/>
            <a:ext cx="0" cy="1543978"/>
          </a:xfrm>
          <a:prstGeom prst="line">
            <a:avLst/>
          </a:prstGeom>
          <a:ln w="38100" cap="flat">
            <a:solidFill>
              <a:srgbClr val="FF914D">
                <a:alpha val="76863"/>
              </a:srgbClr>
            </a:solidFill>
            <a:prstDash val="solid"/>
            <a:headEnd type="none" w="sm" len="sm"/>
            <a:tailEnd type="none" w="sm" len="sm"/>
          </a:ln>
        </p:spPr>
        <p:txBody>
          <a:bodyPr/>
          <a:lstStyle/>
          <a:p>
            <a:endParaRPr lang="en-NZ" sz="2400"/>
          </a:p>
        </p:txBody>
      </p:sp>
      <p:sp>
        <p:nvSpPr>
          <p:cNvPr id="17" name="AutoShape 17"/>
          <p:cNvSpPr/>
          <p:nvPr/>
        </p:nvSpPr>
        <p:spPr>
          <a:xfrm>
            <a:off x="9732475" y="3074020"/>
            <a:ext cx="0" cy="1543978"/>
          </a:xfrm>
          <a:prstGeom prst="line">
            <a:avLst/>
          </a:prstGeom>
          <a:ln w="38100" cap="flat">
            <a:solidFill>
              <a:srgbClr val="FF3131">
                <a:alpha val="60000"/>
              </a:srgbClr>
            </a:solidFill>
            <a:prstDash val="sysDot"/>
            <a:headEnd type="none" w="sm" len="sm"/>
            <a:tailEnd type="none" w="sm" len="sm"/>
          </a:ln>
        </p:spPr>
        <p:txBody>
          <a:bodyPr/>
          <a:lstStyle/>
          <a:p>
            <a:endParaRPr lang="en-NZ" sz="2400"/>
          </a:p>
        </p:txBody>
      </p:sp>
      <p:sp>
        <p:nvSpPr>
          <p:cNvPr id="18" name="AutoShape 18"/>
          <p:cNvSpPr/>
          <p:nvPr/>
        </p:nvSpPr>
        <p:spPr>
          <a:xfrm flipH="1">
            <a:off x="8941117" y="2734580"/>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19" name="AutoShape 19"/>
          <p:cNvSpPr/>
          <p:nvPr/>
        </p:nvSpPr>
        <p:spPr>
          <a:xfrm flipH="1" flipV="1">
            <a:off x="8941117" y="2859822"/>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20" name="AutoShape 20"/>
          <p:cNvSpPr/>
          <p:nvPr/>
        </p:nvSpPr>
        <p:spPr>
          <a:xfrm>
            <a:off x="19211082" y="3192387"/>
            <a:ext cx="0" cy="9968548"/>
          </a:xfrm>
          <a:prstGeom prst="line">
            <a:avLst/>
          </a:prstGeom>
          <a:ln w="38100" cap="flat">
            <a:solidFill>
              <a:srgbClr val="FF3131">
                <a:alpha val="56863"/>
              </a:srgbClr>
            </a:solidFill>
            <a:prstDash val="sysDot"/>
            <a:headEnd type="none" w="sm" len="sm"/>
            <a:tailEnd type="none" w="sm" len="sm"/>
          </a:ln>
        </p:spPr>
        <p:txBody>
          <a:bodyPr/>
          <a:lstStyle/>
          <a:p>
            <a:endParaRPr lang="en-NZ" sz="2400"/>
          </a:p>
        </p:txBody>
      </p:sp>
      <p:sp>
        <p:nvSpPr>
          <p:cNvPr id="21" name="AutoShape 21"/>
          <p:cNvSpPr/>
          <p:nvPr/>
        </p:nvSpPr>
        <p:spPr>
          <a:xfrm flipV="1">
            <a:off x="19378255" y="3221014"/>
            <a:ext cx="0" cy="9968548"/>
          </a:xfrm>
          <a:prstGeom prst="line">
            <a:avLst/>
          </a:prstGeom>
          <a:ln w="38100" cap="flat">
            <a:solidFill>
              <a:srgbClr val="FF914D">
                <a:alpha val="56863"/>
              </a:srgbClr>
            </a:solidFill>
            <a:prstDash val="solid"/>
            <a:headEnd type="none" w="sm" len="sm"/>
            <a:tailEnd type="none" w="sm" len="sm"/>
          </a:ln>
        </p:spPr>
        <p:txBody>
          <a:bodyPr/>
          <a:lstStyle/>
          <a:p>
            <a:endParaRPr lang="en-NZ" sz="2400"/>
          </a:p>
        </p:txBody>
      </p:sp>
      <p:grpSp>
        <p:nvGrpSpPr>
          <p:cNvPr id="22" name="Group 22"/>
          <p:cNvGrpSpPr/>
          <p:nvPr/>
        </p:nvGrpSpPr>
        <p:grpSpPr>
          <a:xfrm>
            <a:off x="166295" y="5106568"/>
            <a:ext cx="9903124" cy="1869492"/>
            <a:chOff x="0" y="0"/>
            <a:chExt cx="2648650" cy="500007"/>
          </a:xfrm>
        </p:grpSpPr>
        <p:sp>
          <p:nvSpPr>
            <p:cNvPr id="23" name="Freeform 23"/>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4" name="TextBox 24"/>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5" name="Group 25"/>
          <p:cNvGrpSpPr/>
          <p:nvPr/>
        </p:nvGrpSpPr>
        <p:grpSpPr>
          <a:xfrm>
            <a:off x="230489" y="7189010"/>
            <a:ext cx="9903124" cy="1869492"/>
            <a:chOff x="0" y="0"/>
            <a:chExt cx="2648650" cy="500007"/>
          </a:xfrm>
        </p:grpSpPr>
        <p:sp>
          <p:nvSpPr>
            <p:cNvPr id="26" name="Freeform 26"/>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7" name="TextBox 27"/>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8" name="Group 28"/>
          <p:cNvGrpSpPr/>
          <p:nvPr/>
        </p:nvGrpSpPr>
        <p:grpSpPr>
          <a:xfrm>
            <a:off x="278964" y="9274397"/>
            <a:ext cx="9903124" cy="4885977"/>
            <a:chOff x="0" y="0"/>
            <a:chExt cx="2648650" cy="1306784"/>
          </a:xfrm>
        </p:grpSpPr>
        <p:sp>
          <p:nvSpPr>
            <p:cNvPr id="29" name="Freeform 29"/>
            <p:cNvSpPr/>
            <p:nvPr/>
          </p:nvSpPr>
          <p:spPr>
            <a:xfrm>
              <a:off x="0" y="0"/>
              <a:ext cx="2648650" cy="1306784"/>
            </a:xfrm>
            <a:custGeom>
              <a:avLst/>
              <a:gdLst/>
              <a:ahLst/>
              <a:cxnLst/>
              <a:rect l="l" t="t" r="r" b="b"/>
              <a:pathLst>
                <a:path w="2648650" h="1306784">
                  <a:moveTo>
                    <a:pt x="25016" y="0"/>
                  </a:moveTo>
                  <a:lnTo>
                    <a:pt x="2623634" y="0"/>
                  </a:lnTo>
                  <a:cubicBezTo>
                    <a:pt x="2630268" y="0"/>
                    <a:pt x="2636631" y="2636"/>
                    <a:pt x="2641323" y="7327"/>
                  </a:cubicBezTo>
                  <a:cubicBezTo>
                    <a:pt x="2646014" y="12018"/>
                    <a:pt x="2648650" y="18381"/>
                    <a:pt x="2648650" y="25016"/>
                  </a:cubicBezTo>
                  <a:lnTo>
                    <a:pt x="2648650" y="1281768"/>
                  </a:lnTo>
                  <a:cubicBezTo>
                    <a:pt x="2648650" y="1288402"/>
                    <a:pt x="2646014" y="1294765"/>
                    <a:pt x="2641323" y="1299457"/>
                  </a:cubicBezTo>
                  <a:cubicBezTo>
                    <a:pt x="2636631" y="1304148"/>
                    <a:pt x="2630268" y="1306784"/>
                    <a:pt x="2623634" y="1306784"/>
                  </a:cubicBezTo>
                  <a:lnTo>
                    <a:pt x="25016" y="1306784"/>
                  </a:lnTo>
                  <a:cubicBezTo>
                    <a:pt x="11200" y="1306784"/>
                    <a:pt x="0" y="1295584"/>
                    <a:pt x="0" y="1281768"/>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30" name="TextBox 30"/>
            <p:cNvSpPr txBox="1"/>
            <p:nvPr/>
          </p:nvSpPr>
          <p:spPr>
            <a:xfrm>
              <a:off x="0" y="-38100"/>
              <a:ext cx="2648650" cy="1344884"/>
            </a:xfrm>
            <a:prstGeom prst="rect">
              <a:avLst/>
            </a:prstGeom>
          </p:spPr>
          <p:txBody>
            <a:bodyPr lIns="48135" tIns="48135" rIns="48135" bIns="48135" rtlCol="0" anchor="ctr"/>
            <a:lstStyle/>
            <a:p>
              <a:pPr algn="ctr">
                <a:lnSpc>
                  <a:spcPts val="2520"/>
                </a:lnSpc>
              </a:pPr>
              <a:endParaRPr sz="2400"/>
            </a:p>
          </p:txBody>
        </p:sp>
      </p:grpSp>
      <p:graphicFrame>
        <p:nvGraphicFramePr>
          <p:cNvPr id="31" name="Table 31"/>
          <p:cNvGraphicFramePr>
            <a:graphicFrameLocks noGrp="1"/>
          </p:cNvGraphicFramePr>
          <p:nvPr/>
        </p:nvGraphicFramePr>
        <p:xfrm>
          <a:off x="415040" y="7879040"/>
          <a:ext cx="9664696" cy="977872"/>
        </p:xfrm>
        <a:graphic>
          <a:graphicData uri="http://schemas.openxmlformats.org/drawingml/2006/table">
            <a:tbl>
              <a:tblPr/>
              <a:tblGrid>
                <a:gridCol w="3676323">
                  <a:extLst>
                    <a:ext uri="{9D8B030D-6E8A-4147-A177-3AD203B41FA5}">
                      <a16:colId xmlns:a16="http://schemas.microsoft.com/office/drawing/2014/main" val="20000"/>
                    </a:ext>
                  </a:extLst>
                </a:gridCol>
                <a:gridCol w="1972206">
                  <a:extLst>
                    <a:ext uri="{9D8B030D-6E8A-4147-A177-3AD203B41FA5}">
                      <a16:colId xmlns:a16="http://schemas.microsoft.com/office/drawing/2014/main" val="20001"/>
                    </a:ext>
                  </a:extLst>
                </a:gridCol>
                <a:gridCol w="1892417">
                  <a:extLst>
                    <a:ext uri="{9D8B030D-6E8A-4147-A177-3AD203B41FA5}">
                      <a16:colId xmlns:a16="http://schemas.microsoft.com/office/drawing/2014/main" val="20002"/>
                    </a:ext>
                  </a:extLst>
                </a:gridCol>
                <a:gridCol w="2123750">
                  <a:extLst>
                    <a:ext uri="{9D8B030D-6E8A-4147-A177-3AD203B41FA5}">
                      <a16:colId xmlns:a16="http://schemas.microsoft.com/office/drawing/2014/main" val="20003"/>
                    </a:ext>
                  </a:extLst>
                </a:gridCol>
              </a:tblGrid>
              <a:tr h="488936">
                <a:tc>
                  <a:txBody>
                    <a:bodyPr/>
                    <a:lstStyle/>
                    <a:p>
                      <a:pPr algn="ctr">
                        <a:lnSpc>
                          <a:spcPts val="1679"/>
                        </a:lnSpc>
                        <a:defRPr/>
                      </a:pP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2024/25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2025/26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 point change</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8936">
                <a:tc>
                  <a:txBody>
                    <a:bodyPr/>
                    <a:lstStyle/>
                    <a:p>
                      <a:pPr algn="ctr">
                        <a:lnSpc>
                          <a:spcPts val="1679"/>
                        </a:lnSpc>
                        <a:defRPr/>
                      </a:pPr>
                      <a:r>
                        <a:rPr lang="en-US" sz="1600">
                          <a:solidFill>
                            <a:srgbClr val="000000"/>
                          </a:solidFill>
                          <a:latin typeface="Poppins"/>
                          <a:ea typeface="Poppins"/>
                          <a:cs typeface="Poppins"/>
                          <a:sym typeface="Poppins"/>
                        </a:rPr>
                        <a:t>Faster cancer treatment &lt;31 days </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84.6%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86.8%</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944D"/>
                          </a:solidFill>
                          <a:latin typeface="Poppins Bold"/>
                          <a:ea typeface="Poppins Bold"/>
                          <a:cs typeface="Poppins Bold"/>
                          <a:sym typeface="Poppins Bold"/>
                        </a:rPr>
                        <a:t>2.2%</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2" name="AutoShape 32"/>
          <p:cNvSpPr/>
          <p:nvPr/>
        </p:nvSpPr>
        <p:spPr>
          <a:xfrm flipH="1" flipV="1">
            <a:off x="17483087" y="2890625"/>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33" name="AutoShape 33"/>
          <p:cNvSpPr/>
          <p:nvPr/>
        </p:nvSpPr>
        <p:spPr>
          <a:xfrm flipH="1">
            <a:off x="17483087" y="2762651"/>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grpSp>
        <p:nvGrpSpPr>
          <p:cNvPr id="34" name="Group 34"/>
          <p:cNvGrpSpPr/>
          <p:nvPr/>
        </p:nvGrpSpPr>
        <p:grpSpPr>
          <a:xfrm>
            <a:off x="511472" y="5813782"/>
            <a:ext cx="4328081" cy="956139"/>
            <a:chOff x="0" y="0"/>
            <a:chExt cx="1174625" cy="259492"/>
          </a:xfrm>
        </p:grpSpPr>
        <p:sp>
          <p:nvSpPr>
            <p:cNvPr id="35" name="Freeform 35"/>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sz="2400"/>
            </a:p>
          </p:txBody>
        </p:sp>
        <p:sp>
          <p:nvSpPr>
            <p:cNvPr id="36" name="TextBox 36"/>
            <p:cNvSpPr txBox="1"/>
            <p:nvPr/>
          </p:nvSpPr>
          <p:spPr>
            <a:xfrm>
              <a:off x="0" y="-38100"/>
              <a:ext cx="1174625" cy="297592"/>
            </a:xfrm>
            <a:prstGeom prst="rect">
              <a:avLst/>
            </a:prstGeom>
          </p:spPr>
          <p:txBody>
            <a:bodyPr lIns="48135" tIns="48135" rIns="48135" bIns="48135" rtlCol="0" anchor="ctr"/>
            <a:lstStyle/>
            <a:p>
              <a:pPr algn="ctr">
                <a:lnSpc>
                  <a:spcPts val="2520"/>
                </a:lnSpc>
              </a:pPr>
              <a:endParaRPr sz="2400"/>
            </a:p>
          </p:txBody>
        </p:sp>
      </p:grpSp>
      <p:grpSp>
        <p:nvGrpSpPr>
          <p:cNvPr id="37" name="Group 37"/>
          <p:cNvGrpSpPr/>
          <p:nvPr/>
        </p:nvGrpSpPr>
        <p:grpSpPr>
          <a:xfrm>
            <a:off x="5226146" y="5813782"/>
            <a:ext cx="4328081" cy="956139"/>
            <a:chOff x="0" y="0"/>
            <a:chExt cx="1174625" cy="259492"/>
          </a:xfrm>
        </p:grpSpPr>
        <p:sp>
          <p:nvSpPr>
            <p:cNvPr id="38" name="Freeform 38"/>
            <p:cNvSpPr/>
            <p:nvPr/>
          </p:nvSpPr>
          <p:spPr>
            <a:xfrm>
              <a:off x="0" y="0"/>
              <a:ext cx="1174625" cy="259492"/>
            </a:xfrm>
            <a:custGeom>
              <a:avLst/>
              <a:gdLst/>
              <a:ahLst/>
              <a:cxnLst/>
              <a:rect l="l" t="t" r="r" b="b"/>
              <a:pathLst>
                <a:path w="1174625" h="259492">
                  <a:moveTo>
                    <a:pt x="57239" y="0"/>
                  </a:moveTo>
                  <a:lnTo>
                    <a:pt x="1117386" y="0"/>
                  </a:lnTo>
                  <a:cubicBezTo>
                    <a:pt x="1148998" y="0"/>
                    <a:pt x="1174625" y="25627"/>
                    <a:pt x="1174625" y="57239"/>
                  </a:cubicBezTo>
                  <a:lnTo>
                    <a:pt x="1174625" y="202253"/>
                  </a:lnTo>
                  <a:cubicBezTo>
                    <a:pt x="1174625" y="233866"/>
                    <a:pt x="1148998" y="259492"/>
                    <a:pt x="1117386" y="259492"/>
                  </a:cubicBezTo>
                  <a:lnTo>
                    <a:pt x="57239" y="259492"/>
                  </a:lnTo>
                  <a:cubicBezTo>
                    <a:pt x="42058" y="259492"/>
                    <a:pt x="27499" y="253462"/>
                    <a:pt x="16765" y="242728"/>
                  </a:cubicBezTo>
                  <a:cubicBezTo>
                    <a:pt x="6031" y="231993"/>
                    <a:pt x="0" y="217434"/>
                    <a:pt x="0" y="202253"/>
                  </a:cubicBezTo>
                  <a:lnTo>
                    <a:pt x="0" y="57239"/>
                  </a:lnTo>
                  <a:cubicBezTo>
                    <a:pt x="0" y="25627"/>
                    <a:pt x="25627" y="0"/>
                    <a:pt x="57239" y="0"/>
                  </a:cubicBezTo>
                  <a:close/>
                </a:path>
              </a:pathLst>
            </a:custGeom>
            <a:solidFill>
              <a:srgbClr val="0C818F"/>
            </a:solidFill>
          </p:spPr>
          <p:txBody>
            <a:bodyPr/>
            <a:lstStyle/>
            <a:p>
              <a:endParaRPr lang="en-NZ" sz="2400"/>
            </a:p>
          </p:txBody>
        </p:sp>
        <p:sp>
          <p:nvSpPr>
            <p:cNvPr id="39" name="TextBox 39"/>
            <p:cNvSpPr txBox="1"/>
            <p:nvPr/>
          </p:nvSpPr>
          <p:spPr>
            <a:xfrm>
              <a:off x="0" y="-38100"/>
              <a:ext cx="1174625" cy="297592"/>
            </a:xfrm>
            <a:prstGeom prst="rect">
              <a:avLst/>
            </a:prstGeom>
          </p:spPr>
          <p:txBody>
            <a:bodyPr lIns="48135" tIns="48135" rIns="48135" bIns="48135" rtlCol="0" anchor="ctr"/>
            <a:lstStyle/>
            <a:p>
              <a:pPr algn="ctr">
                <a:lnSpc>
                  <a:spcPts val="2520"/>
                </a:lnSpc>
              </a:pPr>
              <a:endParaRPr sz="2400"/>
            </a:p>
          </p:txBody>
        </p:sp>
      </p:grpSp>
      <p:sp>
        <p:nvSpPr>
          <p:cNvPr id="40" name="Freeform 40"/>
          <p:cNvSpPr/>
          <p:nvPr/>
        </p:nvSpPr>
        <p:spPr>
          <a:xfrm>
            <a:off x="118296" y="388185"/>
            <a:ext cx="3921748" cy="1054776"/>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sz="2400"/>
          </a:p>
        </p:txBody>
      </p:sp>
      <p:sp>
        <p:nvSpPr>
          <p:cNvPr id="41" name="Freeform 41"/>
          <p:cNvSpPr/>
          <p:nvPr/>
        </p:nvSpPr>
        <p:spPr>
          <a:xfrm>
            <a:off x="193525" y="3114869"/>
            <a:ext cx="4191534" cy="1661508"/>
          </a:xfrm>
          <a:custGeom>
            <a:avLst/>
            <a:gdLst/>
            <a:ahLst/>
            <a:cxnLst/>
            <a:rect l="l" t="t" r="r" b="b"/>
            <a:pathLst>
              <a:path w="3143733" h="1246164">
                <a:moveTo>
                  <a:pt x="0" y="0"/>
                </a:moveTo>
                <a:lnTo>
                  <a:pt x="3143732" y="0"/>
                </a:lnTo>
                <a:lnTo>
                  <a:pt x="3143732" y="1246164"/>
                </a:lnTo>
                <a:lnTo>
                  <a:pt x="0" y="1246164"/>
                </a:lnTo>
                <a:lnTo>
                  <a:pt x="0" y="0"/>
                </a:lnTo>
                <a:close/>
              </a:path>
            </a:pathLst>
          </a:custGeom>
          <a:blipFill>
            <a:blip r:embed="rId5"/>
            <a:stretch>
              <a:fillRect l="-129850" t="-42600" r="-21291" b="-249416"/>
            </a:stretch>
          </a:blipFill>
        </p:spPr>
        <p:txBody>
          <a:bodyPr/>
          <a:lstStyle/>
          <a:p>
            <a:endParaRPr lang="en-NZ" sz="2400"/>
          </a:p>
        </p:txBody>
      </p:sp>
      <p:sp>
        <p:nvSpPr>
          <p:cNvPr id="42" name="TextBox 42"/>
          <p:cNvSpPr txBox="1"/>
          <p:nvPr/>
        </p:nvSpPr>
        <p:spPr>
          <a:xfrm>
            <a:off x="5899187" y="241300"/>
            <a:ext cx="8340461" cy="1179297"/>
          </a:xfrm>
          <a:prstGeom prst="rect">
            <a:avLst/>
          </a:prstGeom>
        </p:spPr>
        <p:txBody>
          <a:bodyPr lIns="0" tIns="0" rIns="0" bIns="0" rtlCol="0" anchor="t">
            <a:spAutoFit/>
          </a:bodyPr>
          <a:lstStyle/>
          <a:p>
            <a:pPr algn="ctr">
              <a:lnSpc>
                <a:spcPts val="5507"/>
              </a:lnSpc>
            </a:pPr>
            <a:r>
              <a:rPr lang="en-US" sz="3933" b="1">
                <a:solidFill>
                  <a:srgbClr val="FFFFFF"/>
                </a:solidFill>
                <a:latin typeface="Poppins Bold"/>
                <a:ea typeface="Poppins Bold"/>
                <a:cs typeface="Poppins Bold"/>
                <a:sym typeface="Poppins Bold"/>
              </a:rPr>
              <a:t>Faster cancer treatment</a:t>
            </a:r>
          </a:p>
          <a:p>
            <a:pPr algn="ctr">
              <a:lnSpc>
                <a:spcPts val="3855"/>
              </a:lnSpc>
            </a:pPr>
            <a:r>
              <a:rPr lang="en-US" sz="2753">
                <a:solidFill>
                  <a:srgbClr val="FFFFFF"/>
                </a:solidFill>
                <a:latin typeface="Poppins"/>
                <a:ea typeface="Poppins"/>
                <a:cs typeface="Poppins"/>
                <a:sym typeface="Poppins"/>
              </a:rPr>
              <a:t>2025/26 milestone = 87%   |</a:t>
            </a:r>
            <a:r>
              <a:rPr lang="en-US" sz="2753" b="1">
                <a:solidFill>
                  <a:srgbClr val="FFFFFF"/>
                </a:solidFill>
                <a:latin typeface="Poppins Bold"/>
                <a:ea typeface="Poppins Bold"/>
                <a:cs typeface="Poppins Bold"/>
                <a:sym typeface="Poppins Bold"/>
              </a:rPr>
              <a:t>   </a:t>
            </a:r>
            <a:r>
              <a:rPr lang="en-US" sz="2753">
                <a:solidFill>
                  <a:srgbClr val="FFFFFF"/>
                </a:solidFill>
                <a:latin typeface="Poppins"/>
                <a:ea typeface="Poppins"/>
                <a:cs typeface="Poppins"/>
                <a:sym typeface="Poppins"/>
              </a:rPr>
              <a:t>2030 target = 90%</a:t>
            </a:r>
          </a:p>
        </p:txBody>
      </p:sp>
      <p:sp>
        <p:nvSpPr>
          <p:cNvPr id="43" name="TextBox 43"/>
          <p:cNvSpPr txBox="1"/>
          <p:nvPr/>
        </p:nvSpPr>
        <p:spPr>
          <a:xfrm>
            <a:off x="463039" y="2606136"/>
            <a:ext cx="2394926" cy="413575"/>
          </a:xfrm>
          <a:prstGeom prst="rect">
            <a:avLst/>
          </a:prstGeom>
        </p:spPr>
        <p:txBody>
          <a:bodyPr lIns="0" tIns="0" rIns="0" bIns="0" rtlCol="0" anchor="t">
            <a:spAutoFit/>
          </a:bodyPr>
          <a:lstStyle/>
          <a:p>
            <a:pPr algn="ctr">
              <a:lnSpc>
                <a:spcPts val="3376"/>
              </a:lnSpc>
            </a:pPr>
            <a:r>
              <a:rPr lang="en-US" sz="2412" b="1">
                <a:solidFill>
                  <a:srgbClr val="37807F"/>
                </a:solidFill>
                <a:latin typeface="Poppins Bold"/>
                <a:ea typeface="Poppins Bold"/>
                <a:cs typeface="Poppins Bold"/>
                <a:sym typeface="Poppins Bold"/>
              </a:rPr>
              <a:t>National result </a:t>
            </a:r>
          </a:p>
        </p:txBody>
      </p:sp>
      <p:sp>
        <p:nvSpPr>
          <p:cNvPr id="44" name="TextBox 44"/>
          <p:cNvSpPr txBox="1"/>
          <p:nvPr/>
        </p:nvSpPr>
        <p:spPr>
          <a:xfrm>
            <a:off x="4354411" y="2606136"/>
            <a:ext cx="3029780" cy="413575"/>
          </a:xfrm>
          <a:prstGeom prst="rect">
            <a:avLst/>
          </a:prstGeom>
        </p:spPr>
        <p:txBody>
          <a:bodyPr wrap="square" lIns="0" tIns="0" rIns="0" bIns="0" rtlCol="0" anchor="t">
            <a:spAutoFit/>
          </a:bodyPr>
          <a:lstStyle/>
          <a:p>
            <a:pPr algn="ctr">
              <a:lnSpc>
                <a:spcPts val="3376"/>
              </a:lnSpc>
            </a:pPr>
            <a:r>
              <a:rPr lang="en-US" sz="2412" b="1" dirty="0">
                <a:solidFill>
                  <a:srgbClr val="0C818F"/>
                </a:solidFill>
                <a:latin typeface="Poppins Bold"/>
                <a:ea typeface="Poppins Bold"/>
                <a:cs typeface="Poppins Bold"/>
                <a:sym typeface="Poppins Bold"/>
              </a:rPr>
              <a:t>Results by region</a:t>
            </a:r>
          </a:p>
        </p:txBody>
      </p:sp>
      <p:sp>
        <p:nvSpPr>
          <p:cNvPr id="45" name="TextBox 45"/>
          <p:cNvSpPr txBox="1"/>
          <p:nvPr/>
        </p:nvSpPr>
        <p:spPr>
          <a:xfrm>
            <a:off x="10296481" y="2606136"/>
            <a:ext cx="3174849" cy="413575"/>
          </a:xfrm>
          <a:prstGeom prst="rect">
            <a:avLst/>
          </a:prstGeom>
        </p:spPr>
        <p:txBody>
          <a:bodyPr wrap="square" lIns="0" tIns="0" rIns="0" bIns="0" rtlCol="0" anchor="t">
            <a:spAutoFit/>
          </a:bodyPr>
          <a:lstStyle/>
          <a:p>
            <a:pPr algn="ctr">
              <a:lnSpc>
                <a:spcPts val="3376"/>
              </a:lnSpc>
            </a:pPr>
            <a:r>
              <a:rPr lang="en-US" sz="2412" b="1" dirty="0">
                <a:solidFill>
                  <a:srgbClr val="0C818F"/>
                </a:solidFill>
                <a:latin typeface="Poppins Bold"/>
                <a:ea typeface="Poppins Bold"/>
                <a:cs typeface="Poppins Bold"/>
                <a:sym typeface="Poppins Bold"/>
              </a:rPr>
              <a:t>Results by district</a:t>
            </a:r>
          </a:p>
        </p:txBody>
      </p:sp>
      <p:sp>
        <p:nvSpPr>
          <p:cNvPr id="46" name="TextBox 46"/>
          <p:cNvSpPr txBox="1"/>
          <p:nvPr/>
        </p:nvSpPr>
        <p:spPr>
          <a:xfrm>
            <a:off x="4681341" y="3171482"/>
            <a:ext cx="1852382" cy="1308050"/>
          </a:xfrm>
          <a:prstGeom prst="rect">
            <a:avLst/>
          </a:prstGeom>
        </p:spPr>
        <p:txBody>
          <a:bodyPr lIns="0" tIns="0" rIns="0" bIns="0" rtlCol="0" anchor="t">
            <a:spAutoFit/>
          </a:bodyPr>
          <a:lstStyle/>
          <a:p>
            <a:pPr algn="r">
              <a:lnSpc>
                <a:spcPts val="2556"/>
              </a:lnSpc>
            </a:pPr>
            <a:r>
              <a:rPr lang="en-US" sz="1607">
                <a:solidFill>
                  <a:srgbClr val="000000"/>
                </a:solidFill>
                <a:latin typeface="Poppins"/>
                <a:ea typeface="Poppins"/>
                <a:cs typeface="Poppins"/>
                <a:sym typeface="Poppins"/>
              </a:rPr>
              <a:t>Te Manawa Taki</a:t>
            </a:r>
          </a:p>
          <a:p>
            <a:pPr algn="r">
              <a:lnSpc>
                <a:spcPts val="2556"/>
              </a:lnSpc>
            </a:pPr>
            <a:r>
              <a:rPr lang="en-US" sz="1607">
                <a:solidFill>
                  <a:srgbClr val="000000"/>
                </a:solidFill>
                <a:latin typeface="Poppins"/>
                <a:ea typeface="Poppins"/>
                <a:cs typeface="Poppins"/>
                <a:sym typeface="Poppins"/>
              </a:rPr>
              <a:t>Northern</a:t>
            </a:r>
          </a:p>
          <a:p>
            <a:pPr algn="r">
              <a:lnSpc>
                <a:spcPts val="2556"/>
              </a:lnSpc>
            </a:pPr>
            <a:r>
              <a:rPr lang="en-US" sz="1607">
                <a:solidFill>
                  <a:srgbClr val="000000"/>
                </a:solidFill>
                <a:latin typeface="Poppins"/>
                <a:ea typeface="Poppins"/>
                <a:cs typeface="Poppins"/>
                <a:sym typeface="Poppins"/>
              </a:rPr>
              <a:t>Central | Te Ikaroa</a:t>
            </a:r>
          </a:p>
          <a:p>
            <a:pPr algn="r">
              <a:lnSpc>
                <a:spcPts val="2556"/>
              </a:lnSpc>
            </a:pPr>
            <a:r>
              <a:rPr lang="en-US" sz="1607">
                <a:solidFill>
                  <a:srgbClr val="000000"/>
                </a:solidFill>
                <a:latin typeface="Poppins"/>
                <a:ea typeface="Poppins"/>
                <a:cs typeface="Poppins"/>
                <a:sym typeface="Poppins"/>
              </a:rPr>
              <a:t>Te Waipounamu</a:t>
            </a:r>
          </a:p>
        </p:txBody>
      </p:sp>
      <p:sp>
        <p:nvSpPr>
          <p:cNvPr id="47" name="TextBox 47"/>
          <p:cNvSpPr txBox="1"/>
          <p:nvPr/>
        </p:nvSpPr>
        <p:spPr>
          <a:xfrm>
            <a:off x="10410682" y="3370435"/>
            <a:ext cx="3027355" cy="9943491"/>
          </a:xfrm>
          <a:prstGeom prst="rect">
            <a:avLst/>
          </a:prstGeom>
        </p:spPr>
        <p:txBody>
          <a:bodyPr lIns="0" tIns="0" rIns="0" bIns="0" rtlCol="0" anchor="t">
            <a:spAutoFit/>
          </a:bodyPr>
          <a:lstStyle/>
          <a:p>
            <a:pPr algn="r">
              <a:lnSpc>
                <a:spcPts val="3921"/>
              </a:lnSpc>
            </a:pPr>
            <a:r>
              <a:rPr lang="en-US" sz="1832">
                <a:solidFill>
                  <a:srgbClr val="000000"/>
                </a:solidFill>
                <a:latin typeface="Poppins"/>
                <a:ea typeface="Poppins"/>
                <a:cs typeface="Poppins"/>
                <a:sym typeface="Poppins"/>
              </a:rPr>
              <a:t>Nelson Marlborough</a:t>
            </a:r>
          </a:p>
          <a:p>
            <a:pPr algn="r">
              <a:lnSpc>
                <a:spcPts val="3921"/>
              </a:lnSpc>
            </a:pPr>
            <a:r>
              <a:rPr lang="en-US" sz="1832">
                <a:solidFill>
                  <a:srgbClr val="000000"/>
                </a:solidFill>
                <a:latin typeface="Poppins"/>
                <a:ea typeface="Poppins"/>
                <a:cs typeface="Poppins"/>
                <a:sym typeface="Poppins"/>
              </a:rPr>
              <a:t>Waikato</a:t>
            </a:r>
          </a:p>
          <a:p>
            <a:pPr algn="r">
              <a:lnSpc>
                <a:spcPts val="3921"/>
              </a:lnSpc>
            </a:pPr>
            <a:r>
              <a:rPr lang="en-US" sz="1832">
                <a:solidFill>
                  <a:srgbClr val="000000"/>
                </a:solidFill>
                <a:latin typeface="Poppins"/>
                <a:ea typeface="Poppins"/>
                <a:cs typeface="Poppins"/>
                <a:sym typeface="Poppins"/>
              </a:rPr>
              <a:t>Waitematā</a:t>
            </a:r>
          </a:p>
          <a:p>
            <a:pPr algn="r">
              <a:lnSpc>
                <a:spcPts val="3921"/>
              </a:lnSpc>
            </a:pPr>
            <a:r>
              <a:rPr lang="en-US" sz="1832">
                <a:solidFill>
                  <a:srgbClr val="000000"/>
                </a:solidFill>
                <a:latin typeface="Poppins"/>
                <a:ea typeface="Poppins"/>
                <a:cs typeface="Poppins"/>
                <a:sym typeface="Poppins"/>
              </a:rPr>
              <a:t>MidCentral</a:t>
            </a:r>
          </a:p>
          <a:p>
            <a:pPr algn="r">
              <a:lnSpc>
                <a:spcPts val="3921"/>
              </a:lnSpc>
            </a:pPr>
            <a:r>
              <a:rPr lang="en-US" sz="1832">
                <a:solidFill>
                  <a:srgbClr val="000000"/>
                </a:solidFill>
                <a:latin typeface="Poppins"/>
                <a:ea typeface="Poppins"/>
                <a:cs typeface="Poppins"/>
                <a:sym typeface="Poppins"/>
              </a:rPr>
              <a:t>Northland</a:t>
            </a:r>
          </a:p>
          <a:p>
            <a:pPr algn="r">
              <a:lnSpc>
                <a:spcPts val="3921"/>
              </a:lnSpc>
            </a:pPr>
            <a:r>
              <a:rPr lang="en-US" sz="1832">
                <a:solidFill>
                  <a:srgbClr val="000000"/>
                </a:solidFill>
                <a:latin typeface="Poppins"/>
                <a:ea typeface="Poppins"/>
                <a:cs typeface="Poppins"/>
                <a:sym typeface="Poppins"/>
              </a:rPr>
              <a:t>Auckland</a:t>
            </a:r>
          </a:p>
          <a:p>
            <a:pPr algn="r">
              <a:lnSpc>
                <a:spcPts val="3921"/>
              </a:lnSpc>
            </a:pPr>
            <a:r>
              <a:rPr lang="en-US" sz="1832">
                <a:solidFill>
                  <a:srgbClr val="000000"/>
                </a:solidFill>
                <a:latin typeface="Poppins"/>
                <a:ea typeface="Poppins"/>
                <a:cs typeface="Poppins"/>
                <a:sym typeface="Poppins"/>
              </a:rPr>
              <a:t>Wairarapa</a:t>
            </a:r>
          </a:p>
          <a:p>
            <a:pPr algn="r">
              <a:lnSpc>
                <a:spcPts val="3921"/>
              </a:lnSpc>
            </a:pPr>
            <a:r>
              <a:rPr lang="en-US" sz="1832">
                <a:solidFill>
                  <a:srgbClr val="000000"/>
                </a:solidFill>
                <a:latin typeface="Poppins"/>
                <a:ea typeface="Poppins"/>
                <a:cs typeface="Poppins"/>
                <a:sym typeface="Poppins"/>
              </a:rPr>
              <a:t>Bay of Plenty</a:t>
            </a:r>
          </a:p>
          <a:p>
            <a:pPr algn="r">
              <a:lnSpc>
                <a:spcPts val="3921"/>
              </a:lnSpc>
            </a:pPr>
            <a:r>
              <a:rPr lang="en-US" sz="1832">
                <a:solidFill>
                  <a:srgbClr val="000000"/>
                </a:solidFill>
                <a:latin typeface="Poppins"/>
                <a:ea typeface="Poppins"/>
                <a:cs typeface="Poppins"/>
                <a:sym typeface="Poppins"/>
              </a:rPr>
              <a:t>Tairāwhiti</a:t>
            </a:r>
          </a:p>
          <a:p>
            <a:pPr algn="r">
              <a:lnSpc>
                <a:spcPts val="3921"/>
              </a:lnSpc>
            </a:pPr>
            <a:r>
              <a:rPr lang="en-US" sz="1832">
                <a:solidFill>
                  <a:srgbClr val="000000"/>
                </a:solidFill>
                <a:latin typeface="Poppins"/>
                <a:ea typeface="Poppins"/>
                <a:cs typeface="Poppins"/>
                <a:sym typeface="Poppins"/>
              </a:rPr>
              <a:t>Lakes</a:t>
            </a:r>
          </a:p>
          <a:p>
            <a:pPr algn="r">
              <a:lnSpc>
                <a:spcPts val="3921"/>
              </a:lnSpc>
            </a:pPr>
            <a:r>
              <a:rPr lang="en-US" sz="1832">
                <a:solidFill>
                  <a:srgbClr val="000000"/>
                </a:solidFill>
                <a:latin typeface="Poppins"/>
                <a:ea typeface="Poppins"/>
                <a:cs typeface="Poppins"/>
                <a:sym typeface="Poppins"/>
              </a:rPr>
              <a:t>Hutt Valley</a:t>
            </a:r>
          </a:p>
          <a:p>
            <a:pPr algn="r">
              <a:lnSpc>
                <a:spcPts val="3921"/>
              </a:lnSpc>
            </a:pPr>
            <a:r>
              <a:rPr lang="en-US" sz="1832">
                <a:solidFill>
                  <a:srgbClr val="000000"/>
                </a:solidFill>
                <a:latin typeface="Poppins"/>
                <a:ea typeface="Poppins"/>
                <a:cs typeface="Poppins"/>
                <a:sym typeface="Poppins"/>
              </a:rPr>
              <a:t>Whanganui</a:t>
            </a:r>
          </a:p>
          <a:p>
            <a:pPr algn="r">
              <a:lnSpc>
                <a:spcPts val="3921"/>
              </a:lnSpc>
            </a:pPr>
            <a:r>
              <a:rPr lang="en-US" sz="1832">
                <a:solidFill>
                  <a:srgbClr val="000000"/>
                </a:solidFill>
                <a:latin typeface="Poppins"/>
                <a:ea typeface="Poppins"/>
                <a:cs typeface="Poppins"/>
                <a:sym typeface="Poppins"/>
              </a:rPr>
              <a:t>Hawke’s Bay</a:t>
            </a:r>
          </a:p>
          <a:p>
            <a:pPr algn="r">
              <a:lnSpc>
                <a:spcPts val="3921"/>
              </a:lnSpc>
            </a:pPr>
            <a:r>
              <a:rPr lang="en-US" sz="1832">
                <a:solidFill>
                  <a:srgbClr val="000000"/>
                </a:solidFill>
                <a:latin typeface="Poppins"/>
                <a:ea typeface="Poppins"/>
                <a:cs typeface="Poppins"/>
                <a:sym typeface="Poppins"/>
              </a:rPr>
              <a:t>Taranaki</a:t>
            </a:r>
          </a:p>
          <a:p>
            <a:pPr algn="r">
              <a:lnSpc>
                <a:spcPts val="3921"/>
              </a:lnSpc>
            </a:pPr>
            <a:r>
              <a:rPr lang="en-US" sz="1832">
                <a:solidFill>
                  <a:srgbClr val="000000"/>
                </a:solidFill>
                <a:latin typeface="Poppins"/>
                <a:ea typeface="Poppins"/>
                <a:cs typeface="Poppins"/>
                <a:sym typeface="Poppins"/>
              </a:rPr>
              <a:t>Capital and Coast</a:t>
            </a:r>
          </a:p>
          <a:p>
            <a:pPr algn="r">
              <a:lnSpc>
                <a:spcPts val="3921"/>
              </a:lnSpc>
            </a:pPr>
            <a:r>
              <a:rPr lang="en-US" sz="1832">
                <a:solidFill>
                  <a:srgbClr val="000000"/>
                </a:solidFill>
                <a:latin typeface="Poppins"/>
                <a:ea typeface="Poppins"/>
                <a:cs typeface="Poppins"/>
                <a:sym typeface="Poppins"/>
              </a:rPr>
              <a:t>Counties Manukau</a:t>
            </a:r>
          </a:p>
          <a:p>
            <a:pPr algn="r">
              <a:lnSpc>
                <a:spcPts val="3921"/>
              </a:lnSpc>
            </a:pPr>
            <a:r>
              <a:rPr lang="en-US" sz="1832">
                <a:solidFill>
                  <a:srgbClr val="000000"/>
                </a:solidFill>
                <a:latin typeface="Poppins"/>
                <a:ea typeface="Poppins"/>
                <a:cs typeface="Poppins"/>
                <a:sym typeface="Poppins"/>
              </a:rPr>
              <a:t>Canterbury</a:t>
            </a:r>
          </a:p>
          <a:p>
            <a:pPr algn="r">
              <a:lnSpc>
                <a:spcPts val="3921"/>
              </a:lnSpc>
            </a:pPr>
            <a:r>
              <a:rPr lang="en-US" sz="1832">
                <a:solidFill>
                  <a:srgbClr val="000000"/>
                </a:solidFill>
                <a:latin typeface="Poppins"/>
                <a:ea typeface="Poppins"/>
                <a:cs typeface="Poppins"/>
                <a:sym typeface="Poppins"/>
              </a:rPr>
              <a:t>West Coast</a:t>
            </a:r>
          </a:p>
          <a:p>
            <a:pPr algn="r">
              <a:lnSpc>
                <a:spcPts val="3921"/>
              </a:lnSpc>
            </a:pPr>
            <a:r>
              <a:rPr lang="en-US" sz="1832">
                <a:solidFill>
                  <a:srgbClr val="000000"/>
                </a:solidFill>
                <a:latin typeface="Poppins"/>
                <a:ea typeface="Poppins"/>
                <a:cs typeface="Poppins"/>
                <a:sym typeface="Poppins"/>
              </a:rPr>
              <a:t>Southern</a:t>
            </a:r>
          </a:p>
          <a:p>
            <a:pPr algn="r">
              <a:lnSpc>
                <a:spcPts val="3921"/>
              </a:lnSpc>
            </a:pPr>
            <a:r>
              <a:rPr lang="en-US" sz="1832">
                <a:solidFill>
                  <a:srgbClr val="000000"/>
                </a:solidFill>
                <a:latin typeface="Poppins"/>
                <a:ea typeface="Poppins"/>
                <a:cs typeface="Poppins"/>
                <a:sym typeface="Poppins"/>
              </a:rPr>
              <a:t>South Canterbury</a:t>
            </a:r>
          </a:p>
        </p:txBody>
      </p:sp>
      <p:sp>
        <p:nvSpPr>
          <p:cNvPr id="48" name="TextBox 48"/>
          <p:cNvSpPr txBox="1"/>
          <p:nvPr/>
        </p:nvSpPr>
        <p:spPr>
          <a:xfrm>
            <a:off x="215130" y="2016843"/>
            <a:ext cx="19708577" cy="243656"/>
          </a:xfrm>
          <a:prstGeom prst="rect">
            <a:avLst/>
          </a:prstGeom>
        </p:spPr>
        <p:txBody>
          <a:bodyPr lIns="0" tIns="0" rIns="0" bIns="0" rtlCol="0" anchor="t">
            <a:spAutoFit/>
          </a:bodyPr>
          <a:lstStyle/>
          <a:p>
            <a:pPr>
              <a:lnSpc>
                <a:spcPts val="1941"/>
              </a:lnSpc>
            </a:pPr>
            <a:r>
              <a:rPr lang="en-US" sz="1619">
                <a:solidFill>
                  <a:srgbClr val="000000"/>
                </a:solidFill>
                <a:latin typeface="Poppins"/>
                <a:ea typeface="Poppins"/>
                <a:cs typeface="Poppins"/>
                <a:sym typeface="Poppins"/>
              </a:rPr>
              <a:t>This measure shows the proportion of eligible cancer patients who received their first treatment within 31 days of a health professional’s decision to treat.</a:t>
            </a:r>
          </a:p>
        </p:txBody>
      </p:sp>
      <p:sp>
        <p:nvSpPr>
          <p:cNvPr id="49" name="TextBox 49"/>
          <p:cNvSpPr txBox="1"/>
          <p:nvPr/>
        </p:nvSpPr>
        <p:spPr>
          <a:xfrm>
            <a:off x="8205871" y="2651532"/>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0" name="TextBox 50"/>
          <p:cNvSpPr txBox="1"/>
          <p:nvPr/>
        </p:nvSpPr>
        <p:spPr>
          <a:xfrm>
            <a:off x="15561470" y="332170"/>
            <a:ext cx="4362238" cy="1028551"/>
          </a:xfrm>
          <a:prstGeom prst="rect">
            <a:avLst/>
          </a:prstGeom>
        </p:spPr>
        <p:txBody>
          <a:bodyPr wrap="square" lIns="0" tIns="0" rIns="0" bIns="0" rtlCol="0" anchor="t">
            <a:spAutoFit/>
          </a:bodyPr>
          <a:lstStyle/>
          <a:p>
            <a:pPr algn="r">
              <a:lnSpc>
                <a:spcPts val="4789"/>
              </a:lnSpc>
            </a:pPr>
            <a:r>
              <a:rPr lang="en-US" sz="3420" dirty="0">
                <a:solidFill>
                  <a:srgbClr val="FFFFFF"/>
                </a:solidFill>
                <a:latin typeface="Poppins"/>
                <a:ea typeface="Poppins"/>
                <a:cs typeface="Poppins"/>
                <a:sym typeface="Poppins"/>
              </a:rPr>
              <a:t>Q1 2025/26</a:t>
            </a:r>
          </a:p>
          <a:p>
            <a:pPr algn="r">
              <a:lnSpc>
                <a:spcPts val="3352"/>
              </a:lnSpc>
            </a:pPr>
            <a:r>
              <a:rPr lang="en-US" sz="2395" dirty="0">
                <a:solidFill>
                  <a:srgbClr val="FFFFFF"/>
                </a:solidFill>
                <a:latin typeface="Poppins"/>
                <a:ea typeface="Poppins"/>
                <a:cs typeface="Poppins"/>
                <a:sym typeface="Poppins"/>
              </a:rPr>
              <a:t>July - September 2025</a:t>
            </a:r>
          </a:p>
        </p:txBody>
      </p:sp>
      <p:sp>
        <p:nvSpPr>
          <p:cNvPr id="51" name="TextBox 51"/>
          <p:cNvSpPr txBox="1"/>
          <p:nvPr/>
        </p:nvSpPr>
        <p:spPr>
          <a:xfrm>
            <a:off x="511473" y="7334596"/>
            <a:ext cx="6562600" cy="413575"/>
          </a:xfrm>
          <a:prstGeom prst="rect">
            <a:avLst/>
          </a:prstGeom>
        </p:spPr>
        <p:txBody>
          <a:bodyPr lIns="0" tIns="0" rIns="0" bIns="0" rtlCol="0" anchor="t">
            <a:spAutoFit/>
          </a:bodyPr>
          <a:lstStyle/>
          <a:p>
            <a:pPr>
              <a:lnSpc>
                <a:spcPts val="3376"/>
              </a:lnSpc>
            </a:pPr>
            <a:r>
              <a:rPr lang="en-US" sz="2412" b="1">
                <a:solidFill>
                  <a:srgbClr val="37807F"/>
                </a:solidFill>
                <a:latin typeface="Poppins Bold"/>
                <a:ea typeface="Poppins Bold"/>
                <a:cs typeface="Poppins Bold"/>
                <a:sym typeface="Poppins Bold"/>
              </a:rPr>
              <a:t>Q1 results compared with Q1 last year</a:t>
            </a:r>
          </a:p>
        </p:txBody>
      </p:sp>
      <p:sp>
        <p:nvSpPr>
          <p:cNvPr id="52" name="TextBox 52"/>
          <p:cNvSpPr txBox="1"/>
          <p:nvPr/>
        </p:nvSpPr>
        <p:spPr>
          <a:xfrm>
            <a:off x="278964" y="5211112"/>
            <a:ext cx="9790454" cy="427168"/>
          </a:xfrm>
          <a:prstGeom prst="rect">
            <a:avLst/>
          </a:prstGeom>
        </p:spPr>
        <p:txBody>
          <a:bodyPr lIns="0" tIns="0" rIns="0" bIns="0" rtlCol="0" anchor="t">
            <a:spAutoFit/>
          </a:bodyPr>
          <a:lstStyle/>
          <a:p>
            <a:pPr algn="ctr">
              <a:lnSpc>
                <a:spcPts val="3529"/>
              </a:lnSpc>
            </a:pPr>
            <a:r>
              <a:rPr lang="en-US" sz="2521" b="1">
                <a:solidFill>
                  <a:srgbClr val="37807F"/>
                </a:solidFill>
                <a:latin typeface="Poppins Bold"/>
                <a:ea typeface="Poppins Bold"/>
                <a:cs typeface="Poppins Bold"/>
                <a:sym typeface="Poppins Bold"/>
              </a:rPr>
              <a:t>Total patients receiving first cancer treatment</a:t>
            </a:r>
          </a:p>
        </p:txBody>
      </p:sp>
      <p:sp>
        <p:nvSpPr>
          <p:cNvPr id="53" name="TextBox 53"/>
          <p:cNvSpPr txBox="1"/>
          <p:nvPr/>
        </p:nvSpPr>
        <p:spPr>
          <a:xfrm>
            <a:off x="511473" y="9877283"/>
            <a:ext cx="9669718" cy="4025333"/>
          </a:xfrm>
          <a:prstGeom prst="rect">
            <a:avLst/>
          </a:prstGeom>
        </p:spPr>
        <p:txBody>
          <a:bodyPr lIns="0" tIns="0" rIns="0" bIns="0" rtlCol="0" anchor="t">
            <a:spAutoFit/>
          </a:bodyPr>
          <a:lstStyle/>
          <a:p>
            <a:pPr>
              <a:lnSpc>
                <a:spcPts val="2071"/>
              </a:lnSpc>
            </a:pPr>
            <a:r>
              <a:rPr lang="en-US" sz="1479" spc="-36">
                <a:solidFill>
                  <a:srgbClr val="000000"/>
                </a:solidFill>
                <a:latin typeface="Poppins"/>
                <a:ea typeface="Poppins"/>
                <a:cs typeface="Poppins"/>
                <a:sym typeface="Poppins"/>
              </a:rPr>
              <a:t>Regional plans to expand infusion capacity under the new cancer medicines initiative are in place, with implementation underway in the Northern region.</a:t>
            </a:r>
          </a:p>
          <a:p>
            <a:pPr>
              <a:lnSpc>
                <a:spcPts val="2071"/>
              </a:lnSpc>
            </a:pPr>
            <a:endParaRPr lang="en-US" sz="1479" spc="-36">
              <a:solidFill>
                <a:srgbClr val="000000"/>
              </a:solidFill>
              <a:latin typeface="Poppins"/>
              <a:ea typeface="Poppins"/>
              <a:cs typeface="Poppins"/>
              <a:sym typeface="Poppins"/>
            </a:endParaRPr>
          </a:p>
          <a:p>
            <a:pPr>
              <a:lnSpc>
                <a:spcPts val="2071"/>
              </a:lnSpc>
            </a:pPr>
            <a:r>
              <a:rPr lang="en-US" sz="1479" spc="-36">
                <a:solidFill>
                  <a:srgbClr val="000000"/>
                </a:solidFill>
                <a:latin typeface="Poppins"/>
                <a:ea typeface="Poppins"/>
                <a:cs typeface="Poppins"/>
                <a:sym typeface="Poppins"/>
              </a:rPr>
              <a:t>Implementation of the faecal immunochemical test (FIT) for the symptomatic pathway is progressing, expanding access to early diagnostic testing. Waikato went live in August, and Hawke’s Bay, Waitematā, Counties Manukau, and Southern are planned for quarter two.</a:t>
            </a:r>
          </a:p>
          <a:p>
            <a:pPr>
              <a:lnSpc>
                <a:spcPts val="2071"/>
              </a:lnSpc>
            </a:pPr>
            <a:endParaRPr lang="en-US" sz="1479" spc="-36">
              <a:solidFill>
                <a:srgbClr val="000000"/>
              </a:solidFill>
              <a:latin typeface="Poppins"/>
              <a:ea typeface="Poppins"/>
              <a:cs typeface="Poppins"/>
              <a:sym typeface="Poppins"/>
            </a:endParaRPr>
          </a:p>
          <a:p>
            <a:pPr>
              <a:lnSpc>
                <a:spcPts val="2071"/>
              </a:lnSpc>
            </a:pPr>
            <a:r>
              <a:rPr lang="en-US" sz="1479" spc="-36">
                <a:solidFill>
                  <a:srgbClr val="000000"/>
                </a:solidFill>
                <a:latin typeface="Poppins"/>
                <a:ea typeface="Poppins"/>
                <a:cs typeface="Poppins"/>
                <a:sym typeface="Poppins"/>
              </a:rPr>
              <a:t>Based on a successful Te Manawa Taki model, Te Waipounamu is developing a regional tracking dashboard to identify patients on day 20 of the 31-day pathway that either do not have a treatment date booked or are booked for a date beyond 31 days, to ensure escalation steps to enable treatment within target timeframes.</a:t>
            </a:r>
          </a:p>
          <a:p>
            <a:pPr>
              <a:lnSpc>
                <a:spcPts val="2071"/>
              </a:lnSpc>
            </a:pPr>
            <a:endParaRPr lang="en-US" sz="1479" spc="-36">
              <a:solidFill>
                <a:srgbClr val="000000"/>
              </a:solidFill>
              <a:latin typeface="Poppins"/>
              <a:ea typeface="Poppins"/>
              <a:cs typeface="Poppins"/>
              <a:sym typeface="Poppins"/>
            </a:endParaRPr>
          </a:p>
          <a:p>
            <a:pPr>
              <a:lnSpc>
                <a:spcPts val="2071"/>
              </a:lnSpc>
            </a:pPr>
            <a:r>
              <a:rPr lang="en-US" sz="1479" spc="-36">
                <a:solidFill>
                  <a:srgbClr val="000000"/>
                </a:solidFill>
                <a:latin typeface="Poppins"/>
                <a:ea typeface="Poppins"/>
                <a:cs typeface="Poppins"/>
                <a:sym typeface="Poppins"/>
              </a:rPr>
              <a:t>Pacific Health Cancer Coordinator nurses across the motu supported culturally responsive engagement with Pacific patients and families. While this contributed to national improvement in access for Pacific Peoples, capacity in high-need areas affected consistency of support.</a:t>
            </a:r>
          </a:p>
        </p:txBody>
      </p:sp>
      <p:sp>
        <p:nvSpPr>
          <p:cNvPr id="54" name="TextBox 54"/>
          <p:cNvSpPr txBox="1"/>
          <p:nvPr/>
        </p:nvSpPr>
        <p:spPr>
          <a:xfrm>
            <a:off x="513765" y="9388694"/>
            <a:ext cx="6562600" cy="413575"/>
          </a:xfrm>
          <a:prstGeom prst="rect">
            <a:avLst/>
          </a:prstGeom>
        </p:spPr>
        <p:txBody>
          <a:bodyPr lIns="0" tIns="0" rIns="0" bIns="0" rtlCol="0" anchor="t">
            <a:spAutoFit/>
          </a:bodyPr>
          <a:lstStyle/>
          <a:p>
            <a:pPr>
              <a:lnSpc>
                <a:spcPts val="3376"/>
              </a:lnSpc>
            </a:pPr>
            <a:r>
              <a:rPr lang="en-US" sz="2412" b="1">
                <a:solidFill>
                  <a:srgbClr val="37807F"/>
                </a:solidFill>
                <a:latin typeface="Poppins Bold"/>
                <a:ea typeface="Poppins Bold"/>
                <a:cs typeface="Poppins Bold"/>
                <a:sym typeface="Poppins Bold"/>
              </a:rPr>
              <a:t>Q1 overview</a:t>
            </a:r>
          </a:p>
        </p:txBody>
      </p:sp>
      <p:sp>
        <p:nvSpPr>
          <p:cNvPr id="55" name="TextBox 55"/>
          <p:cNvSpPr txBox="1"/>
          <p:nvPr/>
        </p:nvSpPr>
        <p:spPr>
          <a:xfrm>
            <a:off x="16747843" y="2682335"/>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6" name="TextBox 56"/>
          <p:cNvSpPr txBox="1"/>
          <p:nvPr/>
        </p:nvSpPr>
        <p:spPr>
          <a:xfrm>
            <a:off x="1115066" y="5945640"/>
            <a:ext cx="3120895" cy="340093"/>
          </a:xfrm>
          <a:prstGeom prst="rect">
            <a:avLst/>
          </a:prstGeom>
        </p:spPr>
        <p:txBody>
          <a:bodyPr lIns="0" tIns="0" rIns="0" bIns="0" rtlCol="0" anchor="t">
            <a:spAutoFit/>
          </a:bodyPr>
          <a:lstStyle/>
          <a:p>
            <a:pPr algn="ctr">
              <a:lnSpc>
                <a:spcPts val="2759"/>
              </a:lnSpc>
            </a:pPr>
            <a:r>
              <a:rPr lang="en-US" sz="1971" b="1">
                <a:solidFill>
                  <a:srgbClr val="F6F4EC"/>
                </a:solidFill>
                <a:latin typeface="Poppins Bold"/>
                <a:ea typeface="Poppins Bold"/>
                <a:cs typeface="Poppins Bold"/>
                <a:sym typeface="Poppins Bold"/>
              </a:rPr>
              <a:t>Treated in Q1 2024/25</a:t>
            </a:r>
          </a:p>
        </p:txBody>
      </p:sp>
      <p:sp>
        <p:nvSpPr>
          <p:cNvPr id="57" name="TextBox 57"/>
          <p:cNvSpPr txBox="1"/>
          <p:nvPr/>
        </p:nvSpPr>
        <p:spPr>
          <a:xfrm>
            <a:off x="513764" y="6334474"/>
            <a:ext cx="4323497" cy="340093"/>
          </a:xfrm>
          <a:prstGeom prst="rect">
            <a:avLst/>
          </a:prstGeom>
        </p:spPr>
        <p:txBody>
          <a:bodyPr lIns="0" tIns="0" rIns="0" bIns="0" rtlCol="0" anchor="t">
            <a:spAutoFit/>
          </a:bodyPr>
          <a:lstStyle/>
          <a:p>
            <a:pPr algn="ctr">
              <a:lnSpc>
                <a:spcPts val="2759"/>
              </a:lnSpc>
            </a:pPr>
            <a:r>
              <a:rPr lang="en-US" sz="1971">
                <a:solidFill>
                  <a:srgbClr val="FFFFFF"/>
                </a:solidFill>
                <a:latin typeface="Poppins"/>
                <a:ea typeface="Poppins"/>
                <a:cs typeface="Poppins"/>
                <a:sym typeface="Poppins"/>
              </a:rPr>
              <a:t>4,548</a:t>
            </a:r>
          </a:p>
        </p:txBody>
      </p:sp>
      <p:sp>
        <p:nvSpPr>
          <p:cNvPr id="58" name="TextBox 58"/>
          <p:cNvSpPr txBox="1"/>
          <p:nvPr/>
        </p:nvSpPr>
        <p:spPr>
          <a:xfrm>
            <a:off x="15933715" y="13405456"/>
            <a:ext cx="3502925" cy="523990"/>
          </a:xfrm>
          <a:prstGeom prst="rect">
            <a:avLst/>
          </a:prstGeom>
        </p:spPr>
        <p:txBody>
          <a:bodyPr lIns="0" tIns="0" rIns="0" bIns="0" rtlCol="0" anchor="t">
            <a:spAutoFit/>
          </a:bodyPr>
          <a:lstStyle/>
          <a:p>
            <a:pPr>
              <a:lnSpc>
                <a:spcPts val="2053"/>
              </a:lnSpc>
            </a:pPr>
            <a:r>
              <a:rPr lang="en-US" sz="1467">
                <a:solidFill>
                  <a:srgbClr val="000000"/>
                </a:solidFill>
                <a:latin typeface="Poppins"/>
                <a:ea typeface="Poppins"/>
                <a:cs typeface="Poppins"/>
                <a:sym typeface="Poppins"/>
              </a:rPr>
              <a:t>Milestone -  30 June 2026</a:t>
            </a:r>
          </a:p>
          <a:p>
            <a:pPr>
              <a:lnSpc>
                <a:spcPts val="2053"/>
              </a:lnSpc>
            </a:pPr>
            <a:r>
              <a:rPr lang="en-US" sz="1467">
                <a:solidFill>
                  <a:srgbClr val="000000"/>
                </a:solidFill>
                <a:latin typeface="Poppins"/>
                <a:ea typeface="Poppins"/>
                <a:cs typeface="Poppins"/>
                <a:sym typeface="Poppins"/>
              </a:rPr>
              <a:t>All figures displayed are percentages.</a:t>
            </a:r>
          </a:p>
        </p:txBody>
      </p:sp>
      <p:sp>
        <p:nvSpPr>
          <p:cNvPr id="59" name="TextBox 59"/>
          <p:cNvSpPr txBox="1"/>
          <p:nvPr/>
        </p:nvSpPr>
        <p:spPr>
          <a:xfrm>
            <a:off x="7181426" y="4557552"/>
            <a:ext cx="2365710" cy="254685"/>
          </a:xfrm>
          <a:prstGeom prst="rect">
            <a:avLst/>
          </a:prstGeom>
        </p:spPr>
        <p:txBody>
          <a:bodyPr lIns="0" tIns="0" rIns="0" bIns="0" rtlCol="0" anchor="t">
            <a:spAutoFit/>
          </a:bodyPr>
          <a:lstStyle/>
          <a:p>
            <a:pPr algn="ctr">
              <a:lnSpc>
                <a:spcPts val="2053"/>
              </a:lnSpc>
            </a:pPr>
            <a:r>
              <a:rPr lang="en-US" sz="1467">
                <a:solidFill>
                  <a:srgbClr val="000000"/>
                </a:solidFill>
                <a:latin typeface="Poppins"/>
                <a:ea typeface="Poppins"/>
                <a:cs typeface="Poppins"/>
                <a:sym typeface="Poppins"/>
              </a:rPr>
              <a:t>Milestone -  30 June 2026</a:t>
            </a:r>
          </a:p>
        </p:txBody>
      </p:sp>
      <p:sp>
        <p:nvSpPr>
          <p:cNvPr id="60" name="TextBox 60"/>
          <p:cNvSpPr txBox="1"/>
          <p:nvPr/>
        </p:nvSpPr>
        <p:spPr>
          <a:xfrm>
            <a:off x="5815690" y="5888490"/>
            <a:ext cx="3133620" cy="340093"/>
          </a:xfrm>
          <a:prstGeom prst="rect">
            <a:avLst/>
          </a:prstGeom>
        </p:spPr>
        <p:txBody>
          <a:bodyPr lIns="0" tIns="0" rIns="0" bIns="0" rtlCol="0" anchor="t">
            <a:spAutoFit/>
          </a:bodyPr>
          <a:lstStyle/>
          <a:p>
            <a:pPr algn="ctr">
              <a:lnSpc>
                <a:spcPts val="2759"/>
              </a:lnSpc>
            </a:pPr>
            <a:r>
              <a:rPr lang="en-US" sz="1971" b="1">
                <a:solidFill>
                  <a:srgbClr val="F6F4EC"/>
                </a:solidFill>
                <a:latin typeface="Poppins Bold"/>
                <a:ea typeface="Poppins Bold"/>
                <a:cs typeface="Poppins Bold"/>
                <a:sym typeface="Poppins Bold"/>
              </a:rPr>
              <a:t>Treated in Q1 2025/26</a:t>
            </a:r>
          </a:p>
        </p:txBody>
      </p:sp>
      <p:sp>
        <p:nvSpPr>
          <p:cNvPr id="61" name="TextBox 61"/>
          <p:cNvSpPr txBox="1"/>
          <p:nvPr/>
        </p:nvSpPr>
        <p:spPr>
          <a:xfrm>
            <a:off x="5232818" y="6283676"/>
            <a:ext cx="4323497" cy="340093"/>
          </a:xfrm>
          <a:prstGeom prst="rect">
            <a:avLst/>
          </a:prstGeom>
        </p:spPr>
        <p:txBody>
          <a:bodyPr lIns="0" tIns="0" rIns="0" bIns="0" rtlCol="0" anchor="t">
            <a:spAutoFit/>
          </a:bodyPr>
          <a:lstStyle/>
          <a:p>
            <a:pPr algn="ctr">
              <a:lnSpc>
                <a:spcPts val="2759"/>
              </a:lnSpc>
            </a:pPr>
            <a:r>
              <a:rPr lang="en-US" sz="1971">
                <a:solidFill>
                  <a:srgbClr val="FFFFFF"/>
                </a:solidFill>
                <a:latin typeface="Poppins"/>
                <a:ea typeface="Poppins"/>
                <a:cs typeface="Poppins"/>
                <a:sym typeface="Poppins"/>
              </a:rPr>
              <a:t>4,777</a:t>
            </a:r>
          </a:p>
        </p:txBody>
      </p:sp>
      <p:sp>
        <p:nvSpPr>
          <p:cNvPr id="62" name="TextBox 62"/>
          <p:cNvSpPr txBox="1"/>
          <p:nvPr/>
        </p:nvSpPr>
        <p:spPr>
          <a:xfrm>
            <a:off x="278964" y="14230946"/>
            <a:ext cx="18695789" cy="366895"/>
          </a:xfrm>
          <a:prstGeom prst="rect">
            <a:avLst/>
          </a:prstGeom>
        </p:spPr>
        <p:txBody>
          <a:bodyPr lIns="0" tIns="0" rIns="0" bIns="0" rtlCol="0" anchor="t">
            <a:spAutoFit/>
          </a:bodyPr>
          <a:lstStyle/>
          <a:p>
            <a:pPr>
              <a:lnSpc>
                <a:spcPts val="1408"/>
              </a:lnSpc>
            </a:pPr>
            <a:r>
              <a:rPr lang="en-US" sz="1467">
                <a:solidFill>
                  <a:srgbClr val="000000"/>
                </a:solidFill>
                <a:latin typeface="Poppins"/>
                <a:ea typeface="Poppins"/>
                <a:cs typeface="Poppins"/>
                <a:sym typeface="Poppins"/>
                <a:hlinkClick r:id="rId6"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467" b="1">
                <a:solidFill>
                  <a:srgbClr val="003399"/>
                </a:solidFill>
                <a:latin typeface="Poppins Bold"/>
                <a:ea typeface="Poppins Bold"/>
                <a:cs typeface="Poppins Bold"/>
                <a:sym typeface="Poppins Bold"/>
                <a:hlinkClick r:id="rId6" tooltip="https://www.tewhatuora.govt.nz/publications/health-targets-performance-resources-2025-26"/>
              </a:rPr>
              <a:t>See caveats.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9068" y="216514"/>
            <a:ext cx="19735801" cy="14578986"/>
            <a:chOff x="0" y="0"/>
            <a:chExt cx="5136223" cy="6572755"/>
          </a:xfrm>
        </p:grpSpPr>
        <p:sp>
          <p:nvSpPr>
            <p:cNvPr id="7" name="Freeform 7"/>
            <p:cNvSpPr/>
            <p:nvPr/>
          </p:nvSpPr>
          <p:spPr>
            <a:xfrm>
              <a:off x="0" y="0"/>
              <a:ext cx="5136223" cy="6572755"/>
            </a:xfrm>
            <a:custGeom>
              <a:avLst/>
              <a:gdLst/>
              <a:ahLst/>
              <a:cxnLst/>
              <a:rect l="l" t="t" r="r" b="b"/>
              <a:pathLst>
                <a:path w="5136223" h="6572755">
                  <a:moveTo>
                    <a:pt x="12761" y="0"/>
                  </a:moveTo>
                  <a:lnTo>
                    <a:pt x="5123463" y="0"/>
                  </a:lnTo>
                  <a:cubicBezTo>
                    <a:pt x="5126847" y="0"/>
                    <a:pt x="5130093" y="1344"/>
                    <a:pt x="5132486" y="3737"/>
                  </a:cubicBezTo>
                  <a:cubicBezTo>
                    <a:pt x="5134879" y="6131"/>
                    <a:pt x="5136223" y="9376"/>
                    <a:pt x="5136223" y="12761"/>
                  </a:cubicBezTo>
                  <a:lnTo>
                    <a:pt x="5136223" y="6559994"/>
                  </a:lnTo>
                  <a:cubicBezTo>
                    <a:pt x="5136223" y="6563378"/>
                    <a:pt x="5134879" y="6566624"/>
                    <a:pt x="5132486" y="6569017"/>
                  </a:cubicBezTo>
                  <a:cubicBezTo>
                    <a:pt x="5130093" y="6571411"/>
                    <a:pt x="5126847" y="6572755"/>
                    <a:pt x="5123463" y="6572755"/>
                  </a:cubicBezTo>
                  <a:lnTo>
                    <a:pt x="12761" y="6572755"/>
                  </a:lnTo>
                  <a:cubicBezTo>
                    <a:pt x="9376" y="6572755"/>
                    <a:pt x="6131" y="6571411"/>
                    <a:pt x="3737" y="6569017"/>
                  </a:cubicBezTo>
                  <a:cubicBezTo>
                    <a:pt x="1344" y="6566624"/>
                    <a:pt x="0" y="6563378"/>
                    <a:pt x="0" y="6559994"/>
                  </a:cubicBezTo>
                  <a:lnTo>
                    <a:pt x="0" y="12761"/>
                  </a:lnTo>
                  <a:cubicBezTo>
                    <a:pt x="0" y="9376"/>
                    <a:pt x="1344" y="6131"/>
                    <a:pt x="3737" y="3737"/>
                  </a:cubicBezTo>
                  <a:cubicBezTo>
                    <a:pt x="6131" y="1344"/>
                    <a:pt x="9376" y="0"/>
                    <a:pt x="12761" y="0"/>
                  </a:cubicBezTo>
                  <a:close/>
                </a:path>
              </a:pathLst>
            </a:custGeom>
            <a:solidFill>
              <a:srgbClr val="F6F4EC"/>
            </a:solidFill>
          </p:spPr>
          <p:txBody>
            <a:bodyPr/>
            <a:lstStyle/>
            <a:p>
              <a:endParaRPr lang="en-NZ" sz="2400"/>
            </a:p>
          </p:txBody>
        </p:sp>
        <p:sp>
          <p:nvSpPr>
            <p:cNvPr id="8" name="TextBox 8"/>
            <p:cNvSpPr txBox="1"/>
            <p:nvPr/>
          </p:nvSpPr>
          <p:spPr>
            <a:xfrm>
              <a:off x="0" y="-19050"/>
              <a:ext cx="5136223" cy="6591805"/>
            </a:xfrm>
            <a:prstGeom prst="rect">
              <a:avLst/>
            </a:prstGeom>
          </p:spPr>
          <p:txBody>
            <a:bodyPr lIns="34038" tIns="34038" rIns="34038" bIns="34038" rtlCol="0" anchor="ctr"/>
            <a:lstStyle/>
            <a:p>
              <a:pPr algn="ctr">
                <a:lnSpc>
                  <a:spcPts val="1781"/>
                </a:lnSpc>
              </a:pPr>
              <a:endParaRPr sz="2400"/>
            </a:p>
          </p:txBody>
        </p:sp>
      </p:grpSp>
      <p:pic>
        <p:nvPicPr>
          <p:cNvPr id="9" name="Picture 9"/>
          <p:cNvPicPr>
            <a:picLocks noChangeAspect="1"/>
          </p:cNvPicPr>
          <p:nvPr/>
        </p:nvPicPr>
        <p:blipFill>
          <a:blip r:embed="rId2"/>
          <a:stretch>
            <a:fillRect/>
          </a:stretch>
        </p:blipFill>
        <p:spPr>
          <a:xfrm>
            <a:off x="1970377" y="698500"/>
            <a:ext cx="15969291" cy="6721773"/>
          </a:xfrm>
          <a:prstGeom prst="rect">
            <a:avLst/>
          </a:prstGeom>
        </p:spPr>
      </p:pic>
      <p:sp>
        <p:nvSpPr>
          <p:cNvPr id="10" name="AutoShape 10"/>
          <p:cNvSpPr/>
          <p:nvPr/>
        </p:nvSpPr>
        <p:spPr>
          <a:xfrm>
            <a:off x="6860540" y="5460004"/>
            <a:ext cx="0" cy="877498"/>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1" name="AutoShape 11"/>
          <p:cNvSpPr/>
          <p:nvPr/>
        </p:nvSpPr>
        <p:spPr>
          <a:xfrm>
            <a:off x="9222678" y="5460003"/>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2" name="AutoShape 12"/>
          <p:cNvSpPr/>
          <p:nvPr/>
        </p:nvSpPr>
        <p:spPr>
          <a:xfrm>
            <a:off x="11584816" y="5460003"/>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3" name="AutoShape 13"/>
          <p:cNvSpPr/>
          <p:nvPr/>
        </p:nvSpPr>
        <p:spPr>
          <a:xfrm>
            <a:off x="13952574" y="5460003"/>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pic>
        <p:nvPicPr>
          <p:cNvPr id="14" name="Picture 14"/>
          <p:cNvPicPr>
            <a:picLocks noChangeAspect="1"/>
          </p:cNvPicPr>
          <p:nvPr/>
        </p:nvPicPr>
        <p:blipFill>
          <a:blip r:embed="rId3"/>
          <a:stretch>
            <a:fillRect/>
          </a:stretch>
        </p:blipFill>
        <p:spPr>
          <a:xfrm>
            <a:off x="2151665" y="6955306"/>
            <a:ext cx="15788003" cy="8383704"/>
          </a:xfrm>
          <a:prstGeom prst="rect">
            <a:avLst/>
          </a:prstGeom>
        </p:spPr>
      </p:pic>
      <p:sp>
        <p:nvSpPr>
          <p:cNvPr id="15" name="AutoShape 15"/>
          <p:cNvSpPr/>
          <p:nvPr/>
        </p:nvSpPr>
        <p:spPr>
          <a:xfrm>
            <a:off x="6935304" y="13398897"/>
            <a:ext cx="0" cy="877498"/>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6" name="AutoShape 16"/>
          <p:cNvSpPr/>
          <p:nvPr/>
        </p:nvSpPr>
        <p:spPr>
          <a:xfrm>
            <a:off x="9316491" y="13383337"/>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7" name="AutoShape 17"/>
          <p:cNvSpPr/>
          <p:nvPr/>
        </p:nvSpPr>
        <p:spPr>
          <a:xfrm>
            <a:off x="11659580" y="13383337"/>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sp>
        <p:nvSpPr>
          <p:cNvPr id="18" name="AutoShape 18"/>
          <p:cNvSpPr/>
          <p:nvPr/>
        </p:nvSpPr>
        <p:spPr>
          <a:xfrm>
            <a:off x="14027336" y="13383337"/>
            <a:ext cx="0" cy="840193"/>
          </a:xfrm>
          <a:prstGeom prst="line">
            <a:avLst/>
          </a:prstGeom>
          <a:ln w="28575" cap="flat">
            <a:solidFill>
              <a:srgbClr val="000000">
                <a:alpha val="58824"/>
              </a:srgbClr>
            </a:solidFill>
            <a:prstDash val="sysDot"/>
            <a:headEnd type="none" w="sm" len="sm"/>
            <a:tailEnd type="none" w="sm" len="sm"/>
          </a:ln>
        </p:spPr>
        <p:txBody>
          <a:bodyPr/>
          <a:lstStyle/>
          <a:p>
            <a:endParaRPr lang="en-NZ" sz="2400"/>
          </a:p>
        </p:txBody>
      </p:sp>
      <p:grpSp>
        <p:nvGrpSpPr>
          <p:cNvPr id="19" name="Group 19"/>
          <p:cNvGrpSpPr/>
          <p:nvPr/>
        </p:nvGrpSpPr>
        <p:grpSpPr>
          <a:xfrm>
            <a:off x="14470549" y="5562880"/>
            <a:ext cx="1853594" cy="150880"/>
            <a:chOff x="0" y="0"/>
            <a:chExt cx="352282" cy="28675"/>
          </a:xfrm>
        </p:grpSpPr>
        <p:sp>
          <p:nvSpPr>
            <p:cNvPr id="20" name="Freeform 20"/>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21" name="TextBox 21"/>
            <p:cNvSpPr txBox="1"/>
            <p:nvPr/>
          </p:nvSpPr>
          <p:spPr>
            <a:xfrm>
              <a:off x="0" y="-66675"/>
              <a:ext cx="352282" cy="95350"/>
            </a:xfrm>
            <a:prstGeom prst="rect">
              <a:avLst/>
            </a:prstGeom>
          </p:spPr>
          <p:txBody>
            <a:bodyPr lIns="67732" tIns="67732" rIns="67732" bIns="67732" rtlCol="0" anchor="ctr"/>
            <a:lstStyle/>
            <a:p>
              <a:pPr algn="ctr">
                <a:lnSpc>
                  <a:spcPts val="3733"/>
                </a:lnSpc>
              </a:pPr>
              <a:endParaRPr sz="2400"/>
            </a:p>
          </p:txBody>
        </p:sp>
      </p:grpSp>
      <p:sp>
        <p:nvSpPr>
          <p:cNvPr id="22" name="TextBox 22"/>
          <p:cNvSpPr txBox="1"/>
          <p:nvPr/>
        </p:nvSpPr>
        <p:spPr>
          <a:xfrm>
            <a:off x="5345623" y="5906787"/>
            <a:ext cx="644675" cy="334322"/>
          </a:xfrm>
          <a:prstGeom prst="rect">
            <a:avLst/>
          </a:prstGeom>
        </p:spPr>
        <p:txBody>
          <a:bodyPr lIns="0" tIns="0" rIns="0" bIns="0" rtlCol="0" anchor="t">
            <a:spAutoFit/>
          </a:bodyPr>
          <a:lstStyle/>
          <a:p>
            <a:pPr algn="ctr">
              <a:lnSpc>
                <a:spcPts val="2751"/>
              </a:lnSpc>
            </a:pPr>
            <a:r>
              <a:rPr lang="en-US" sz="1964">
                <a:solidFill>
                  <a:srgbClr val="000000"/>
                </a:solidFill>
                <a:latin typeface="Canva Sans"/>
                <a:ea typeface="Canva Sans"/>
                <a:cs typeface="Canva Sans"/>
                <a:sym typeface="Canva Sans"/>
              </a:rPr>
              <a:t>21/22</a:t>
            </a:r>
          </a:p>
        </p:txBody>
      </p:sp>
      <p:sp>
        <p:nvSpPr>
          <p:cNvPr id="23" name="TextBox 23"/>
          <p:cNvSpPr txBox="1"/>
          <p:nvPr/>
        </p:nvSpPr>
        <p:spPr>
          <a:xfrm>
            <a:off x="7759074" y="5906787"/>
            <a:ext cx="652011" cy="334322"/>
          </a:xfrm>
          <a:prstGeom prst="rect">
            <a:avLst/>
          </a:prstGeom>
        </p:spPr>
        <p:txBody>
          <a:bodyPr lIns="0" tIns="0" rIns="0" bIns="0" rtlCol="0" anchor="t">
            <a:spAutoFit/>
          </a:bodyPr>
          <a:lstStyle/>
          <a:p>
            <a:pPr algn="ctr">
              <a:lnSpc>
                <a:spcPts val="2751"/>
              </a:lnSpc>
            </a:pPr>
            <a:r>
              <a:rPr lang="en-US" sz="1964">
                <a:solidFill>
                  <a:srgbClr val="000000"/>
                </a:solidFill>
                <a:latin typeface="Canva Sans"/>
                <a:ea typeface="Canva Sans"/>
                <a:cs typeface="Canva Sans"/>
                <a:sym typeface="Canva Sans"/>
              </a:rPr>
              <a:t>22/23</a:t>
            </a:r>
          </a:p>
        </p:txBody>
      </p:sp>
      <p:sp>
        <p:nvSpPr>
          <p:cNvPr id="24" name="TextBox 24"/>
          <p:cNvSpPr txBox="1"/>
          <p:nvPr/>
        </p:nvSpPr>
        <p:spPr>
          <a:xfrm>
            <a:off x="10119193" y="5906787"/>
            <a:ext cx="735273" cy="334322"/>
          </a:xfrm>
          <a:prstGeom prst="rect">
            <a:avLst/>
          </a:prstGeom>
        </p:spPr>
        <p:txBody>
          <a:bodyPr wrap="square" lIns="0" tIns="0" rIns="0" bIns="0" rtlCol="0" anchor="t">
            <a:spAutoFit/>
          </a:bodyPr>
          <a:lstStyle/>
          <a:p>
            <a:pPr algn="ctr">
              <a:lnSpc>
                <a:spcPts val="2751"/>
              </a:lnSpc>
            </a:pPr>
            <a:r>
              <a:rPr lang="en-US" sz="1964" dirty="0">
                <a:solidFill>
                  <a:srgbClr val="000000"/>
                </a:solidFill>
                <a:latin typeface="Canva Sans"/>
                <a:ea typeface="Canva Sans"/>
                <a:cs typeface="Canva Sans"/>
                <a:sym typeface="Canva Sans"/>
              </a:rPr>
              <a:t>23/24</a:t>
            </a:r>
          </a:p>
        </p:txBody>
      </p:sp>
      <p:sp>
        <p:nvSpPr>
          <p:cNvPr id="25" name="TextBox 25"/>
          <p:cNvSpPr txBox="1"/>
          <p:nvPr/>
        </p:nvSpPr>
        <p:spPr>
          <a:xfrm>
            <a:off x="12382759" y="5906787"/>
            <a:ext cx="839465" cy="334322"/>
          </a:xfrm>
          <a:prstGeom prst="rect">
            <a:avLst/>
          </a:prstGeom>
        </p:spPr>
        <p:txBody>
          <a:bodyPr wrap="square" lIns="0" tIns="0" rIns="0" bIns="0" rtlCol="0" anchor="t">
            <a:spAutoFit/>
          </a:bodyPr>
          <a:lstStyle/>
          <a:p>
            <a:pPr algn="ctr">
              <a:lnSpc>
                <a:spcPts val="2751"/>
              </a:lnSpc>
            </a:pPr>
            <a:r>
              <a:rPr lang="en-US" sz="1964" dirty="0">
                <a:solidFill>
                  <a:srgbClr val="000000"/>
                </a:solidFill>
                <a:latin typeface="Canva Sans"/>
                <a:ea typeface="Canva Sans"/>
                <a:cs typeface="Canva Sans"/>
                <a:sym typeface="Canva Sans"/>
              </a:rPr>
              <a:t>24/25</a:t>
            </a:r>
          </a:p>
        </p:txBody>
      </p:sp>
      <p:sp>
        <p:nvSpPr>
          <p:cNvPr id="27" name="TextBox 27"/>
          <p:cNvSpPr txBox="1"/>
          <p:nvPr/>
        </p:nvSpPr>
        <p:spPr>
          <a:xfrm>
            <a:off x="11644281" y="3316365"/>
            <a:ext cx="582354" cy="228717"/>
          </a:xfrm>
          <a:prstGeom prst="rect">
            <a:avLst/>
          </a:prstGeom>
        </p:spPr>
        <p:txBody>
          <a:bodyPr wrap="square" lIns="0" tIns="0" rIns="0" bIns="0" rtlCol="0" anchor="t">
            <a:spAutoFit/>
          </a:bodyPr>
          <a:lstStyle/>
          <a:p>
            <a:pPr algn="ctr">
              <a:lnSpc>
                <a:spcPts val="1945"/>
              </a:lnSpc>
            </a:pPr>
            <a:r>
              <a:rPr lang="en-US" sz="1389" dirty="0">
                <a:solidFill>
                  <a:srgbClr val="000000"/>
                </a:solidFill>
                <a:latin typeface="Canva Sans"/>
                <a:ea typeface="Canva Sans"/>
                <a:cs typeface="Canva Sans"/>
                <a:sym typeface="Canva Sans"/>
              </a:rPr>
              <a:t>4,548</a:t>
            </a:r>
          </a:p>
        </p:txBody>
      </p:sp>
      <p:sp>
        <p:nvSpPr>
          <p:cNvPr id="28" name="TextBox 28"/>
          <p:cNvSpPr txBox="1"/>
          <p:nvPr/>
        </p:nvSpPr>
        <p:spPr>
          <a:xfrm>
            <a:off x="14043111" y="3268367"/>
            <a:ext cx="592087" cy="228717"/>
          </a:xfrm>
          <a:prstGeom prst="rect">
            <a:avLst/>
          </a:prstGeom>
        </p:spPr>
        <p:txBody>
          <a:bodyPr wrap="square" lIns="0" tIns="0" rIns="0" bIns="0" rtlCol="0" anchor="t">
            <a:spAutoFit/>
          </a:bodyPr>
          <a:lstStyle/>
          <a:p>
            <a:pPr algn="ctr">
              <a:lnSpc>
                <a:spcPts val="1945"/>
              </a:lnSpc>
            </a:pPr>
            <a:r>
              <a:rPr lang="en-US" sz="1389" dirty="0">
                <a:solidFill>
                  <a:srgbClr val="000000"/>
                </a:solidFill>
                <a:latin typeface="Canva Sans"/>
                <a:ea typeface="Canva Sans"/>
                <a:cs typeface="Canva Sans"/>
                <a:sym typeface="Canva Sans"/>
              </a:rPr>
              <a:t>4,777</a:t>
            </a:r>
          </a:p>
        </p:txBody>
      </p:sp>
      <p:sp>
        <p:nvSpPr>
          <p:cNvPr id="29" name="TextBox 29"/>
          <p:cNvSpPr txBox="1"/>
          <p:nvPr/>
        </p:nvSpPr>
        <p:spPr>
          <a:xfrm>
            <a:off x="5439436" y="13836383"/>
            <a:ext cx="644675" cy="334322"/>
          </a:xfrm>
          <a:prstGeom prst="rect">
            <a:avLst/>
          </a:prstGeom>
        </p:spPr>
        <p:txBody>
          <a:bodyPr lIns="0" tIns="0" rIns="0" bIns="0" rtlCol="0" anchor="t">
            <a:spAutoFit/>
          </a:bodyPr>
          <a:lstStyle/>
          <a:p>
            <a:pPr algn="ctr">
              <a:lnSpc>
                <a:spcPts val="2751"/>
              </a:lnSpc>
            </a:pPr>
            <a:r>
              <a:rPr lang="en-US" sz="1964">
                <a:solidFill>
                  <a:srgbClr val="000000"/>
                </a:solidFill>
                <a:latin typeface="Canva Sans"/>
                <a:ea typeface="Canva Sans"/>
                <a:cs typeface="Canva Sans"/>
                <a:sym typeface="Canva Sans"/>
              </a:rPr>
              <a:t>21/22</a:t>
            </a:r>
          </a:p>
        </p:txBody>
      </p:sp>
      <p:sp>
        <p:nvSpPr>
          <p:cNvPr id="30" name="TextBox 30"/>
          <p:cNvSpPr txBox="1"/>
          <p:nvPr/>
        </p:nvSpPr>
        <p:spPr>
          <a:xfrm>
            <a:off x="7799893" y="13836383"/>
            <a:ext cx="652011" cy="334322"/>
          </a:xfrm>
          <a:prstGeom prst="rect">
            <a:avLst/>
          </a:prstGeom>
        </p:spPr>
        <p:txBody>
          <a:bodyPr lIns="0" tIns="0" rIns="0" bIns="0" rtlCol="0" anchor="t">
            <a:spAutoFit/>
          </a:bodyPr>
          <a:lstStyle/>
          <a:p>
            <a:pPr algn="ctr">
              <a:lnSpc>
                <a:spcPts val="2751"/>
              </a:lnSpc>
            </a:pPr>
            <a:r>
              <a:rPr lang="en-US" sz="1964">
                <a:solidFill>
                  <a:srgbClr val="000000"/>
                </a:solidFill>
                <a:latin typeface="Canva Sans"/>
                <a:ea typeface="Canva Sans"/>
                <a:cs typeface="Canva Sans"/>
                <a:sym typeface="Canva Sans"/>
              </a:rPr>
              <a:t>22/23</a:t>
            </a:r>
          </a:p>
        </p:txBody>
      </p:sp>
      <p:sp>
        <p:nvSpPr>
          <p:cNvPr id="31" name="TextBox 31"/>
          <p:cNvSpPr txBox="1"/>
          <p:nvPr/>
        </p:nvSpPr>
        <p:spPr>
          <a:xfrm>
            <a:off x="10158362" y="13836383"/>
            <a:ext cx="893354" cy="334322"/>
          </a:xfrm>
          <a:prstGeom prst="rect">
            <a:avLst/>
          </a:prstGeom>
        </p:spPr>
        <p:txBody>
          <a:bodyPr wrap="square" lIns="0" tIns="0" rIns="0" bIns="0" rtlCol="0" anchor="t">
            <a:spAutoFit/>
          </a:bodyPr>
          <a:lstStyle/>
          <a:p>
            <a:pPr algn="ctr">
              <a:lnSpc>
                <a:spcPts val="2751"/>
              </a:lnSpc>
            </a:pPr>
            <a:r>
              <a:rPr lang="en-US" sz="1964" dirty="0">
                <a:solidFill>
                  <a:srgbClr val="000000"/>
                </a:solidFill>
                <a:latin typeface="Canva Sans"/>
                <a:ea typeface="Canva Sans"/>
                <a:cs typeface="Canva Sans"/>
                <a:sym typeface="Canva Sans"/>
              </a:rPr>
              <a:t>23/24</a:t>
            </a:r>
          </a:p>
        </p:txBody>
      </p:sp>
      <p:sp>
        <p:nvSpPr>
          <p:cNvPr id="32" name="TextBox 32"/>
          <p:cNvSpPr txBox="1"/>
          <p:nvPr/>
        </p:nvSpPr>
        <p:spPr>
          <a:xfrm>
            <a:off x="12529507" y="13836383"/>
            <a:ext cx="889964" cy="334322"/>
          </a:xfrm>
          <a:prstGeom prst="rect">
            <a:avLst/>
          </a:prstGeom>
        </p:spPr>
        <p:txBody>
          <a:bodyPr wrap="square" lIns="0" tIns="0" rIns="0" bIns="0" rtlCol="0" anchor="t">
            <a:spAutoFit/>
          </a:bodyPr>
          <a:lstStyle/>
          <a:p>
            <a:pPr algn="ctr">
              <a:lnSpc>
                <a:spcPts val="2751"/>
              </a:lnSpc>
            </a:pPr>
            <a:r>
              <a:rPr lang="en-US" sz="1964" dirty="0">
                <a:solidFill>
                  <a:srgbClr val="000000"/>
                </a:solidFill>
                <a:latin typeface="Canva Sans"/>
                <a:ea typeface="Canva Sans"/>
                <a:cs typeface="Canva Sans"/>
                <a:sym typeface="Canva Sans"/>
              </a:rPr>
              <a:t>24/25</a:t>
            </a:r>
          </a:p>
        </p:txBody>
      </p:sp>
      <p:sp>
        <p:nvSpPr>
          <p:cNvPr id="33" name="TextBox 33"/>
          <p:cNvSpPr txBox="1"/>
          <p:nvPr/>
        </p:nvSpPr>
        <p:spPr>
          <a:xfrm>
            <a:off x="14002159" y="9571807"/>
            <a:ext cx="590995" cy="228717"/>
          </a:xfrm>
          <a:prstGeom prst="rect">
            <a:avLst/>
          </a:prstGeom>
        </p:spPr>
        <p:txBody>
          <a:bodyPr wrap="square" lIns="0" tIns="0" rIns="0" bIns="0" rtlCol="0" anchor="t">
            <a:spAutoFit/>
          </a:bodyPr>
          <a:lstStyle/>
          <a:p>
            <a:pPr algn="ctr">
              <a:lnSpc>
                <a:spcPts val="1945"/>
              </a:lnSpc>
            </a:pPr>
            <a:r>
              <a:rPr lang="en-US" sz="1389" dirty="0">
                <a:solidFill>
                  <a:srgbClr val="000000"/>
                </a:solidFill>
                <a:latin typeface="Canva Sans"/>
                <a:ea typeface="Canva Sans"/>
                <a:cs typeface="Canva Sans"/>
                <a:sym typeface="Canva Sans"/>
              </a:rPr>
              <a:t>86.8%</a:t>
            </a:r>
          </a:p>
        </p:txBody>
      </p:sp>
      <p:sp>
        <p:nvSpPr>
          <p:cNvPr id="34" name="TextBox 34"/>
          <p:cNvSpPr txBox="1"/>
          <p:nvPr/>
        </p:nvSpPr>
        <p:spPr>
          <a:xfrm>
            <a:off x="14539055" y="5906786"/>
            <a:ext cx="1083761" cy="334322"/>
          </a:xfrm>
          <a:prstGeom prst="rect">
            <a:avLst/>
          </a:prstGeom>
        </p:spPr>
        <p:txBody>
          <a:bodyPr lIns="0" tIns="0" rIns="0" bIns="0" rtlCol="0" anchor="t">
            <a:spAutoFit/>
          </a:bodyPr>
          <a:lstStyle/>
          <a:p>
            <a:pPr algn="ctr">
              <a:lnSpc>
                <a:spcPts val="2751"/>
              </a:lnSpc>
            </a:pPr>
            <a:r>
              <a:rPr lang="en-US" sz="1964">
                <a:solidFill>
                  <a:srgbClr val="000000"/>
                </a:solidFill>
                <a:latin typeface="Canva Sans"/>
                <a:ea typeface="Canva Sans"/>
                <a:cs typeface="Canva Sans"/>
                <a:sym typeface="Canva Sans"/>
              </a:rPr>
              <a:t>25/26</a:t>
            </a:r>
          </a:p>
        </p:txBody>
      </p:sp>
      <p:sp>
        <p:nvSpPr>
          <p:cNvPr id="35" name="TextBox 35"/>
          <p:cNvSpPr txBox="1"/>
          <p:nvPr/>
        </p:nvSpPr>
        <p:spPr>
          <a:xfrm>
            <a:off x="14593155" y="5486762"/>
            <a:ext cx="463949"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Q2</a:t>
            </a:r>
          </a:p>
        </p:txBody>
      </p:sp>
      <p:sp>
        <p:nvSpPr>
          <p:cNvPr id="36" name="TextBox 36"/>
          <p:cNvSpPr txBox="1"/>
          <p:nvPr/>
        </p:nvSpPr>
        <p:spPr>
          <a:xfrm>
            <a:off x="15187425" y="5486762"/>
            <a:ext cx="475960"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Q3</a:t>
            </a:r>
          </a:p>
        </p:txBody>
      </p:sp>
      <p:sp>
        <p:nvSpPr>
          <p:cNvPr id="37" name="TextBox 37"/>
          <p:cNvSpPr txBox="1"/>
          <p:nvPr/>
        </p:nvSpPr>
        <p:spPr>
          <a:xfrm>
            <a:off x="15753133" y="5486762"/>
            <a:ext cx="387655"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Q4</a:t>
            </a:r>
          </a:p>
        </p:txBody>
      </p:sp>
      <p:sp>
        <p:nvSpPr>
          <p:cNvPr id="38" name="TextBox 38"/>
          <p:cNvSpPr txBox="1"/>
          <p:nvPr/>
        </p:nvSpPr>
        <p:spPr>
          <a:xfrm>
            <a:off x="14844009" y="13804900"/>
            <a:ext cx="763651" cy="334322"/>
          </a:xfrm>
          <a:prstGeom prst="rect">
            <a:avLst/>
          </a:prstGeom>
        </p:spPr>
        <p:txBody>
          <a:bodyPr lIns="0" tIns="0" rIns="0" bIns="0" rtlCol="0" anchor="t">
            <a:spAutoFit/>
          </a:bodyPr>
          <a:lstStyle/>
          <a:p>
            <a:pPr algn="ctr">
              <a:lnSpc>
                <a:spcPts val="2751"/>
              </a:lnSpc>
            </a:pPr>
            <a:r>
              <a:rPr lang="en-US" sz="1964" dirty="0">
                <a:solidFill>
                  <a:srgbClr val="000000"/>
                </a:solidFill>
                <a:latin typeface="Canva Sans"/>
                <a:ea typeface="Canva Sans"/>
                <a:cs typeface="Canva Sans"/>
                <a:sym typeface="Canva Sans"/>
              </a:rPr>
              <a:t>25/26</a:t>
            </a:r>
          </a:p>
        </p:txBody>
      </p:sp>
      <p:grpSp>
        <p:nvGrpSpPr>
          <p:cNvPr id="39" name="Group 39"/>
          <p:cNvGrpSpPr/>
          <p:nvPr/>
        </p:nvGrpSpPr>
        <p:grpSpPr>
          <a:xfrm>
            <a:off x="14465881" y="13567916"/>
            <a:ext cx="1853594" cy="150880"/>
            <a:chOff x="0" y="0"/>
            <a:chExt cx="352282" cy="28675"/>
          </a:xfrm>
        </p:grpSpPr>
        <p:sp>
          <p:nvSpPr>
            <p:cNvPr id="40" name="Freeform 40"/>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41" name="TextBox 41"/>
            <p:cNvSpPr txBox="1"/>
            <p:nvPr/>
          </p:nvSpPr>
          <p:spPr>
            <a:xfrm>
              <a:off x="0" y="-66675"/>
              <a:ext cx="352282" cy="95350"/>
            </a:xfrm>
            <a:prstGeom prst="rect">
              <a:avLst/>
            </a:prstGeom>
          </p:spPr>
          <p:txBody>
            <a:bodyPr lIns="67732" tIns="67732" rIns="67732" bIns="67732" rtlCol="0" anchor="ctr"/>
            <a:lstStyle/>
            <a:p>
              <a:pPr algn="ctr">
                <a:lnSpc>
                  <a:spcPts val="3733"/>
                </a:lnSpc>
              </a:pPr>
              <a:endParaRPr sz="2400"/>
            </a:p>
          </p:txBody>
        </p:sp>
      </p:grpSp>
      <p:sp>
        <p:nvSpPr>
          <p:cNvPr id="42" name="TextBox 42"/>
          <p:cNvSpPr txBox="1"/>
          <p:nvPr/>
        </p:nvSpPr>
        <p:spPr>
          <a:xfrm>
            <a:off x="14570869" y="13423900"/>
            <a:ext cx="542496"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Q2</a:t>
            </a:r>
          </a:p>
        </p:txBody>
      </p:sp>
      <p:sp>
        <p:nvSpPr>
          <p:cNvPr id="43" name="TextBox 43"/>
          <p:cNvSpPr txBox="1"/>
          <p:nvPr/>
        </p:nvSpPr>
        <p:spPr>
          <a:xfrm>
            <a:off x="15165137" y="13423900"/>
            <a:ext cx="433917"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Q3</a:t>
            </a:r>
          </a:p>
        </p:txBody>
      </p:sp>
      <p:sp>
        <p:nvSpPr>
          <p:cNvPr id="44" name="TextBox 44"/>
          <p:cNvSpPr txBox="1"/>
          <p:nvPr/>
        </p:nvSpPr>
        <p:spPr>
          <a:xfrm>
            <a:off x="15730847" y="13423900"/>
            <a:ext cx="430591"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Q4</a:t>
            </a:r>
          </a:p>
        </p:txBody>
      </p:sp>
      <p:sp>
        <p:nvSpPr>
          <p:cNvPr id="45" name="TextBox 45"/>
          <p:cNvSpPr txBox="1"/>
          <p:nvPr/>
        </p:nvSpPr>
        <p:spPr>
          <a:xfrm>
            <a:off x="11718450" y="9632725"/>
            <a:ext cx="664309" cy="228717"/>
          </a:xfrm>
          <a:prstGeom prst="rect">
            <a:avLst/>
          </a:prstGeom>
        </p:spPr>
        <p:txBody>
          <a:bodyPr wrap="square" lIns="0" tIns="0" rIns="0" bIns="0" rtlCol="0" anchor="t">
            <a:spAutoFit/>
          </a:bodyPr>
          <a:lstStyle/>
          <a:p>
            <a:pPr algn="ctr">
              <a:lnSpc>
                <a:spcPts val="1945"/>
              </a:lnSpc>
            </a:pPr>
            <a:r>
              <a:rPr lang="en-US" sz="1389" dirty="0">
                <a:solidFill>
                  <a:srgbClr val="000000"/>
                </a:solidFill>
                <a:latin typeface="Canva Sans"/>
                <a:ea typeface="Canva Sans"/>
                <a:cs typeface="Canva Sans"/>
                <a:sym typeface="Canva Sans"/>
              </a:rPr>
              <a:t>84.6%</a:t>
            </a:r>
          </a:p>
        </p:txBody>
      </p:sp>
      <p:sp>
        <p:nvSpPr>
          <p:cNvPr id="46" name="TextBox 46"/>
          <p:cNvSpPr txBox="1"/>
          <p:nvPr/>
        </p:nvSpPr>
        <p:spPr>
          <a:xfrm>
            <a:off x="3165815" y="17131990"/>
            <a:ext cx="13751622" cy="341440"/>
          </a:xfrm>
          <a:prstGeom prst="rect">
            <a:avLst/>
          </a:prstGeom>
        </p:spPr>
        <p:txBody>
          <a:bodyPr lIns="0" tIns="0" rIns="0" bIns="0" rtlCol="0" anchor="t">
            <a:spAutoFit/>
          </a:bodyPr>
          <a:lstStyle/>
          <a:p>
            <a:pPr>
              <a:lnSpc>
                <a:spcPts val="1329"/>
              </a:lnSpc>
            </a:pPr>
            <a:r>
              <a:rPr lang="en-US" sz="1384">
                <a:solidFill>
                  <a:srgbClr val="000000"/>
                </a:solidFill>
                <a:latin typeface="Poppins"/>
                <a:ea typeface="Poppins"/>
                <a:cs typeface="Poppins"/>
                <a:sym typeface="Poppins"/>
                <a:hlinkClick r:id="rId4"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a:solidFill>
                  <a:srgbClr val="003399"/>
                </a:solidFill>
                <a:latin typeface="Poppins Bold"/>
                <a:ea typeface="Poppins Bold"/>
                <a:cs typeface="Poppins Bold"/>
                <a:sym typeface="Poppins Bold"/>
                <a:hlinkClick r:id="rId4" tooltip="https://www.tewhatuora.govt.nz/publications/health-targets-performance-resources-2025-26"/>
              </a:rPr>
              <a:t>See caveats.</a:t>
            </a:r>
          </a:p>
        </p:txBody>
      </p:sp>
      <p:grpSp>
        <p:nvGrpSpPr>
          <p:cNvPr id="2" name="Group 2"/>
          <p:cNvGrpSpPr/>
          <p:nvPr/>
        </p:nvGrpSpPr>
        <p:grpSpPr>
          <a:xfrm>
            <a:off x="-1" y="-5471"/>
            <a:ext cx="20150139" cy="1518090"/>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C818F"/>
            </a:solidFill>
          </p:spPr>
          <p:txBody>
            <a:bodyPr/>
            <a:lstStyle/>
            <a:p>
              <a:endParaRPr lang="en-NZ" sz="2400"/>
            </a:p>
          </p:txBody>
        </p:sp>
        <p:sp>
          <p:nvSpPr>
            <p:cNvPr id="4" name="TextBox 4"/>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5" name="Freeform 5"/>
          <p:cNvSpPr/>
          <p:nvPr/>
        </p:nvSpPr>
        <p:spPr>
          <a:xfrm>
            <a:off x="168034" y="327747"/>
            <a:ext cx="2997781" cy="759182"/>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5"/>
            <a:stretch>
              <a:fillRect/>
            </a:stretch>
          </a:blipFill>
        </p:spPr>
        <p:txBody>
          <a:bodyPr/>
          <a:lstStyle/>
          <a:p>
            <a:endParaRPr lang="en-NZ" sz="2400"/>
          </a:p>
        </p:txBody>
      </p:sp>
      <p:sp>
        <p:nvSpPr>
          <p:cNvPr id="26" name="TextBox 26"/>
          <p:cNvSpPr txBox="1"/>
          <p:nvPr/>
        </p:nvSpPr>
        <p:spPr>
          <a:xfrm>
            <a:off x="6859896" y="260050"/>
            <a:ext cx="7027262" cy="759182"/>
          </a:xfrm>
          <a:prstGeom prst="rect">
            <a:avLst/>
          </a:prstGeom>
        </p:spPr>
        <p:txBody>
          <a:bodyPr wrap="square" lIns="0" tIns="0" rIns="0" bIns="0" rtlCol="0" anchor="t">
            <a:spAutoFit/>
          </a:bodyPr>
          <a:lstStyle/>
          <a:p>
            <a:pPr algn="ctr">
              <a:lnSpc>
                <a:spcPts val="3504"/>
              </a:lnSpc>
            </a:pPr>
            <a:r>
              <a:rPr lang="en-US" sz="2781" b="1" dirty="0">
                <a:solidFill>
                  <a:srgbClr val="FFFFFF"/>
                </a:solidFill>
                <a:latin typeface="Poppins Bold"/>
                <a:ea typeface="Poppins Bold"/>
                <a:cs typeface="Poppins Bold"/>
                <a:sym typeface="Poppins Bold"/>
              </a:rPr>
              <a:t>Faster cancer treatment</a:t>
            </a:r>
          </a:p>
          <a:p>
            <a:pPr algn="ctr">
              <a:lnSpc>
                <a:spcPts val="2453"/>
              </a:lnSpc>
            </a:pPr>
            <a:r>
              <a:rPr lang="en-US" sz="1947" dirty="0">
                <a:solidFill>
                  <a:srgbClr val="FFFFFF"/>
                </a:solidFill>
                <a:latin typeface="Poppins"/>
                <a:ea typeface="Poppins"/>
                <a:cs typeface="Poppins"/>
                <a:sym typeface="Poppins"/>
              </a:rPr>
              <a:t>Number of patients receiving first cancer treatment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393" y="2374743"/>
            <a:ext cx="4059836" cy="2281424"/>
            <a:chOff x="0" y="0"/>
            <a:chExt cx="1085828" cy="610180"/>
          </a:xfrm>
        </p:grpSpPr>
        <p:sp>
          <p:nvSpPr>
            <p:cNvPr id="3" name="Freeform 3"/>
            <p:cNvSpPr/>
            <p:nvPr/>
          </p:nvSpPr>
          <p:spPr>
            <a:xfrm>
              <a:off x="0" y="0"/>
              <a:ext cx="1085828" cy="610180"/>
            </a:xfrm>
            <a:custGeom>
              <a:avLst/>
              <a:gdLst/>
              <a:ahLst/>
              <a:cxnLst/>
              <a:rect l="l" t="t" r="r" b="b"/>
              <a:pathLst>
                <a:path w="1085828" h="610180">
                  <a:moveTo>
                    <a:pt x="61021" y="0"/>
                  </a:moveTo>
                  <a:lnTo>
                    <a:pt x="1024807" y="0"/>
                  </a:lnTo>
                  <a:cubicBezTo>
                    <a:pt x="1058507" y="0"/>
                    <a:pt x="1085828" y="27320"/>
                    <a:pt x="1085828" y="61021"/>
                  </a:cubicBezTo>
                  <a:lnTo>
                    <a:pt x="1085828" y="549159"/>
                  </a:lnTo>
                  <a:cubicBezTo>
                    <a:pt x="1085828" y="582860"/>
                    <a:pt x="1058507" y="610180"/>
                    <a:pt x="1024807" y="610180"/>
                  </a:cubicBezTo>
                  <a:lnTo>
                    <a:pt x="61021" y="610180"/>
                  </a:lnTo>
                  <a:cubicBezTo>
                    <a:pt x="44837" y="610180"/>
                    <a:pt x="29316" y="603751"/>
                    <a:pt x="17873" y="592308"/>
                  </a:cubicBezTo>
                  <a:cubicBezTo>
                    <a:pt x="6429" y="580864"/>
                    <a:pt x="0" y="565343"/>
                    <a:pt x="0" y="549159"/>
                  </a:cubicBezTo>
                  <a:lnTo>
                    <a:pt x="0" y="61021"/>
                  </a:lnTo>
                  <a:cubicBezTo>
                    <a:pt x="0" y="27320"/>
                    <a:pt x="27320" y="0"/>
                    <a:pt x="61021" y="0"/>
                  </a:cubicBezTo>
                  <a:close/>
                </a:path>
              </a:pathLst>
            </a:custGeom>
            <a:solidFill>
              <a:srgbClr val="F6F4EC"/>
            </a:solidFill>
          </p:spPr>
          <p:txBody>
            <a:bodyPr/>
            <a:lstStyle/>
            <a:p>
              <a:endParaRPr lang="en-NZ" sz="2400"/>
            </a:p>
          </p:txBody>
        </p:sp>
        <p:sp>
          <p:nvSpPr>
            <p:cNvPr id="4" name="TextBox 4"/>
            <p:cNvSpPr txBox="1"/>
            <p:nvPr/>
          </p:nvSpPr>
          <p:spPr>
            <a:xfrm>
              <a:off x="0" y="-38100"/>
              <a:ext cx="1085828" cy="648280"/>
            </a:xfrm>
            <a:prstGeom prst="rect">
              <a:avLst/>
            </a:prstGeom>
          </p:spPr>
          <p:txBody>
            <a:bodyPr lIns="48135" tIns="48135" rIns="48135" bIns="48135" rtlCol="0" anchor="ctr"/>
            <a:lstStyle/>
            <a:p>
              <a:pPr algn="ctr">
                <a:lnSpc>
                  <a:spcPts val="2520"/>
                </a:lnSpc>
              </a:pPr>
              <a:endParaRPr sz="2400"/>
            </a:p>
          </p:txBody>
        </p:sp>
      </p:grpSp>
      <p:grpSp>
        <p:nvGrpSpPr>
          <p:cNvPr id="5" name="Group 5"/>
          <p:cNvGrpSpPr/>
          <p:nvPr/>
        </p:nvGrpSpPr>
        <p:grpSpPr>
          <a:xfrm>
            <a:off x="0" y="-1781"/>
            <a:ext cx="20159471" cy="1767401"/>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sz="2400"/>
            </a:p>
          </p:txBody>
        </p:sp>
        <p:sp>
          <p:nvSpPr>
            <p:cNvPr id="7" name="TextBox 7"/>
            <p:cNvSpPr txBox="1"/>
            <p:nvPr/>
          </p:nvSpPr>
          <p:spPr>
            <a:xfrm>
              <a:off x="0" y="-9525"/>
              <a:ext cx="5391771" cy="365848"/>
            </a:xfrm>
            <a:prstGeom prst="rect">
              <a:avLst/>
            </a:prstGeom>
          </p:spPr>
          <p:txBody>
            <a:bodyPr lIns="48135" tIns="48135" rIns="48135" bIns="48135" rtlCol="0" anchor="ctr"/>
            <a:lstStyle/>
            <a:p>
              <a:pPr algn="ctr">
                <a:lnSpc>
                  <a:spcPts val="1591"/>
                </a:lnSpc>
              </a:pPr>
              <a:endParaRPr sz="2400"/>
            </a:p>
          </p:txBody>
        </p:sp>
      </p:grpSp>
      <p:grpSp>
        <p:nvGrpSpPr>
          <p:cNvPr id="8" name="Group 8"/>
          <p:cNvGrpSpPr/>
          <p:nvPr/>
        </p:nvGrpSpPr>
        <p:grpSpPr>
          <a:xfrm>
            <a:off x="4331129" y="2390874"/>
            <a:ext cx="5789185" cy="2277992"/>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sz="2400"/>
            </a:p>
          </p:txBody>
        </p:sp>
        <p:sp>
          <p:nvSpPr>
            <p:cNvPr id="10" name="TextBox 10"/>
            <p:cNvSpPr txBox="1"/>
            <p:nvPr/>
          </p:nvSpPr>
          <p:spPr>
            <a:xfrm>
              <a:off x="0" y="-38100"/>
              <a:ext cx="1548352" cy="647363"/>
            </a:xfrm>
            <a:prstGeom prst="rect">
              <a:avLst/>
            </a:prstGeom>
          </p:spPr>
          <p:txBody>
            <a:bodyPr lIns="48135" tIns="48135" rIns="48135" bIns="48135" rtlCol="0" anchor="ctr"/>
            <a:lstStyle/>
            <a:p>
              <a:pPr algn="ctr">
                <a:lnSpc>
                  <a:spcPts val="2520"/>
                </a:lnSpc>
              </a:pPr>
              <a:endParaRPr sz="2400"/>
            </a:p>
          </p:txBody>
        </p:sp>
      </p:grpSp>
      <p:grpSp>
        <p:nvGrpSpPr>
          <p:cNvPr id="11" name="Group 11"/>
          <p:cNvGrpSpPr/>
          <p:nvPr/>
        </p:nvGrpSpPr>
        <p:grpSpPr>
          <a:xfrm>
            <a:off x="10258286" y="2387443"/>
            <a:ext cx="9621045" cy="11617400"/>
            <a:chOff x="0" y="0"/>
            <a:chExt cx="2541086" cy="3068359"/>
          </a:xfrm>
        </p:grpSpPr>
        <p:sp>
          <p:nvSpPr>
            <p:cNvPr id="12" name="Freeform 12"/>
            <p:cNvSpPr/>
            <p:nvPr/>
          </p:nvSpPr>
          <p:spPr>
            <a:xfrm>
              <a:off x="0" y="0"/>
              <a:ext cx="2541086" cy="3068359"/>
            </a:xfrm>
            <a:custGeom>
              <a:avLst/>
              <a:gdLst/>
              <a:ahLst/>
              <a:cxnLst/>
              <a:rect l="l" t="t" r="r" b="b"/>
              <a:pathLst>
                <a:path w="2541086" h="3068359">
                  <a:moveTo>
                    <a:pt x="25749" y="0"/>
                  </a:moveTo>
                  <a:lnTo>
                    <a:pt x="2515337" y="0"/>
                  </a:lnTo>
                  <a:cubicBezTo>
                    <a:pt x="2529558" y="0"/>
                    <a:pt x="2541086" y="11528"/>
                    <a:pt x="2541086" y="25749"/>
                  </a:cubicBezTo>
                  <a:lnTo>
                    <a:pt x="2541086" y="3042610"/>
                  </a:lnTo>
                  <a:cubicBezTo>
                    <a:pt x="2541086" y="3049439"/>
                    <a:pt x="2538373" y="3055988"/>
                    <a:pt x="2533544" y="3060817"/>
                  </a:cubicBezTo>
                  <a:cubicBezTo>
                    <a:pt x="2528715" y="3065646"/>
                    <a:pt x="2522166" y="3068359"/>
                    <a:pt x="2515337" y="3068359"/>
                  </a:cubicBezTo>
                  <a:lnTo>
                    <a:pt x="25749" y="3068359"/>
                  </a:lnTo>
                  <a:cubicBezTo>
                    <a:pt x="18920" y="3068359"/>
                    <a:pt x="12371" y="3065646"/>
                    <a:pt x="7542" y="3060817"/>
                  </a:cubicBezTo>
                  <a:cubicBezTo>
                    <a:pt x="2713" y="3055988"/>
                    <a:pt x="0" y="3049439"/>
                    <a:pt x="0" y="3042610"/>
                  </a:cubicBezTo>
                  <a:lnTo>
                    <a:pt x="0" y="25749"/>
                  </a:lnTo>
                  <a:cubicBezTo>
                    <a:pt x="0" y="18920"/>
                    <a:pt x="2713" y="12371"/>
                    <a:pt x="7542" y="7542"/>
                  </a:cubicBezTo>
                  <a:cubicBezTo>
                    <a:pt x="12371" y="2713"/>
                    <a:pt x="18920" y="0"/>
                    <a:pt x="25749" y="0"/>
                  </a:cubicBezTo>
                  <a:close/>
                </a:path>
              </a:pathLst>
            </a:custGeom>
            <a:solidFill>
              <a:srgbClr val="F6F4EC"/>
            </a:solidFill>
          </p:spPr>
          <p:txBody>
            <a:bodyPr/>
            <a:lstStyle/>
            <a:p>
              <a:endParaRPr lang="en-NZ" sz="2400"/>
            </a:p>
          </p:txBody>
        </p:sp>
        <p:sp>
          <p:nvSpPr>
            <p:cNvPr id="13" name="TextBox 13"/>
            <p:cNvSpPr txBox="1"/>
            <p:nvPr/>
          </p:nvSpPr>
          <p:spPr>
            <a:xfrm>
              <a:off x="0" y="-38100"/>
              <a:ext cx="2541086" cy="3106459"/>
            </a:xfrm>
            <a:prstGeom prst="rect">
              <a:avLst/>
            </a:prstGeom>
          </p:spPr>
          <p:txBody>
            <a:bodyPr lIns="48135" tIns="48135" rIns="48135" bIns="48135" rtlCol="0" anchor="ctr"/>
            <a:lstStyle/>
            <a:p>
              <a:pPr algn="ctr">
                <a:lnSpc>
                  <a:spcPts val="2520"/>
                </a:lnSpc>
              </a:pPr>
              <a:endParaRPr sz="2400"/>
            </a:p>
          </p:txBody>
        </p:sp>
      </p:grpSp>
      <p:pic>
        <p:nvPicPr>
          <p:cNvPr id="30" name="Picture 30"/>
          <p:cNvPicPr>
            <a:picLocks noChangeAspect="1"/>
          </p:cNvPicPr>
          <p:nvPr/>
        </p:nvPicPr>
        <p:blipFill>
          <a:blip r:embed="rId2"/>
          <a:stretch>
            <a:fillRect/>
          </a:stretch>
        </p:blipFill>
        <p:spPr>
          <a:xfrm>
            <a:off x="12128021" y="2210915"/>
            <a:ext cx="8988155" cy="11793927"/>
          </a:xfrm>
          <a:prstGeom prst="rect">
            <a:avLst/>
          </a:prstGeom>
        </p:spPr>
      </p:pic>
      <p:sp>
        <p:nvSpPr>
          <p:cNvPr id="14" name="AutoShape 14"/>
          <p:cNvSpPr/>
          <p:nvPr/>
        </p:nvSpPr>
        <p:spPr>
          <a:xfrm>
            <a:off x="10057372" y="3002029"/>
            <a:ext cx="0" cy="1281352"/>
          </a:xfrm>
          <a:prstGeom prst="line">
            <a:avLst/>
          </a:prstGeom>
          <a:ln w="38100" cap="flat">
            <a:solidFill>
              <a:srgbClr val="FF914D">
                <a:alpha val="76863"/>
              </a:srgbClr>
            </a:solidFill>
            <a:prstDash val="solid"/>
            <a:headEnd type="none" w="sm" len="sm"/>
            <a:tailEnd type="none" w="sm" len="sm"/>
          </a:ln>
        </p:spPr>
        <p:txBody>
          <a:bodyPr/>
          <a:lstStyle/>
          <a:p>
            <a:endParaRPr lang="en-NZ" sz="2400"/>
          </a:p>
        </p:txBody>
      </p:sp>
      <p:pic>
        <p:nvPicPr>
          <p:cNvPr id="15" name="Picture 15"/>
          <p:cNvPicPr>
            <a:picLocks noChangeAspect="1"/>
          </p:cNvPicPr>
          <p:nvPr/>
        </p:nvPicPr>
        <p:blipFill>
          <a:blip r:embed="rId3"/>
          <a:stretch>
            <a:fillRect/>
          </a:stretch>
        </p:blipFill>
        <p:spPr>
          <a:xfrm>
            <a:off x="5975049" y="2660667"/>
            <a:ext cx="4745253" cy="1964075"/>
          </a:xfrm>
          <a:prstGeom prst="rect">
            <a:avLst/>
          </a:prstGeom>
        </p:spPr>
      </p:pic>
      <p:sp>
        <p:nvSpPr>
          <p:cNvPr id="16" name="AutoShape 16"/>
          <p:cNvSpPr/>
          <p:nvPr/>
        </p:nvSpPr>
        <p:spPr>
          <a:xfrm>
            <a:off x="9831059" y="3031209"/>
            <a:ext cx="0" cy="1227276"/>
          </a:xfrm>
          <a:prstGeom prst="line">
            <a:avLst/>
          </a:prstGeom>
          <a:ln w="38100" cap="flat">
            <a:solidFill>
              <a:srgbClr val="FF3131">
                <a:alpha val="60000"/>
              </a:srgbClr>
            </a:solidFill>
            <a:prstDash val="sysDot"/>
            <a:headEnd type="none" w="sm" len="sm"/>
            <a:tailEnd type="none" w="sm" len="sm"/>
          </a:ln>
        </p:spPr>
        <p:txBody>
          <a:bodyPr/>
          <a:lstStyle/>
          <a:p>
            <a:endParaRPr lang="en-NZ" sz="2400"/>
          </a:p>
        </p:txBody>
      </p:sp>
      <p:sp>
        <p:nvSpPr>
          <p:cNvPr id="17" name="AutoShape 17"/>
          <p:cNvSpPr/>
          <p:nvPr/>
        </p:nvSpPr>
        <p:spPr>
          <a:xfrm flipH="1">
            <a:off x="8941117" y="2672236"/>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18" name="AutoShape 18"/>
          <p:cNvSpPr/>
          <p:nvPr/>
        </p:nvSpPr>
        <p:spPr>
          <a:xfrm flipH="1" flipV="1">
            <a:off x="8941117" y="2797478"/>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19" name="AutoShape 19"/>
          <p:cNvSpPr/>
          <p:nvPr/>
        </p:nvSpPr>
        <p:spPr>
          <a:xfrm flipV="1">
            <a:off x="19555976" y="2954781"/>
            <a:ext cx="67602" cy="10103245"/>
          </a:xfrm>
          <a:prstGeom prst="line">
            <a:avLst/>
          </a:prstGeom>
          <a:ln w="38100" cap="flat">
            <a:solidFill>
              <a:srgbClr val="FF914D">
                <a:alpha val="56863"/>
              </a:srgbClr>
            </a:solidFill>
            <a:prstDash val="solid"/>
            <a:headEnd type="none" w="sm" len="sm"/>
            <a:tailEnd type="none" w="sm" len="sm"/>
          </a:ln>
        </p:spPr>
        <p:txBody>
          <a:bodyPr/>
          <a:lstStyle/>
          <a:p>
            <a:endParaRPr lang="en-NZ" sz="2400"/>
          </a:p>
        </p:txBody>
      </p:sp>
      <p:grpSp>
        <p:nvGrpSpPr>
          <p:cNvPr id="20" name="Group 20"/>
          <p:cNvGrpSpPr/>
          <p:nvPr/>
        </p:nvGrpSpPr>
        <p:grpSpPr>
          <a:xfrm>
            <a:off x="166295" y="4745063"/>
            <a:ext cx="9903124" cy="1742496"/>
            <a:chOff x="0" y="0"/>
            <a:chExt cx="2648650" cy="466041"/>
          </a:xfrm>
        </p:grpSpPr>
        <p:sp>
          <p:nvSpPr>
            <p:cNvPr id="21" name="Freeform 21"/>
            <p:cNvSpPr/>
            <p:nvPr/>
          </p:nvSpPr>
          <p:spPr>
            <a:xfrm>
              <a:off x="0" y="0"/>
              <a:ext cx="2648650" cy="466041"/>
            </a:xfrm>
            <a:custGeom>
              <a:avLst/>
              <a:gdLst/>
              <a:ahLst/>
              <a:cxnLst/>
              <a:rect l="l" t="t" r="r" b="b"/>
              <a:pathLst>
                <a:path w="2648650" h="466041">
                  <a:moveTo>
                    <a:pt x="25016" y="0"/>
                  </a:moveTo>
                  <a:lnTo>
                    <a:pt x="2623634" y="0"/>
                  </a:lnTo>
                  <a:cubicBezTo>
                    <a:pt x="2630268" y="0"/>
                    <a:pt x="2636631" y="2636"/>
                    <a:pt x="2641323" y="7327"/>
                  </a:cubicBezTo>
                  <a:cubicBezTo>
                    <a:pt x="2646014" y="12018"/>
                    <a:pt x="2648650" y="18381"/>
                    <a:pt x="2648650" y="25016"/>
                  </a:cubicBezTo>
                  <a:lnTo>
                    <a:pt x="2648650" y="441025"/>
                  </a:lnTo>
                  <a:cubicBezTo>
                    <a:pt x="2648650" y="454841"/>
                    <a:pt x="2637450" y="466041"/>
                    <a:pt x="2623634" y="466041"/>
                  </a:cubicBezTo>
                  <a:lnTo>
                    <a:pt x="25016" y="466041"/>
                  </a:lnTo>
                  <a:cubicBezTo>
                    <a:pt x="18381" y="466041"/>
                    <a:pt x="12018" y="463405"/>
                    <a:pt x="7327" y="458714"/>
                  </a:cubicBezTo>
                  <a:cubicBezTo>
                    <a:pt x="2636" y="454023"/>
                    <a:pt x="0" y="447660"/>
                    <a:pt x="0" y="441025"/>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2" name="TextBox 22"/>
            <p:cNvSpPr txBox="1"/>
            <p:nvPr/>
          </p:nvSpPr>
          <p:spPr>
            <a:xfrm>
              <a:off x="0" y="-38100"/>
              <a:ext cx="2648650" cy="504141"/>
            </a:xfrm>
            <a:prstGeom prst="rect">
              <a:avLst/>
            </a:prstGeom>
          </p:spPr>
          <p:txBody>
            <a:bodyPr lIns="48135" tIns="48135" rIns="48135" bIns="48135" rtlCol="0" anchor="ctr"/>
            <a:lstStyle/>
            <a:p>
              <a:pPr algn="ctr">
                <a:lnSpc>
                  <a:spcPts val="2520"/>
                </a:lnSpc>
              </a:pPr>
              <a:endParaRPr sz="2400"/>
            </a:p>
          </p:txBody>
        </p:sp>
      </p:grpSp>
      <p:grpSp>
        <p:nvGrpSpPr>
          <p:cNvPr id="23" name="Group 23"/>
          <p:cNvGrpSpPr/>
          <p:nvPr/>
        </p:nvGrpSpPr>
        <p:grpSpPr>
          <a:xfrm>
            <a:off x="182393" y="6563758"/>
            <a:ext cx="9903124" cy="1869492"/>
            <a:chOff x="0" y="0"/>
            <a:chExt cx="2648650" cy="500007"/>
          </a:xfrm>
        </p:grpSpPr>
        <p:sp>
          <p:nvSpPr>
            <p:cNvPr id="24" name="Freeform 24"/>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5" name="TextBox 25"/>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6" name="Group 26"/>
          <p:cNvGrpSpPr/>
          <p:nvPr/>
        </p:nvGrpSpPr>
        <p:grpSpPr>
          <a:xfrm>
            <a:off x="278964" y="8522148"/>
            <a:ext cx="9903124" cy="5865533"/>
            <a:chOff x="0" y="0"/>
            <a:chExt cx="2648650" cy="1496683"/>
          </a:xfrm>
        </p:grpSpPr>
        <p:sp>
          <p:nvSpPr>
            <p:cNvPr id="27" name="Freeform 27"/>
            <p:cNvSpPr/>
            <p:nvPr/>
          </p:nvSpPr>
          <p:spPr>
            <a:xfrm>
              <a:off x="0" y="0"/>
              <a:ext cx="2648650" cy="1496683"/>
            </a:xfrm>
            <a:custGeom>
              <a:avLst/>
              <a:gdLst/>
              <a:ahLst/>
              <a:cxnLst/>
              <a:rect l="l" t="t" r="r" b="b"/>
              <a:pathLst>
                <a:path w="2648650" h="1496683">
                  <a:moveTo>
                    <a:pt x="25016" y="0"/>
                  </a:moveTo>
                  <a:lnTo>
                    <a:pt x="2623634" y="0"/>
                  </a:lnTo>
                  <a:cubicBezTo>
                    <a:pt x="2630268" y="0"/>
                    <a:pt x="2636631" y="2636"/>
                    <a:pt x="2641323" y="7327"/>
                  </a:cubicBezTo>
                  <a:cubicBezTo>
                    <a:pt x="2646014" y="12018"/>
                    <a:pt x="2648650" y="18381"/>
                    <a:pt x="2648650" y="25016"/>
                  </a:cubicBezTo>
                  <a:lnTo>
                    <a:pt x="2648650" y="1471667"/>
                  </a:lnTo>
                  <a:cubicBezTo>
                    <a:pt x="2648650" y="1485483"/>
                    <a:pt x="2637450" y="1496683"/>
                    <a:pt x="2623634" y="1496683"/>
                  </a:cubicBezTo>
                  <a:lnTo>
                    <a:pt x="25016" y="1496683"/>
                  </a:lnTo>
                  <a:cubicBezTo>
                    <a:pt x="18381" y="1496683"/>
                    <a:pt x="12018" y="1494047"/>
                    <a:pt x="7327" y="1489356"/>
                  </a:cubicBezTo>
                  <a:cubicBezTo>
                    <a:pt x="2636" y="1484664"/>
                    <a:pt x="0" y="1478301"/>
                    <a:pt x="0" y="1471667"/>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8" name="TextBox 28"/>
            <p:cNvSpPr txBox="1"/>
            <p:nvPr/>
          </p:nvSpPr>
          <p:spPr>
            <a:xfrm>
              <a:off x="0" y="-38100"/>
              <a:ext cx="2648650" cy="1534783"/>
            </a:xfrm>
            <a:prstGeom prst="rect">
              <a:avLst/>
            </a:prstGeom>
          </p:spPr>
          <p:txBody>
            <a:bodyPr lIns="48135" tIns="48135" rIns="48135" bIns="48135" rtlCol="0" anchor="ctr"/>
            <a:lstStyle/>
            <a:p>
              <a:pPr algn="ctr">
                <a:lnSpc>
                  <a:spcPts val="2520"/>
                </a:lnSpc>
              </a:pPr>
              <a:endParaRPr sz="2400"/>
            </a:p>
          </p:txBody>
        </p:sp>
      </p:grpSp>
      <p:graphicFrame>
        <p:nvGraphicFramePr>
          <p:cNvPr id="29" name="Table 29"/>
          <p:cNvGraphicFramePr>
            <a:graphicFrameLocks noGrp="1"/>
          </p:cNvGraphicFramePr>
          <p:nvPr/>
        </p:nvGraphicFramePr>
        <p:xfrm>
          <a:off x="328243" y="7156849"/>
          <a:ext cx="9612551" cy="977872"/>
        </p:xfrm>
        <a:graphic>
          <a:graphicData uri="http://schemas.openxmlformats.org/drawingml/2006/table">
            <a:tbl>
              <a:tblPr/>
              <a:tblGrid>
                <a:gridCol w="4606119">
                  <a:extLst>
                    <a:ext uri="{9D8B030D-6E8A-4147-A177-3AD203B41FA5}">
                      <a16:colId xmlns:a16="http://schemas.microsoft.com/office/drawing/2014/main" val="20000"/>
                    </a:ext>
                  </a:extLst>
                </a:gridCol>
                <a:gridCol w="1571793">
                  <a:extLst>
                    <a:ext uri="{9D8B030D-6E8A-4147-A177-3AD203B41FA5}">
                      <a16:colId xmlns:a16="http://schemas.microsoft.com/office/drawing/2014/main" val="20001"/>
                    </a:ext>
                  </a:extLst>
                </a:gridCol>
                <a:gridCol w="1520308">
                  <a:extLst>
                    <a:ext uri="{9D8B030D-6E8A-4147-A177-3AD203B41FA5}">
                      <a16:colId xmlns:a16="http://schemas.microsoft.com/office/drawing/2014/main" val="20002"/>
                    </a:ext>
                  </a:extLst>
                </a:gridCol>
                <a:gridCol w="1914331">
                  <a:extLst>
                    <a:ext uri="{9D8B030D-6E8A-4147-A177-3AD203B41FA5}">
                      <a16:colId xmlns:a16="http://schemas.microsoft.com/office/drawing/2014/main" val="20003"/>
                    </a:ext>
                  </a:extLst>
                </a:gridCol>
              </a:tblGrid>
              <a:tr h="488936">
                <a:tc>
                  <a:txBody>
                    <a:bodyPr/>
                    <a:lstStyle/>
                    <a:p>
                      <a:pPr algn="ctr">
                        <a:lnSpc>
                          <a:spcPts val="1679"/>
                        </a:lnSpc>
                        <a:defRPr/>
                      </a:pP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2024/25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2025/26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 point change</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8936">
                <a:tc>
                  <a:txBody>
                    <a:bodyPr/>
                    <a:lstStyle/>
                    <a:p>
                      <a:pPr algn="l">
                        <a:lnSpc>
                          <a:spcPts val="1679"/>
                        </a:lnSpc>
                        <a:defRPr/>
                      </a:pPr>
                      <a:r>
                        <a:rPr lang="en-US" sz="1600">
                          <a:solidFill>
                            <a:srgbClr val="000000"/>
                          </a:solidFill>
                          <a:latin typeface="Poppins"/>
                          <a:ea typeface="Poppins"/>
                          <a:cs typeface="Poppins"/>
                          <a:sym typeface="Poppins"/>
                        </a:rPr>
                        <a:t>Improved immunisation for children 24mth</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75.7%</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82.6%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944D"/>
                          </a:solidFill>
                          <a:latin typeface="Poppins Bold"/>
                          <a:ea typeface="Poppins Bold"/>
                          <a:cs typeface="Poppins Bold"/>
                          <a:sym typeface="Poppins Bold"/>
                        </a:rPr>
                        <a:t>6.9%</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1" name="AutoShape 31"/>
          <p:cNvSpPr/>
          <p:nvPr/>
        </p:nvSpPr>
        <p:spPr>
          <a:xfrm flipH="1">
            <a:off x="19187594" y="3113767"/>
            <a:ext cx="67603" cy="9944260"/>
          </a:xfrm>
          <a:prstGeom prst="line">
            <a:avLst/>
          </a:prstGeom>
          <a:ln w="38100" cap="flat">
            <a:solidFill>
              <a:srgbClr val="FF3131">
                <a:alpha val="56863"/>
              </a:srgbClr>
            </a:solidFill>
            <a:prstDash val="sysDot"/>
            <a:headEnd type="none" w="sm" len="sm"/>
            <a:tailEnd type="none" w="sm" len="sm"/>
          </a:ln>
        </p:spPr>
        <p:txBody>
          <a:bodyPr/>
          <a:lstStyle/>
          <a:p>
            <a:endParaRPr lang="en-NZ" sz="2400"/>
          </a:p>
        </p:txBody>
      </p:sp>
      <p:sp>
        <p:nvSpPr>
          <p:cNvPr id="32" name="AutoShape 32"/>
          <p:cNvSpPr/>
          <p:nvPr/>
        </p:nvSpPr>
        <p:spPr>
          <a:xfrm flipH="1">
            <a:off x="17357917" y="2672236"/>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33" name="AutoShape 33"/>
          <p:cNvSpPr/>
          <p:nvPr/>
        </p:nvSpPr>
        <p:spPr>
          <a:xfrm flipH="1" flipV="1">
            <a:off x="17357917" y="2797478"/>
            <a:ext cx="864544" cy="0"/>
          </a:xfrm>
          <a:prstGeom prst="line">
            <a:avLst/>
          </a:prstGeom>
          <a:ln w="38100" cap="flat">
            <a:solidFill>
              <a:srgbClr val="FF914D"/>
            </a:solidFill>
            <a:prstDash val="solid"/>
            <a:headEnd type="none" w="sm" len="sm"/>
            <a:tailEnd type="none" w="sm" len="sm"/>
          </a:ln>
        </p:spPr>
        <p:txBody>
          <a:bodyPr/>
          <a:lstStyle/>
          <a:p>
            <a:endParaRPr lang="en-NZ" sz="2400"/>
          </a:p>
        </p:txBody>
      </p:sp>
      <p:grpSp>
        <p:nvGrpSpPr>
          <p:cNvPr id="34" name="Group 34"/>
          <p:cNvGrpSpPr/>
          <p:nvPr/>
        </p:nvGrpSpPr>
        <p:grpSpPr>
          <a:xfrm>
            <a:off x="824625" y="5255284"/>
            <a:ext cx="4106304" cy="1105278"/>
            <a:chOff x="0" y="0"/>
            <a:chExt cx="1098256" cy="295613"/>
          </a:xfrm>
        </p:grpSpPr>
        <p:sp>
          <p:nvSpPr>
            <p:cNvPr id="35" name="Freeform 35"/>
            <p:cNvSpPr/>
            <p:nvPr/>
          </p:nvSpPr>
          <p:spPr>
            <a:xfrm>
              <a:off x="0" y="0"/>
              <a:ext cx="1098256" cy="295613"/>
            </a:xfrm>
            <a:custGeom>
              <a:avLst/>
              <a:gdLst/>
              <a:ahLst/>
              <a:cxnLst/>
              <a:rect l="l" t="t" r="r" b="b"/>
              <a:pathLst>
                <a:path w="1098256" h="295613">
                  <a:moveTo>
                    <a:pt x="60330" y="0"/>
                  </a:moveTo>
                  <a:lnTo>
                    <a:pt x="1037925" y="0"/>
                  </a:lnTo>
                  <a:cubicBezTo>
                    <a:pt x="1053926" y="0"/>
                    <a:pt x="1069271" y="6356"/>
                    <a:pt x="1080585" y="17670"/>
                  </a:cubicBezTo>
                  <a:cubicBezTo>
                    <a:pt x="1091900" y="28985"/>
                    <a:pt x="1098256" y="44330"/>
                    <a:pt x="1098256" y="60330"/>
                  </a:cubicBezTo>
                  <a:lnTo>
                    <a:pt x="1098256" y="235283"/>
                  </a:lnTo>
                  <a:cubicBezTo>
                    <a:pt x="1098256" y="268602"/>
                    <a:pt x="1071245" y="295613"/>
                    <a:pt x="1037925" y="295613"/>
                  </a:cubicBezTo>
                  <a:lnTo>
                    <a:pt x="60330" y="295613"/>
                  </a:lnTo>
                  <a:cubicBezTo>
                    <a:pt x="44330" y="295613"/>
                    <a:pt x="28985" y="289257"/>
                    <a:pt x="17670" y="277943"/>
                  </a:cubicBezTo>
                  <a:cubicBezTo>
                    <a:pt x="6356" y="266629"/>
                    <a:pt x="0" y="251283"/>
                    <a:pt x="0" y="235283"/>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sz="2400"/>
            </a:p>
          </p:txBody>
        </p:sp>
        <p:sp>
          <p:nvSpPr>
            <p:cNvPr id="36" name="TextBox 36"/>
            <p:cNvSpPr txBox="1"/>
            <p:nvPr/>
          </p:nvSpPr>
          <p:spPr>
            <a:xfrm>
              <a:off x="0" y="-38100"/>
              <a:ext cx="1098256" cy="333713"/>
            </a:xfrm>
            <a:prstGeom prst="rect">
              <a:avLst/>
            </a:prstGeom>
          </p:spPr>
          <p:txBody>
            <a:bodyPr lIns="48135" tIns="48135" rIns="48135" bIns="48135" rtlCol="0" anchor="ctr"/>
            <a:lstStyle/>
            <a:p>
              <a:pPr algn="ctr">
                <a:lnSpc>
                  <a:spcPts val="2520"/>
                </a:lnSpc>
              </a:pPr>
              <a:endParaRPr sz="2400"/>
            </a:p>
          </p:txBody>
        </p:sp>
      </p:grpSp>
      <p:grpSp>
        <p:nvGrpSpPr>
          <p:cNvPr id="37" name="Group 37"/>
          <p:cNvGrpSpPr/>
          <p:nvPr/>
        </p:nvGrpSpPr>
        <p:grpSpPr>
          <a:xfrm>
            <a:off x="5297713" y="5255284"/>
            <a:ext cx="4106304" cy="1105278"/>
            <a:chOff x="0" y="0"/>
            <a:chExt cx="1098256" cy="295613"/>
          </a:xfrm>
        </p:grpSpPr>
        <p:sp>
          <p:nvSpPr>
            <p:cNvPr id="38" name="Freeform 38"/>
            <p:cNvSpPr/>
            <p:nvPr/>
          </p:nvSpPr>
          <p:spPr>
            <a:xfrm>
              <a:off x="0" y="0"/>
              <a:ext cx="1098256" cy="295613"/>
            </a:xfrm>
            <a:custGeom>
              <a:avLst/>
              <a:gdLst/>
              <a:ahLst/>
              <a:cxnLst/>
              <a:rect l="l" t="t" r="r" b="b"/>
              <a:pathLst>
                <a:path w="1098256" h="295613">
                  <a:moveTo>
                    <a:pt x="60330" y="0"/>
                  </a:moveTo>
                  <a:lnTo>
                    <a:pt x="1037925" y="0"/>
                  </a:lnTo>
                  <a:cubicBezTo>
                    <a:pt x="1053926" y="0"/>
                    <a:pt x="1069271" y="6356"/>
                    <a:pt x="1080585" y="17670"/>
                  </a:cubicBezTo>
                  <a:cubicBezTo>
                    <a:pt x="1091900" y="28985"/>
                    <a:pt x="1098256" y="44330"/>
                    <a:pt x="1098256" y="60330"/>
                  </a:cubicBezTo>
                  <a:lnTo>
                    <a:pt x="1098256" y="235283"/>
                  </a:lnTo>
                  <a:cubicBezTo>
                    <a:pt x="1098256" y="268602"/>
                    <a:pt x="1071245" y="295613"/>
                    <a:pt x="1037925" y="295613"/>
                  </a:cubicBezTo>
                  <a:lnTo>
                    <a:pt x="60330" y="295613"/>
                  </a:lnTo>
                  <a:cubicBezTo>
                    <a:pt x="44330" y="295613"/>
                    <a:pt x="28985" y="289257"/>
                    <a:pt x="17670" y="277943"/>
                  </a:cubicBezTo>
                  <a:cubicBezTo>
                    <a:pt x="6356" y="266629"/>
                    <a:pt x="0" y="251283"/>
                    <a:pt x="0" y="235283"/>
                  </a:cubicBezTo>
                  <a:lnTo>
                    <a:pt x="0" y="60330"/>
                  </a:lnTo>
                  <a:cubicBezTo>
                    <a:pt x="0" y="44330"/>
                    <a:pt x="6356" y="28985"/>
                    <a:pt x="17670" y="17670"/>
                  </a:cubicBezTo>
                  <a:cubicBezTo>
                    <a:pt x="28985" y="6356"/>
                    <a:pt x="44330" y="0"/>
                    <a:pt x="60330" y="0"/>
                  </a:cubicBezTo>
                  <a:close/>
                </a:path>
              </a:pathLst>
            </a:custGeom>
            <a:solidFill>
              <a:srgbClr val="15284C"/>
            </a:solidFill>
          </p:spPr>
          <p:txBody>
            <a:bodyPr/>
            <a:lstStyle/>
            <a:p>
              <a:endParaRPr lang="en-NZ" sz="2400"/>
            </a:p>
          </p:txBody>
        </p:sp>
        <p:sp>
          <p:nvSpPr>
            <p:cNvPr id="39" name="TextBox 39"/>
            <p:cNvSpPr txBox="1"/>
            <p:nvPr/>
          </p:nvSpPr>
          <p:spPr>
            <a:xfrm>
              <a:off x="0" y="-38100"/>
              <a:ext cx="1098256" cy="333713"/>
            </a:xfrm>
            <a:prstGeom prst="rect">
              <a:avLst/>
            </a:prstGeom>
          </p:spPr>
          <p:txBody>
            <a:bodyPr lIns="48135" tIns="48135" rIns="48135" bIns="48135" rtlCol="0" anchor="ctr"/>
            <a:lstStyle/>
            <a:p>
              <a:pPr algn="ctr">
                <a:lnSpc>
                  <a:spcPts val="2520"/>
                </a:lnSpc>
              </a:pPr>
              <a:endParaRPr sz="2400"/>
            </a:p>
          </p:txBody>
        </p:sp>
      </p:grpSp>
      <p:sp>
        <p:nvSpPr>
          <p:cNvPr id="40" name="Freeform 40"/>
          <p:cNvSpPr/>
          <p:nvPr/>
        </p:nvSpPr>
        <p:spPr>
          <a:xfrm>
            <a:off x="166294" y="321432"/>
            <a:ext cx="3921748" cy="1054776"/>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sz="2400"/>
          </a:p>
        </p:txBody>
      </p:sp>
      <p:sp>
        <p:nvSpPr>
          <p:cNvPr id="41" name="Freeform 41"/>
          <p:cNvSpPr/>
          <p:nvPr/>
        </p:nvSpPr>
        <p:spPr>
          <a:xfrm>
            <a:off x="235082" y="2954784"/>
            <a:ext cx="4007148" cy="1667840"/>
          </a:xfrm>
          <a:custGeom>
            <a:avLst/>
            <a:gdLst/>
            <a:ahLst/>
            <a:cxnLst/>
            <a:rect l="l" t="t" r="r" b="b"/>
            <a:pathLst>
              <a:path w="3005440" h="1250913">
                <a:moveTo>
                  <a:pt x="0" y="0"/>
                </a:moveTo>
                <a:lnTo>
                  <a:pt x="3005440" y="0"/>
                </a:lnTo>
                <a:lnTo>
                  <a:pt x="3005440" y="1250913"/>
                </a:lnTo>
                <a:lnTo>
                  <a:pt x="0" y="1250913"/>
                </a:lnTo>
                <a:lnTo>
                  <a:pt x="0" y="0"/>
                </a:lnTo>
                <a:close/>
              </a:path>
            </a:pathLst>
          </a:custGeom>
          <a:blipFill>
            <a:blip r:embed="rId5"/>
            <a:stretch>
              <a:fillRect l="-22622" t="-146347" r="-130609" b="-130108"/>
            </a:stretch>
          </a:blipFill>
        </p:spPr>
        <p:txBody>
          <a:bodyPr/>
          <a:lstStyle/>
          <a:p>
            <a:endParaRPr lang="en-NZ" sz="2400"/>
          </a:p>
        </p:txBody>
      </p:sp>
      <p:sp>
        <p:nvSpPr>
          <p:cNvPr id="42" name="TextBox 42"/>
          <p:cNvSpPr txBox="1"/>
          <p:nvPr/>
        </p:nvSpPr>
        <p:spPr>
          <a:xfrm>
            <a:off x="5113082" y="241300"/>
            <a:ext cx="10138011" cy="1192762"/>
          </a:xfrm>
          <a:prstGeom prst="rect">
            <a:avLst/>
          </a:prstGeom>
        </p:spPr>
        <p:txBody>
          <a:bodyPr lIns="0" tIns="0" rIns="0" bIns="0" rtlCol="0" anchor="t">
            <a:spAutoFit/>
          </a:bodyPr>
          <a:lstStyle/>
          <a:p>
            <a:pPr algn="ctr">
              <a:lnSpc>
                <a:spcPts val="5561"/>
              </a:lnSpc>
            </a:pPr>
            <a:r>
              <a:rPr lang="en-US" sz="3972" b="1">
                <a:solidFill>
                  <a:srgbClr val="FFFFFF"/>
                </a:solidFill>
                <a:latin typeface="Poppins Bold"/>
                <a:ea typeface="Poppins Bold"/>
                <a:cs typeface="Poppins Bold"/>
                <a:sym typeface="Poppins Bold"/>
              </a:rPr>
              <a:t>Improved childhood immunisations </a:t>
            </a:r>
          </a:p>
          <a:p>
            <a:pPr algn="ctr">
              <a:lnSpc>
                <a:spcPts val="3881"/>
              </a:lnSpc>
            </a:pPr>
            <a:r>
              <a:rPr lang="en-US" sz="2772">
                <a:solidFill>
                  <a:srgbClr val="FFFFFF"/>
                </a:solidFill>
                <a:latin typeface="Poppins"/>
                <a:ea typeface="Poppins"/>
                <a:cs typeface="Poppins"/>
                <a:sym typeface="Poppins"/>
              </a:rPr>
              <a:t>2025/26 milestone = 87%   |   2030 target = 95%</a:t>
            </a:r>
          </a:p>
        </p:txBody>
      </p:sp>
      <p:sp>
        <p:nvSpPr>
          <p:cNvPr id="43" name="TextBox 43"/>
          <p:cNvSpPr txBox="1"/>
          <p:nvPr/>
        </p:nvSpPr>
        <p:spPr>
          <a:xfrm>
            <a:off x="231230" y="1981053"/>
            <a:ext cx="19708577" cy="243656"/>
          </a:xfrm>
          <a:prstGeom prst="rect">
            <a:avLst/>
          </a:prstGeom>
        </p:spPr>
        <p:txBody>
          <a:bodyPr lIns="0" tIns="0" rIns="0" bIns="0" rtlCol="0" anchor="t">
            <a:spAutoFit/>
          </a:bodyPr>
          <a:lstStyle/>
          <a:p>
            <a:pPr>
              <a:lnSpc>
                <a:spcPts val="1919"/>
              </a:lnSpc>
            </a:pPr>
            <a:r>
              <a:rPr lang="en-US" sz="1600">
                <a:solidFill>
                  <a:srgbClr val="000000"/>
                </a:solidFill>
                <a:latin typeface="Poppins"/>
                <a:ea typeface="Poppins"/>
                <a:cs typeface="Poppins"/>
                <a:sym typeface="Poppins"/>
              </a:rPr>
              <a:t>This measure shows the percentage of children who have all their scheduled vaccinations by the time they are two years old. </a:t>
            </a:r>
          </a:p>
        </p:txBody>
      </p:sp>
      <p:sp>
        <p:nvSpPr>
          <p:cNvPr id="44" name="TextBox 44"/>
          <p:cNvSpPr txBox="1"/>
          <p:nvPr/>
        </p:nvSpPr>
        <p:spPr>
          <a:xfrm>
            <a:off x="8205871" y="2589187"/>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45" name="TextBox 45"/>
          <p:cNvSpPr txBox="1"/>
          <p:nvPr/>
        </p:nvSpPr>
        <p:spPr>
          <a:xfrm>
            <a:off x="463377" y="6639956"/>
            <a:ext cx="6562600" cy="413575"/>
          </a:xfrm>
          <a:prstGeom prst="rect">
            <a:avLst/>
          </a:prstGeom>
        </p:spPr>
        <p:txBody>
          <a:bodyPr lIns="0" tIns="0" rIns="0" bIns="0" rtlCol="0" anchor="t">
            <a:spAutoFit/>
          </a:bodyPr>
          <a:lstStyle/>
          <a:p>
            <a:pPr>
              <a:lnSpc>
                <a:spcPts val="3376"/>
              </a:lnSpc>
            </a:pPr>
            <a:r>
              <a:rPr lang="en-US" sz="2412" b="1">
                <a:solidFill>
                  <a:srgbClr val="15284C"/>
                </a:solidFill>
                <a:latin typeface="Poppins Bold"/>
                <a:ea typeface="Poppins Bold"/>
                <a:cs typeface="Poppins Bold"/>
                <a:sym typeface="Poppins Bold"/>
              </a:rPr>
              <a:t>Q1 results compared with Q1 last year</a:t>
            </a:r>
          </a:p>
        </p:txBody>
      </p:sp>
      <p:sp>
        <p:nvSpPr>
          <p:cNvPr id="46" name="TextBox 46"/>
          <p:cNvSpPr txBox="1"/>
          <p:nvPr/>
        </p:nvSpPr>
        <p:spPr>
          <a:xfrm>
            <a:off x="449533" y="9064439"/>
            <a:ext cx="9530975" cy="5170646"/>
          </a:xfrm>
          <a:prstGeom prst="rect">
            <a:avLst/>
          </a:prstGeom>
        </p:spPr>
        <p:txBody>
          <a:bodyPr lIns="0" tIns="0" rIns="0" bIns="0" rtlCol="0" anchor="t">
            <a:spAutoFit/>
          </a:bodyPr>
          <a:lstStyle/>
          <a:p>
            <a:r>
              <a:rPr lang="en-US" sz="1600" dirty="0" err="1">
                <a:latin typeface="Poppins" panose="00000500000000000000" pitchFamily="2" charset="0"/>
                <a:cs typeface="Poppins" panose="00000500000000000000" pitchFamily="2" charset="0"/>
              </a:rPr>
              <a:t>Immunisation</a:t>
            </a:r>
            <a:r>
              <a:rPr lang="en-US" sz="1600" dirty="0">
                <a:latin typeface="Poppins" panose="00000500000000000000" pitchFamily="2" charset="0"/>
                <a:cs typeface="Poppins" panose="00000500000000000000" pitchFamily="2" charset="0"/>
              </a:rPr>
              <a:t> coverage continues to improve nationally. While the 2025/26 target has not yet been met, eight of 20 districts have already achieved the 87% milestone for 30 June 2026.This is a marked improvement on Q1 last year, by which time only two districts had met the 2024/25 milestone. </a:t>
            </a: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The Lead Maternity Carer antenatal </a:t>
            </a:r>
            <a:r>
              <a:rPr lang="en-US" sz="1600" dirty="0" err="1">
                <a:latin typeface="Poppins" panose="00000500000000000000" pitchFamily="2" charset="0"/>
                <a:cs typeface="Poppins" panose="00000500000000000000" pitchFamily="2" charset="0"/>
              </a:rPr>
              <a:t>immunisation</a:t>
            </a:r>
            <a:r>
              <a:rPr lang="en-US" sz="1600" dirty="0">
                <a:latin typeface="Poppins" panose="00000500000000000000" pitchFamily="2" charset="0"/>
                <a:cs typeface="Poppins" panose="00000500000000000000" pitchFamily="2" charset="0"/>
              </a:rPr>
              <a:t> </a:t>
            </a:r>
            <a:r>
              <a:rPr lang="en-US" sz="1600" dirty="0" err="1">
                <a:latin typeface="Poppins" panose="00000500000000000000" pitchFamily="2" charset="0"/>
                <a:cs typeface="Poppins" panose="00000500000000000000" pitchFamily="2" charset="0"/>
              </a:rPr>
              <a:t>programme</a:t>
            </a:r>
            <a:r>
              <a:rPr lang="en-US" sz="1600" dirty="0">
                <a:latin typeface="Poppins" panose="00000500000000000000" pitchFamily="2" charset="0"/>
                <a:cs typeface="Poppins" panose="00000500000000000000" pitchFamily="2" charset="0"/>
              </a:rPr>
              <a:t> launched in August, with 80 midwives and practices now registered to provide </a:t>
            </a:r>
            <a:r>
              <a:rPr lang="en-US" sz="1600" dirty="0" err="1">
                <a:latin typeface="Poppins" panose="00000500000000000000" pitchFamily="2" charset="0"/>
                <a:cs typeface="Poppins" panose="00000500000000000000" pitchFamily="2" charset="0"/>
              </a:rPr>
              <a:t>immunisations</a:t>
            </a:r>
            <a:r>
              <a:rPr lang="en-US" sz="1600" dirty="0">
                <a:latin typeface="Poppins" panose="00000500000000000000" pitchFamily="2" charset="0"/>
                <a:cs typeface="Poppins" panose="00000500000000000000" pitchFamily="2" charset="0"/>
              </a:rPr>
              <a:t> to pregnant women. This initiative is a key part of the Government’s response to the whooping cough epidemic. </a:t>
            </a: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In Northland, a district action plan was launched to address low coverage rates. The plan focuses on system-wide enrolment efforts, follow-up, data sharing, and communication. Additional clinics, including in-home vaccinations, were delivered by Whanau Awhina Plunket (Plunket) in Kaikohe and Whangarei. The </a:t>
            </a:r>
            <a:r>
              <a:rPr lang="en-US" sz="1600" dirty="0" err="1">
                <a:latin typeface="Poppins" panose="00000500000000000000" pitchFamily="2" charset="0"/>
                <a:cs typeface="Poppins" panose="00000500000000000000" pitchFamily="2" charset="0"/>
              </a:rPr>
              <a:t>Hapaitia</a:t>
            </a:r>
            <a:r>
              <a:rPr lang="en-US" sz="1600" dirty="0">
                <a:latin typeface="Poppins" panose="00000500000000000000" pitchFamily="2" charset="0"/>
                <a:cs typeface="Poppins" panose="00000500000000000000" pitchFamily="2" charset="0"/>
              </a:rPr>
              <a:t> Nga Whanau initiative also launched in Kaikohe - a community-led Kaupapa Māori campaign to re-engage whanau in </a:t>
            </a:r>
            <a:r>
              <a:rPr lang="en-US" sz="1600" dirty="0" err="1">
                <a:latin typeface="Poppins" panose="00000500000000000000" pitchFamily="2" charset="0"/>
                <a:cs typeface="Poppins" panose="00000500000000000000" pitchFamily="2" charset="0"/>
              </a:rPr>
              <a:t>immunisation</a:t>
            </a:r>
            <a:r>
              <a:rPr lang="en-US" sz="1600" dirty="0">
                <a:latin typeface="Poppins" panose="00000500000000000000" pitchFamily="2" charset="0"/>
                <a:cs typeface="Poppins" panose="00000500000000000000" pitchFamily="2" charset="0"/>
              </a:rPr>
              <a:t> discussion. </a:t>
            </a:r>
          </a:p>
          <a:p>
            <a:endParaRPr lang="en-US" sz="1600" dirty="0">
              <a:latin typeface="Poppins" panose="00000500000000000000" pitchFamily="2" charset="0"/>
              <a:cs typeface="Poppins" panose="00000500000000000000" pitchFamily="2" charset="0"/>
            </a:endParaRPr>
          </a:p>
          <a:p>
            <a:r>
              <a:rPr lang="en-US" sz="1600" dirty="0">
                <a:latin typeface="Poppins" panose="00000500000000000000" pitchFamily="2" charset="0"/>
                <a:cs typeface="Poppins" panose="00000500000000000000" pitchFamily="2" charset="0"/>
              </a:rPr>
              <a:t>In quarter one, Hauora Māori partners contracted under the </a:t>
            </a:r>
            <a:r>
              <a:rPr lang="en-US" sz="1600" dirty="0" err="1">
                <a:latin typeface="Poppins" panose="00000500000000000000" pitchFamily="2" charset="0"/>
                <a:cs typeface="Poppins" panose="00000500000000000000" pitchFamily="2" charset="0"/>
              </a:rPr>
              <a:t>Immunising</a:t>
            </a:r>
            <a:r>
              <a:rPr lang="en-US" sz="1600" dirty="0">
                <a:latin typeface="Poppins" panose="00000500000000000000" pitchFamily="2" charset="0"/>
                <a:cs typeface="Poppins" panose="00000500000000000000" pitchFamily="2" charset="0"/>
              </a:rPr>
              <a:t> our Tamariki initiative delivered more than 16,000 vaccinations, including at least 9,000 by age 24-months (69 per cent Māori). The initiative supports the delivery of additional vaccinations to close the gap in vaccination rates between Māori and non-Māori. Procurement for an extension of the initiative was completed this quarter. </a:t>
            </a:r>
          </a:p>
        </p:txBody>
      </p:sp>
      <p:sp>
        <p:nvSpPr>
          <p:cNvPr id="47" name="TextBox 47"/>
          <p:cNvSpPr txBox="1"/>
          <p:nvPr/>
        </p:nvSpPr>
        <p:spPr>
          <a:xfrm>
            <a:off x="463377" y="8585647"/>
            <a:ext cx="6562600" cy="413575"/>
          </a:xfrm>
          <a:prstGeom prst="rect">
            <a:avLst/>
          </a:prstGeom>
        </p:spPr>
        <p:txBody>
          <a:bodyPr lIns="0" tIns="0" rIns="0" bIns="0" rtlCol="0" anchor="t">
            <a:spAutoFit/>
          </a:bodyPr>
          <a:lstStyle/>
          <a:p>
            <a:pPr>
              <a:lnSpc>
                <a:spcPts val="3376"/>
              </a:lnSpc>
            </a:pPr>
            <a:r>
              <a:rPr lang="en-US" sz="2412" b="1">
                <a:solidFill>
                  <a:srgbClr val="15284C"/>
                </a:solidFill>
                <a:latin typeface="Poppins Bold"/>
                <a:ea typeface="Poppins Bold"/>
                <a:cs typeface="Poppins Bold"/>
                <a:sym typeface="Poppins Bold"/>
              </a:rPr>
              <a:t>Q1 overview</a:t>
            </a:r>
          </a:p>
        </p:txBody>
      </p:sp>
      <p:sp>
        <p:nvSpPr>
          <p:cNvPr id="48" name="TextBox 48"/>
          <p:cNvSpPr txBox="1"/>
          <p:nvPr/>
        </p:nvSpPr>
        <p:spPr>
          <a:xfrm>
            <a:off x="520675" y="2545689"/>
            <a:ext cx="2515327" cy="427553"/>
          </a:xfrm>
          <a:prstGeom prst="rect">
            <a:avLst/>
          </a:prstGeom>
        </p:spPr>
        <p:txBody>
          <a:bodyPr lIns="0" tIns="0" rIns="0" bIns="0" rtlCol="0" anchor="t">
            <a:spAutoFit/>
          </a:bodyPr>
          <a:lstStyle/>
          <a:p>
            <a:pPr algn="ctr">
              <a:lnSpc>
                <a:spcPts val="3547"/>
              </a:lnSpc>
            </a:pPr>
            <a:r>
              <a:rPr lang="en-US" sz="2533" b="1">
                <a:solidFill>
                  <a:srgbClr val="15284C"/>
                </a:solidFill>
                <a:latin typeface="Poppins Bold"/>
                <a:ea typeface="Poppins Bold"/>
                <a:cs typeface="Poppins Bold"/>
                <a:sym typeface="Poppins Bold"/>
              </a:rPr>
              <a:t>National result </a:t>
            </a:r>
          </a:p>
        </p:txBody>
      </p:sp>
      <p:sp>
        <p:nvSpPr>
          <p:cNvPr id="49" name="TextBox 49"/>
          <p:cNvSpPr txBox="1"/>
          <p:nvPr/>
        </p:nvSpPr>
        <p:spPr>
          <a:xfrm>
            <a:off x="4351635" y="2545689"/>
            <a:ext cx="3042183" cy="427553"/>
          </a:xfrm>
          <a:prstGeom prst="rect">
            <a:avLst/>
          </a:prstGeom>
        </p:spPr>
        <p:txBody>
          <a:bodyPr wrap="square" lIns="0" tIns="0" rIns="0" bIns="0" rtlCol="0" anchor="t">
            <a:spAutoFit/>
          </a:bodyPr>
          <a:lstStyle/>
          <a:p>
            <a:pPr algn="ctr">
              <a:lnSpc>
                <a:spcPts val="3547"/>
              </a:lnSpc>
            </a:pPr>
            <a:r>
              <a:rPr lang="en-US" sz="2533" b="1" dirty="0">
                <a:solidFill>
                  <a:srgbClr val="15284C"/>
                </a:solidFill>
                <a:latin typeface="Poppins Bold"/>
                <a:ea typeface="Poppins Bold"/>
                <a:cs typeface="Poppins Bold"/>
                <a:sym typeface="Poppins Bold"/>
              </a:rPr>
              <a:t>Results by region</a:t>
            </a:r>
          </a:p>
        </p:txBody>
      </p:sp>
      <p:sp>
        <p:nvSpPr>
          <p:cNvPr id="50" name="TextBox 50"/>
          <p:cNvSpPr txBox="1"/>
          <p:nvPr/>
        </p:nvSpPr>
        <p:spPr>
          <a:xfrm>
            <a:off x="4392051" y="3062967"/>
            <a:ext cx="1843188" cy="1163524"/>
          </a:xfrm>
          <a:prstGeom prst="rect">
            <a:avLst/>
          </a:prstGeom>
        </p:spPr>
        <p:txBody>
          <a:bodyPr lIns="0" tIns="0" rIns="0" bIns="0" rtlCol="0" anchor="t">
            <a:spAutoFit/>
          </a:bodyPr>
          <a:lstStyle/>
          <a:p>
            <a:pPr algn="r">
              <a:lnSpc>
                <a:spcPts val="2336"/>
              </a:lnSpc>
            </a:pPr>
            <a:r>
              <a:rPr lang="en-US" sz="1600" dirty="0">
                <a:solidFill>
                  <a:srgbClr val="000000"/>
                </a:solidFill>
                <a:latin typeface="Poppins"/>
                <a:ea typeface="Poppins"/>
                <a:cs typeface="Poppins"/>
                <a:sym typeface="Poppins"/>
              </a:rPr>
              <a:t>Te Waipounamu</a:t>
            </a:r>
          </a:p>
          <a:p>
            <a:pPr algn="r">
              <a:lnSpc>
                <a:spcPts val="2336"/>
              </a:lnSpc>
            </a:pPr>
            <a:r>
              <a:rPr lang="en-US" sz="1600" dirty="0">
                <a:solidFill>
                  <a:srgbClr val="000000"/>
                </a:solidFill>
                <a:latin typeface="Poppins"/>
                <a:ea typeface="Poppins"/>
                <a:cs typeface="Poppins"/>
                <a:sym typeface="Poppins"/>
              </a:rPr>
              <a:t>Central | Te Ikaroa</a:t>
            </a:r>
          </a:p>
          <a:p>
            <a:pPr algn="r">
              <a:lnSpc>
                <a:spcPts val="2336"/>
              </a:lnSpc>
            </a:pPr>
            <a:r>
              <a:rPr lang="en-US" sz="1600" dirty="0">
                <a:solidFill>
                  <a:srgbClr val="000000"/>
                </a:solidFill>
                <a:latin typeface="Poppins"/>
                <a:ea typeface="Poppins"/>
                <a:cs typeface="Poppins"/>
                <a:sym typeface="Poppins"/>
              </a:rPr>
              <a:t>Northern</a:t>
            </a:r>
          </a:p>
          <a:p>
            <a:pPr algn="r">
              <a:lnSpc>
                <a:spcPts val="2336"/>
              </a:lnSpc>
            </a:pPr>
            <a:r>
              <a:rPr lang="en-US" sz="1600" dirty="0">
                <a:solidFill>
                  <a:srgbClr val="000000"/>
                </a:solidFill>
                <a:latin typeface="Poppins"/>
                <a:ea typeface="Poppins"/>
                <a:cs typeface="Poppins"/>
                <a:sym typeface="Poppins"/>
              </a:rPr>
              <a:t>Te Manawa Taki</a:t>
            </a:r>
          </a:p>
        </p:txBody>
      </p:sp>
      <p:sp>
        <p:nvSpPr>
          <p:cNvPr id="51" name="TextBox 51"/>
          <p:cNvSpPr txBox="1"/>
          <p:nvPr/>
        </p:nvSpPr>
        <p:spPr>
          <a:xfrm>
            <a:off x="10200074" y="2574868"/>
            <a:ext cx="3532595" cy="427553"/>
          </a:xfrm>
          <a:prstGeom prst="rect">
            <a:avLst/>
          </a:prstGeom>
        </p:spPr>
        <p:txBody>
          <a:bodyPr wrap="square" lIns="0" tIns="0" rIns="0" bIns="0" rtlCol="0" anchor="t">
            <a:spAutoFit/>
          </a:bodyPr>
          <a:lstStyle/>
          <a:p>
            <a:pPr algn="ctr">
              <a:lnSpc>
                <a:spcPts val="3547"/>
              </a:lnSpc>
            </a:pPr>
            <a:r>
              <a:rPr lang="en-US" sz="2533" b="1" dirty="0">
                <a:solidFill>
                  <a:srgbClr val="15284C"/>
                </a:solidFill>
                <a:latin typeface="Poppins Bold"/>
                <a:ea typeface="Poppins Bold"/>
                <a:cs typeface="Poppins Bold"/>
                <a:sym typeface="Poppins Bold"/>
              </a:rPr>
              <a:t>Results by district</a:t>
            </a:r>
          </a:p>
        </p:txBody>
      </p:sp>
      <p:sp>
        <p:nvSpPr>
          <p:cNvPr id="52" name="TextBox 52"/>
          <p:cNvSpPr txBox="1"/>
          <p:nvPr/>
        </p:nvSpPr>
        <p:spPr>
          <a:xfrm>
            <a:off x="10612885" y="3082007"/>
            <a:ext cx="2372051" cy="9944261"/>
          </a:xfrm>
          <a:prstGeom prst="rect">
            <a:avLst/>
          </a:prstGeom>
        </p:spPr>
        <p:txBody>
          <a:bodyPr lIns="0" tIns="0" rIns="0" bIns="0" rtlCol="0" anchor="t">
            <a:spAutoFit/>
          </a:bodyPr>
          <a:lstStyle/>
          <a:p>
            <a:pPr algn="r">
              <a:lnSpc>
                <a:spcPts val="3855"/>
              </a:lnSpc>
            </a:pPr>
            <a:r>
              <a:rPr lang="en-US" sz="1853">
                <a:solidFill>
                  <a:srgbClr val="000000"/>
                </a:solidFill>
                <a:latin typeface="Poppins"/>
                <a:ea typeface="Poppins"/>
                <a:cs typeface="Poppins"/>
                <a:sym typeface="Poppins"/>
              </a:rPr>
              <a:t>Capital and Coast</a:t>
            </a:r>
          </a:p>
          <a:p>
            <a:pPr algn="r">
              <a:lnSpc>
                <a:spcPts val="3855"/>
              </a:lnSpc>
            </a:pPr>
            <a:r>
              <a:rPr lang="en-US" sz="1853">
                <a:solidFill>
                  <a:srgbClr val="000000"/>
                </a:solidFill>
                <a:latin typeface="Poppins"/>
                <a:ea typeface="Poppins"/>
                <a:cs typeface="Poppins"/>
                <a:sym typeface="Poppins"/>
              </a:rPr>
              <a:t>Hutt Valley</a:t>
            </a:r>
          </a:p>
          <a:p>
            <a:pPr algn="r">
              <a:lnSpc>
                <a:spcPts val="3855"/>
              </a:lnSpc>
            </a:pPr>
            <a:r>
              <a:rPr lang="en-US" sz="1853">
                <a:solidFill>
                  <a:srgbClr val="000000"/>
                </a:solidFill>
                <a:latin typeface="Poppins"/>
                <a:ea typeface="Poppins"/>
                <a:cs typeface="Poppins"/>
                <a:sym typeface="Poppins"/>
              </a:rPr>
              <a:t>Wairarapa</a:t>
            </a:r>
          </a:p>
          <a:p>
            <a:pPr algn="r">
              <a:lnSpc>
                <a:spcPts val="3855"/>
              </a:lnSpc>
            </a:pPr>
            <a:r>
              <a:rPr lang="en-US" sz="1853">
                <a:solidFill>
                  <a:srgbClr val="000000"/>
                </a:solidFill>
                <a:latin typeface="Poppins"/>
                <a:ea typeface="Poppins"/>
                <a:cs typeface="Poppins"/>
                <a:sym typeface="Poppins"/>
              </a:rPr>
              <a:t>West Coast</a:t>
            </a:r>
          </a:p>
          <a:p>
            <a:pPr algn="r">
              <a:lnSpc>
                <a:spcPts val="3855"/>
              </a:lnSpc>
            </a:pPr>
            <a:r>
              <a:rPr lang="en-US" sz="1853">
                <a:solidFill>
                  <a:srgbClr val="000000"/>
                </a:solidFill>
                <a:latin typeface="Poppins"/>
                <a:ea typeface="Poppins"/>
                <a:cs typeface="Poppins"/>
                <a:sym typeface="Poppins"/>
              </a:rPr>
              <a:t>Canterbury</a:t>
            </a:r>
          </a:p>
          <a:p>
            <a:pPr algn="r">
              <a:lnSpc>
                <a:spcPts val="3855"/>
              </a:lnSpc>
            </a:pPr>
            <a:r>
              <a:rPr lang="en-US" sz="1853">
                <a:solidFill>
                  <a:srgbClr val="000000"/>
                </a:solidFill>
                <a:latin typeface="Poppins"/>
                <a:ea typeface="Poppins"/>
                <a:cs typeface="Poppins"/>
                <a:sym typeface="Poppins"/>
              </a:rPr>
              <a:t>Southern</a:t>
            </a:r>
          </a:p>
          <a:p>
            <a:pPr algn="r">
              <a:lnSpc>
                <a:spcPts val="3855"/>
              </a:lnSpc>
            </a:pPr>
            <a:r>
              <a:rPr lang="en-US" sz="1853">
                <a:solidFill>
                  <a:srgbClr val="000000"/>
                </a:solidFill>
                <a:latin typeface="Poppins"/>
                <a:ea typeface="Poppins"/>
                <a:cs typeface="Poppins"/>
                <a:sym typeface="Poppins"/>
              </a:rPr>
              <a:t>South Canterbury</a:t>
            </a:r>
          </a:p>
          <a:p>
            <a:pPr algn="r">
              <a:lnSpc>
                <a:spcPts val="3855"/>
              </a:lnSpc>
            </a:pPr>
            <a:r>
              <a:rPr lang="en-US" sz="1853">
                <a:solidFill>
                  <a:srgbClr val="000000"/>
                </a:solidFill>
                <a:latin typeface="Poppins"/>
                <a:ea typeface="Poppins"/>
                <a:cs typeface="Poppins"/>
                <a:sym typeface="Poppins"/>
              </a:rPr>
              <a:t>Auckland</a:t>
            </a:r>
          </a:p>
          <a:p>
            <a:pPr algn="r">
              <a:lnSpc>
                <a:spcPts val="3855"/>
              </a:lnSpc>
            </a:pPr>
            <a:r>
              <a:rPr lang="en-US" sz="1853">
                <a:solidFill>
                  <a:srgbClr val="000000"/>
                </a:solidFill>
                <a:latin typeface="Poppins"/>
                <a:ea typeface="Poppins"/>
                <a:cs typeface="Poppins"/>
                <a:sym typeface="Poppins"/>
              </a:rPr>
              <a:t>Whanganui</a:t>
            </a:r>
          </a:p>
          <a:p>
            <a:pPr algn="r">
              <a:lnSpc>
                <a:spcPts val="3855"/>
              </a:lnSpc>
            </a:pPr>
            <a:r>
              <a:rPr lang="en-US" sz="1853">
                <a:solidFill>
                  <a:srgbClr val="000000"/>
                </a:solidFill>
                <a:latin typeface="Poppins"/>
                <a:ea typeface="Poppins"/>
                <a:cs typeface="Poppins"/>
                <a:sym typeface="Poppins"/>
              </a:rPr>
              <a:t>MidCentral</a:t>
            </a:r>
          </a:p>
          <a:p>
            <a:pPr algn="r">
              <a:lnSpc>
                <a:spcPts val="3855"/>
              </a:lnSpc>
            </a:pPr>
            <a:r>
              <a:rPr lang="en-US" sz="1853">
                <a:solidFill>
                  <a:srgbClr val="000000"/>
                </a:solidFill>
                <a:latin typeface="Poppins"/>
                <a:ea typeface="Poppins"/>
                <a:cs typeface="Poppins"/>
                <a:sym typeface="Poppins"/>
              </a:rPr>
              <a:t>Hawke’s Bay</a:t>
            </a:r>
          </a:p>
          <a:p>
            <a:pPr algn="r">
              <a:lnSpc>
                <a:spcPts val="3855"/>
              </a:lnSpc>
            </a:pPr>
            <a:r>
              <a:rPr lang="en-US" sz="1853">
                <a:solidFill>
                  <a:srgbClr val="000000"/>
                </a:solidFill>
                <a:latin typeface="Poppins"/>
                <a:ea typeface="Poppins"/>
                <a:cs typeface="Poppins"/>
                <a:sym typeface="Poppins"/>
              </a:rPr>
              <a:t>Nelson Marlborough</a:t>
            </a:r>
          </a:p>
          <a:p>
            <a:pPr algn="r">
              <a:lnSpc>
                <a:spcPts val="3855"/>
              </a:lnSpc>
            </a:pPr>
            <a:r>
              <a:rPr lang="en-US" sz="1853">
                <a:solidFill>
                  <a:srgbClr val="000000"/>
                </a:solidFill>
                <a:latin typeface="Poppins"/>
                <a:ea typeface="Poppins"/>
                <a:cs typeface="Poppins"/>
                <a:sym typeface="Poppins"/>
              </a:rPr>
              <a:t>Waitematā</a:t>
            </a:r>
          </a:p>
          <a:p>
            <a:pPr algn="r">
              <a:lnSpc>
                <a:spcPts val="3855"/>
              </a:lnSpc>
            </a:pPr>
            <a:r>
              <a:rPr lang="en-US" sz="1853">
                <a:solidFill>
                  <a:srgbClr val="000000"/>
                </a:solidFill>
                <a:latin typeface="Poppins"/>
                <a:ea typeface="Poppins"/>
                <a:cs typeface="Poppins"/>
                <a:sym typeface="Poppins"/>
              </a:rPr>
              <a:t>Counties Manukau</a:t>
            </a:r>
          </a:p>
          <a:p>
            <a:pPr algn="r">
              <a:lnSpc>
                <a:spcPts val="3855"/>
              </a:lnSpc>
            </a:pPr>
            <a:r>
              <a:rPr lang="en-US" sz="1853">
                <a:solidFill>
                  <a:srgbClr val="000000"/>
                </a:solidFill>
                <a:latin typeface="Poppins"/>
                <a:ea typeface="Poppins"/>
                <a:cs typeface="Poppins"/>
                <a:sym typeface="Poppins"/>
              </a:rPr>
              <a:t>Taranaki</a:t>
            </a:r>
          </a:p>
          <a:p>
            <a:pPr algn="r">
              <a:lnSpc>
                <a:spcPts val="3855"/>
              </a:lnSpc>
            </a:pPr>
            <a:r>
              <a:rPr lang="en-US" sz="1853">
                <a:solidFill>
                  <a:srgbClr val="000000"/>
                </a:solidFill>
                <a:latin typeface="Poppins"/>
                <a:ea typeface="Poppins"/>
                <a:cs typeface="Poppins"/>
                <a:sym typeface="Poppins"/>
              </a:rPr>
              <a:t>Waikato</a:t>
            </a:r>
          </a:p>
          <a:p>
            <a:pPr algn="r">
              <a:lnSpc>
                <a:spcPts val="3855"/>
              </a:lnSpc>
            </a:pPr>
            <a:r>
              <a:rPr lang="en-US" sz="1853">
                <a:solidFill>
                  <a:srgbClr val="000000"/>
                </a:solidFill>
                <a:latin typeface="Poppins"/>
                <a:ea typeface="Poppins"/>
                <a:cs typeface="Poppins"/>
                <a:sym typeface="Poppins"/>
              </a:rPr>
              <a:t>Bay of Plenty</a:t>
            </a:r>
          </a:p>
          <a:p>
            <a:pPr algn="r">
              <a:lnSpc>
                <a:spcPts val="3855"/>
              </a:lnSpc>
            </a:pPr>
            <a:r>
              <a:rPr lang="en-US" sz="1853">
                <a:solidFill>
                  <a:srgbClr val="000000"/>
                </a:solidFill>
                <a:latin typeface="Poppins"/>
                <a:ea typeface="Poppins"/>
                <a:cs typeface="Poppins"/>
                <a:sym typeface="Poppins"/>
              </a:rPr>
              <a:t>Tairāwhiti</a:t>
            </a:r>
          </a:p>
          <a:p>
            <a:pPr algn="r">
              <a:lnSpc>
                <a:spcPts val="3855"/>
              </a:lnSpc>
            </a:pPr>
            <a:r>
              <a:rPr lang="en-US" sz="1853">
                <a:solidFill>
                  <a:srgbClr val="000000"/>
                </a:solidFill>
                <a:latin typeface="Poppins"/>
                <a:ea typeface="Poppins"/>
                <a:cs typeface="Poppins"/>
                <a:sym typeface="Poppins"/>
              </a:rPr>
              <a:t>Lakes</a:t>
            </a:r>
          </a:p>
          <a:p>
            <a:pPr algn="r">
              <a:lnSpc>
                <a:spcPts val="3855"/>
              </a:lnSpc>
            </a:pPr>
            <a:r>
              <a:rPr lang="en-US" sz="1853">
                <a:solidFill>
                  <a:srgbClr val="000000"/>
                </a:solidFill>
                <a:latin typeface="Poppins"/>
                <a:ea typeface="Poppins"/>
                <a:cs typeface="Poppins"/>
                <a:sym typeface="Poppins"/>
              </a:rPr>
              <a:t>Northland</a:t>
            </a:r>
          </a:p>
        </p:txBody>
      </p:sp>
      <p:sp>
        <p:nvSpPr>
          <p:cNvPr id="53" name="TextBox 53"/>
          <p:cNvSpPr txBox="1"/>
          <p:nvPr/>
        </p:nvSpPr>
        <p:spPr>
          <a:xfrm>
            <a:off x="676662" y="4795862"/>
            <a:ext cx="9076718" cy="413575"/>
          </a:xfrm>
          <a:prstGeom prst="rect">
            <a:avLst/>
          </a:prstGeom>
        </p:spPr>
        <p:txBody>
          <a:bodyPr lIns="0" tIns="0" rIns="0" bIns="0" rtlCol="0" anchor="t">
            <a:spAutoFit/>
          </a:bodyPr>
          <a:lstStyle/>
          <a:p>
            <a:pPr algn="ctr">
              <a:lnSpc>
                <a:spcPts val="3376"/>
              </a:lnSpc>
            </a:pPr>
            <a:r>
              <a:rPr lang="en-US" sz="2412" b="1">
                <a:solidFill>
                  <a:srgbClr val="15284C"/>
                </a:solidFill>
                <a:latin typeface="Poppins Bold"/>
                <a:ea typeface="Poppins Bold"/>
                <a:cs typeface="Poppins Bold"/>
                <a:sym typeface="Poppins Bold"/>
              </a:rPr>
              <a:t>Number of children fully immunised at 24 months</a:t>
            </a:r>
          </a:p>
        </p:txBody>
      </p:sp>
      <p:sp>
        <p:nvSpPr>
          <p:cNvPr id="54" name="TextBox 54"/>
          <p:cNvSpPr txBox="1"/>
          <p:nvPr/>
        </p:nvSpPr>
        <p:spPr>
          <a:xfrm>
            <a:off x="962544" y="5407681"/>
            <a:ext cx="3830466" cy="341119"/>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Q1 2024/25</a:t>
            </a:r>
          </a:p>
        </p:txBody>
      </p:sp>
      <p:sp>
        <p:nvSpPr>
          <p:cNvPr id="55" name="TextBox 55"/>
          <p:cNvSpPr txBox="1"/>
          <p:nvPr/>
        </p:nvSpPr>
        <p:spPr>
          <a:xfrm>
            <a:off x="824496" y="5795915"/>
            <a:ext cx="4106565" cy="341119"/>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11,642</a:t>
            </a:r>
          </a:p>
        </p:txBody>
      </p:sp>
      <p:sp>
        <p:nvSpPr>
          <p:cNvPr id="56" name="TextBox 56"/>
          <p:cNvSpPr txBox="1"/>
          <p:nvPr/>
        </p:nvSpPr>
        <p:spPr>
          <a:xfrm>
            <a:off x="16622673" y="2589187"/>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7" name="TextBox 57"/>
          <p:cNvSpPr txBox="1"/>
          <p:nvPr/>
        </p:nvSpPr>
        <p:spPr>
          <a:xfrm>
            <a:off x="16120655" y="13204710"/>
            <a:ext cx="3502925" cy="523990"/>
          </a:xfrm>
          <a:prstGeom prst="rect">
            <a:avLst/>
          </a:prstGeom>
        </p:spPr>
        <p:txBody>
          <a:bodyPr lIns="0" tIns="0" rIns="0" bIns="0" rtlCol="0" anchor="t">
            <a:spAutoFit/>
          </a:bodyPr>
          <a:lstStyle/>
          <a:p>
            <a:pPr>
              <a:lnSpc>
                <a:spcPts val="2053"/>
              </a:lnSpc>
            </a:pPr>
            <a:r>
              <a:rPr lang="en-US" sz="1467" dirty="0">
                <a:solidFill>
                  <a:srgbClr val="000000"/>
                </a:solidFill>
                <a:latin typeface="Poppins"/>
                <a:ea typeface="Poppins"/>
                <a:cs typeface="Poppins"/>
                <a:sym typeface="Poppins"/>
              </a:rPr>
              <a:t>Milestone -  30 June 2026</a:t>
            </a:r>
          </a:p>
          <a:p>
            <a:pPr>
              <a:lnSpc>
                <a:spcPts val="2053"/>
              </a:lnSpc>
            </a:pPr>
            <a:r>
              <a:rPr lang="en-US" sz="1467" dirty="0">
                <a:solidFill>
                  <a:srgbClr val="000000"/>
                </a:solidFill>
                <a:latin typeface="Poppins"/>
                <a:ea typeface="Poppins"/>
                <a:cs typeface="Poppins"/>
                <a:sym typeface="Poppins"/>
              </a:rPr>
              <a:t>All figures displayed are percentages.</a:t>
            </a:r>
          </a:p>
        </p:txBody>
      </p:sp>
      <p:sp>
        <p:nvSpPr>
          <p:cNvPr id="58" name="TextBox 58"/>
          <p:cNvSpPr txBox="1"/>
          <p:nvPr/>
        </p:nvSpPr>
        <p:spPr>
          <a:xfrm>
            <a:off x="7239288" y="4308779"/>
            <a:ext cx="2365710" cy="254685"/>
          </a:xfrm>
          <a:prstGeom prst="rect">
            <a:avLst/>
          </a:prstGeom>
        </p:spPr>
        <p:txBody>
          <a:bodyPr lIns="0" tIns="0" rIns="0" bIns="0" rtlCol="0" anchor="t">
            <a:spAutoFit/>
          </a:bodyPr>
          <a:lstStyle/>
          <a:p>
            <a:pPr algn="ctr">
              <a:lnSpc>
                <a:spcPts val="2053"/>
              </a:lnSpc>
            </a:pPr>
            <a:r>
              <a:rPr lang="en-US" sz="1467">
                <a:solidFill>
                  <a:srgbClr val="000000"/>
                </a:solidFill>
                <a:latin typeface="Poppins"/>
                <a:ea typeface="Poppins"/>
                <a:cs typeface="Poppins"/>
                <a:sym typeface="Poppins"/>
              </a:rPr>
              <a:t>Milestone -  30 June 2026</a:t>
            </a:r>
          </a:p>
        </p:txBody>
      </p:sp>
      <p:sp>
        <p:nvSpPr>
          <p:cNvPr id="59" name="TextBox 59"/>
          <p:cNvSpPr txBox="1"/>
          <p:nvPr/>
        </p:nvSpPr>
        <p:spPr>
          <a:xfrm>
            <a:off x="5433154" y="5407681"/>
            <a:ext cx="3830466" cy="341119"/>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 Q1 2025/26</a:t>
            </a:r>
          </a:p>
        </p:txBody>
      </p:sp>
      <p:sp>
        <p:nvSpPr>
          <p:cNvPr id="60" name="TextBox 60"/>
          <p:cNvSpPr txBox="1"/>
          <p:nvPr/>
        </p:nvSpPr>
        <p:spPr>
          <a:xfrm>
            <a:off x="5295105" y="5795915"/>
            <a:ext cx="4106565" cy="341119"/>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11,967</a:t>
            </a:r>
          </a:p>
        </p:txBody>
      </p:sp>
      <p:sp>
        <p:nvSpPr>
          <p:cNvPr id="61" name="TextBox 61"/>
          <p:cNvSpPr txBox="1"/>
          <p:nvPr/>
        </p:nvSpPr>
        <p:spPr>
          <a:xfrm>
            <a:off x="16120656" y="265417"/>
            <a:ext cx="3803052" cy="1028551"/>
          </a:xfrm>
          <a:prstGeom prst="rect">
            <a:avLst/>
          </a:prstGeom>
        </p:spPr>
        <p:txBody>
          <a:bodyPr wrap="square" lIns="0" tIns="0" rIns="0" bIns="0" rtlCol="0" anchor="t">
            <a:spAutoFit/>
          </a:bodyPr>
          <a:lstStyle/>
          <a:p>
            <a:pPr algn="r">
              <a:lnSpc>
                <a:spcPts val="4789"/>
              </a:lnSpc>
            </a:pPr>
            <a:r>
              <a:rPr lang="en-US" sz="3420" dirty="0">
                <a:solidFill>
                  <a:srgbClr val="FFFFFF"/>
                </a:solidFill>
                <a:latin typeface="Poppins"/>
                <a:ea typeface="Poppins"/>
                <a:cs typeface="Poppins"/>
                <a:sym typeface="Poppins"/>
              </a:rPr>
              <a:t>Q1 2025/26</a:t>
            </a:r>
          </a:p>
          <a:p>
            <a:pPr algn="r">
              <a:lnSpc>
                <a:spcPts val="3352"/>
              </a:lnSpc>
            </a:pPr>
            <a:r>
              <a:rPr lang="en-US" sz="2395" dirty="0">
                <a:solidFill>
                  <a:srgbClr val="FFFFFF"/>
                </a:solidFill>
                <a:latin typeface="Poppins"/>
                <a:ea typeface="Poppins"/>
                <a:cs typeface="Poppins"/>
                <a:sym typeface="Poppins"/>
              </a:rPr>
              <a:t>July - September 2025</a:t>
            </a:r>
          </a:p>
        </p:txBody>
      </p:sp>
      <p:sp>
        <p:nvSpPr>
          <p:cNvPr id="62" name="TextBox 62"/>
          <p:cNvSpPr txBox="1"/>
          <p:nvPr/>
        </p:nvSpPr>
        <p:spPr>
          <a:xfrm>
            <a:off x="278964" y="14500606"/>
            <a:ext cx="18695789" cy="366895"/>
          </a:xfrm>
          <a:prstGeom prst="rect">
            <a:avLst/>
          </a:prstGeom>
        </p:spPr>
        <p:txBody>
          <a:bodyPr lIns="0" tIns="0" rIns="0" bIns="0" rtlCol="0" anchor="t">
            <a:spAutoFit/>
          </a:bodyPr>
          <a:lstStyle/>
          <a:p>
            <a:pPr>
              <a:lnSpc>
                <a:spcPts val="1408"/>
              </a:lnSpc>
            </a:pPr>
            <a:r>
              <a:rPr lang="en-US" sz="1467" dirty="0">
                <a:solidFill>
                  <a:srgbClr val="000000"/>
                </a:solidFill>
                <a:latin typeface="Poppins"/>
                <a:ea typeface="Poppins"/>
                <a:cs typeface="Poppins"/>
                <a:sym typeface="Poppins"/>
                <a:hlinkClick r:id="rId6"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467" b="1" dirty="0">
                <a:solidFill>
                  <a:srgbClr val="003399"/>
                </a:solidFill>
                <a:latin typeface="Poppins Bold"/>
                <a:ea typeface="Poppins Bold"/>
                <a:cs typeface="Poppins Bold"/>
                <a:sym typeface="Poppins Bold"/>
                <a:hlinkClick r:id="rId6" tooltip="https://www.tewhatuora.govt.nz/publications/health-targets-performance-resources-2025-26"/>
              </a:rPr>
              <a:t>See caveats.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69069" y="165100"/>
            <a:ext cx="19812000" cy="14782800"/>
            <a:chOff x="0" y="0"/>
            <a:chExt cx="5206558" cy="6758457"/>
          </a:xfrm>
        </p:grpSpPr>
        <p:sp>
          <p:nvSpPr>
            <p:cNvPr id="8" name="Freeform 8"/>
            <p:cNvSpPr/>
            <p:nvPr/>
          </p:nvSpPr>
          <p:spPr>
            <a:xfrm>
              <a:off x="0" y="0"/>
              <a:ext cx="5206558" cy="6758456"/>
            </a:xfrm>
            <a:custGeom>
              <a:avLst/>
              <a:gdLst/>
              <a:ahLst/>
              <a:cxnLst/>
              <a:rect l="l" t="t" r="r" b="b"/>
              <a:pathLst>
                <a:path w="5206558" h="6758456">
                  <a:moveTo>
                    <a:pt x="12746" y="0"/>
                  </a:moveTo>
                  <a:lnTo>
                    <a:pt x="5193812" y="0"/>
                  </a:lnTo>
                  <a:cubicBezTo>
                    <a:pt x="5200851" y="0"/>
                    <a:pt x="5206558" y="5707"/>
                    <a:pt x="5206558" y="12746"/>
                  </a:cubicBezTo>
                  <a:lnTo>
                    <a:pt x="5206558" y="6745711"/>
                  </a:lnTo>
                  <a:cubicBezTo>
                    <a:pt x="5206558" y="6749091"/>
                    <a:pt x="5205215" y="6752333"/>
                    <a:pt x="5202825" y="6754723"/>
                  </a:cubicBezTo>
                  <a:cubicBezTo>
                    <a:pt x="5200434" y="6757114"/>
                    <a:pt x="5197192" y="6758456"/>
                    <a:pt x="5193812" y="6758456"/>
                  </a:cubicBezTo>
                  <a:lnTo>
                    <a:pt x="12746" y="6758456"/>
                  </a:lnTo>
                  <a:cubicBezTo>
                    <a:pt x="5707" y="6758456"/>
                    <a:pt x="0" y="6752750"/>
                    <a:pt x="0" y="6745711"/>
                  </a:cubicBezTo>
                  <a:lnTo>
                    <a:pt x="0" y="12746"/>
                  </a:lnTo>
                  <a:cubicBezTo>
                    <a:pt x="0" y="5707"/>
                    <a:pt x="5707" y="0"/>
                    <a:pt x="12746" y="0"/>
                  </a:cubicBezTo>
                  <a:close/>
                </a:path>
              </a:pathLst>
            </a:custGeom>
            <a:solidFill>
              <a:srgbClr val="F6F4EC"/>
            </a:solidFill>
          </p:spPr>
          <p:txBody>
            <a:bodyPr/>
            <a:lstStyle/>
            <a:p>
              <a:endParaRPr lang="en-NZ" sz="2400"/>
            </a:p>
          </p:txBody>
        </p:sp>
        <p:sp>
          <p:nvSpPr>
            <p:cNvPr id="9" name="TextBox 9"/>
            <p:cNvSpPr txBox="1"/>
            <p:nvPr/>
          </p:nvSpPr>
          <p:spPr>
            <a:xfrm>
              <a:off x="0" y="-19050"/>
              <a:ext cx="5206558" cy="6777507"/>
            </a:xfrm>
            <a:prstGeom prst="rect">
              <a:avLst/>
            </a:prstGeom>
          </p:spPr>
          <p:txBody>
            <a:bodyPr lIns="34808" tIns="34808" rIns="34808" bIns="34808" rtlCol="0" anchor="ctr"/>
            <a:lstStyle/>
            <a:p>
              <a:pPr algn="ctr">
                <a:lnSpc>
                  <a:spcPts val="1823"/>
                </a:lnSpc>
              </a:pPr>
              <a:endParaRPr sz="2400"/>
            </a:p>
          </p:txBody>
        </p:sp>
      </p:grpSp>
      <p:pic>
        <p:nvPicPr>
          <p:cNvPr id="10" name="Picture 10"/>
          <p:cNvPicPr>
            <a:picLocks noChangeAspect="1"/>
          </p:cNvPicPr>
          <p:nvPr/>
        </p:nvPicPr>
        <p:blipFill>
          <a:blip r:embed="rId2"/>
          <a:stretch>
            <a:fillRect/>
          </a:stretch>
        </p:blipFill>
        <p:spPr>
          <a:xfrm>
            <a:off x="2051763" y="317500"/>
            <a:ext cx="16006021" cy="7402804"/>
          </a:xfrm>
          <a:prstGeom prst="rect">
            <a:avLst/>
          </a:prstGeom>
        </p:spPr>
      </p:pic>
      <p:sp>
        <p:nvSpPr>
          <p:cNvPr id="11" name="TextBox 11"/>
          <p:cNvSpPr txBox="1"/>
          <p:nvPr/>
        </p:nvSpPr>
        <p:spPr>
          <a:xfrm>
            <a:off x="14777399" y="6078592"/>
            <a:ext cx="947070" cy="358624"/>
          </a:xfrm>
          <a:prstGeom prst="rect">
            <a:avLst/>
          </a:prstGeom>
        </p:spPr>
        <p:txBody>
          <a:bodyPr lIns="0" tIns="0" rIns="0" bIns="0" rtlCol="0" anchor="t">
            <a:spAutoFit/>
          </a:bodyPr>
          <a:lstStyle/>
          <a:p>
            <a:pPr algn="ctr">
              <a:lnSpc>
                <a:spcPts val="2963"/>
              </a:lnSpc>
            </a:pPr>
            <a:r>
              <a:rPr lang="en-US" sz="2116">
                <a:solidFill>
                  <a:srgbClr val="000000"/>
                </a:solidFill>
                <a:latin typeface="Canva Sans"/>
                <a:ea typeface="Canva Sans"/>
                <a:cs typeface="Canva Sans"/>
                <a:sym typeface="Canva Sans"/>
              </a:rPr>
              <a:t>25/26</a:t>
            </a:r>
          </a:p>
        </p:txBody>
      </p:sp>
      <p:sp>
        <p:nvSpPr>
          <p:cNvPr id="12" name="TextBox 12"/>
          <p:cNvSpPr txBox="1"/>
          <p:nvPr/>
        </p:nvSpPr>
        <p:spPr>
          <a:xfrm>
            <a:off x="5598895" y="6092068"/>
            <a:ext cx="695916" cy="358753"/>
          </a:xfrm>
          <a:prstGeom prst="rect">
            <a:avLst/>
          </a:prstGeom>
        </p:spPr>
        <p:txBody>
          <a:bodyPr lIns="0" tIns="0" rIns="0" bIns="0" rtlCol="0" anchor="t">
            <a:spAutoFit/>
          </a:bodyPr>
          <a:lstStyle/>
          <a:p>
            <a:pPr algn="ctr">
              <a:lnSpc>
                <a:spcPts val="2969"/>
              </a:lnSpc>
            </a:pPr>
            <a:r>
              <a:rPr lang="en-US" sz="2121">
                <a:solidFill>
                  <a:srgbClr val="000000"/>
                </a:solidFill>
                <a:latin typeface="Canva Sans"/>
                <a:ea typeface="Canva Sans"/>
                <a:cs typeface="Canva Sans"/>
                <a:sym typeface="Canva Sans"/>
              </a:rPr>
              <a:t>21/22</a:t>
            </a:r>
          </a:p>
        </p:txBody>
      </p:sp>
      <p:sp>
        <p:nvSpPr>
          <p:cNvPr id="13" name="TextBox 13"/>
          <p:cNvSpPr txBox="1"/>
          <p:nvPr/>
        </p:nvSpPr>
        <p:spPr>
          <a:xfrm>
            <a:off x="7891975" y="6092068"/>
            <a:ext cx="703835" cy="358753"/>
          </a:xfrm>
          <a:prstGeom prst="rect">
            <a:avLst/>
          </a:prstGeom>
        </p:spPr>
        <p:txBody>
          <a:bodyPr lIns="0" tIns="0" rIns="0" bIns="0" rtlCol="0" anchor="t">
            <a:spAutoFit/>
          </a:bodyPr>
          <a:lstStyle/>
          <a:p>
            <a:pPr algn="ctr">
              <a:lnSpc>
                <a:spcPts val="2969"/>
              </a:lnSpc>
            </a:pPr>
            <a:r>
              <a:rPr lang="en-US" sz="2121">
                <a:solidFill>
                  <a:srgbClr val="000000"/>
                </a:solidFill>
                <a:latin typeface="Canva Sans"/>
                <a:ea typeface="Canva Sans"/>
                <a:cs typeface="Canva Sans"/>
                <a:sym typeface="Canva Sans"/>
              </a:rPr>
              <a:t>22/23</a:t>
            </a:r>
          </a:p>
        </p:txBody>
      </p:sp>
      <p:sp>
        <p:nvSpPr>
          <p:cNvPr id="14" name="TextBox 14"/>
          <p:cNvSpPr txBox="1"/>
          <p:nvPr/>
        </p:nvSpPr>
        <p:spPr>
          <a:xfrm>
            <a:off x="10261750" y="6092068"/>
            <a:ext cx="799809" cy="358753"/>
          </a:xfrm>
          <a:prstGeom prst="rect">
            <a:avLst/>
          </a:prstGeom>
        </p:spPr>
        <p:txBody>
          <a:bodyPr wrap="square" lIns="0" tIns="0" rIns="0" bIns="0" rtlCol="0" anchor="t">
            <a:spAutoFit/>
          </a:bodyPr>
          <a:lstStyle/>
          <a:p>
            <a:pPr algn="ctr">
              <a:lnSpc>
                <a:spcPts val="2969"/>
              </a:lnSpc>
            </a:pPr>
            <a:r>
              <a:rPr lang="en-US" sz="2121" dirty="0">
                <a:solidFill>
                  <a:srgbClr val="000000"/>
                </a:solidFill>
                <a:latin typeface="Canva Sans"/>
                <a:ea typeface="Canva Sans"/>
                <a:cs typeface="Canva Sans"/>
                <a:sym typeface="Canva Sans"/>
              </a:rPr>
              <a:t>23/24</a:t>
            </a:r>
          </a:p>
        </p:txBody>
      </p:sp>
      <p:sp>
        <p:nvSpPr>
          <p:cNvPr id="15" name="TextBox 15"/>
          <p:cNvSpPr txBox="1"/>
          <p:nvPr/>
        </p:nvSpPr>
        <p:spPr>
          <a:xfrm>
            <a:off x="12540160" y="6091292"/>
            <a:ext cx="852674" cy="358753"/>
          </a:xfrm>
          <a:prstGeom prst="rect">
            <a:avLst/>
          </a:prstGeom>
        </p:spPr>
        <p:txBody>
          <a:bodyPr wrap="square" lIns="0" tIns="0" rIns="0" bIns="0" rtlCol="0" anchor="t">
            <a:spAutoFit/>
          </a:bodyPr>
          <a:lstStyle/>
          <a:p>
            <a:pPr algn="ctr">
              <a:lnSpc>
                <a:spcPts val="2969"/>
              </a:lnSpc>
            </a:pPr>
            <a:r>
              <a:rPr lang="en-US" sz="2121" dirty="0">
                <a:solidFill>
                  <a:srgbClr val="000000"/>
                </a:solidFill>
                <a:latin typeface="Canva Sans"/>
                <a:ea typeface="Canva Sans"/>
                <a:cs typeface="Canva Sans"/>
                <a:sym typeface="Canva Sans"/>
              </a:rPr>
              <a:t>24/25</a:t>
            </a:r>
          </a:p>
        </p:txBody>
      </p:sp>
      <p:sp>
        <p:nvSpPr>
          <p:cNvPr id="16" name="TextBox 16"/>
          <p:cNvSpPr txBox="1"/>
          <p:nvPr/>
        </p:nvSpPr>
        <p:spPr>
          <a:xfrm>
            <a:off x="11771160" y="3134644"/>
            <a:ext cx="654906" cy="228332"/>
          </a:xfrm>
          <a:prstGeom prst="rect">
            <a:avLst/>
          </a:prstGeom>
        </p:spPr>
        <p:txBody>
          <a:bodyPr wrap="square" lIns="0" tIns="0" rIns="0" bIns="0" rtlCol="0" anchor="t">
            <a:spAutoFit/>
          </a:bodyPr>
          <a:lstStyle/>
          <a:p>
            <a:pPr algn="ctr">
              <a:lnSpc>
                <a:spcPts val="1928"/>
              </a:lnSpc>
            </a:pPr>
            <a:r>
              <a:rPr lang="en-US" sz="1377" dirty="0">
                <a:solidFill>
                  <a:srgbClr val="000000"/>
                </a:solidFill>
                <a:latin typeface="Canva Sans"/>
                <a:ea typeface="Canva Sans"/>
                <a:cs typeface="Canva Sans"/>
                <a:sym typeface="Canva Sans"/>
              </a:rPr>
              <a:t>15,373</a:t>
            </a:r>
          </a:p>
        </p:txBody>
      </p:sp>
      <p:sp>
        <p:nvSpPr>
          <p:cNvPr id="17" name="TextBox 17"/>
          <p:cNvSpPr txBox="1"/>
          <p:nvPr/>
        </p:nvSpPr>
        <p:spPr>
          <a:xfrm>
            <a:off x="14080534" y="3250866"/>
            <a:ext cx="635500" cy="228332"/>
          </a:xfrm>
          <a:prstGeom prst="rect">
            <a:avLst/>
          </a:prstGeom>
        </p:spPr>
        <p:txBody>
          <a:bodyPr wrap="square" lIns="0" tIns="0" rIns="0" bIns="0" rtlCol="0" anchor="t">
            <a:spAutoFit/>
          </a:bodyPr>
          <a:lstStyle/>
          <a:p>
            <a:pPr algn="ctr">
              <a:lnSpc>
                <a:spcPts val="1928"/>
              </a:lnSpc>
            </a:pPr>
            <a:r>
              <a:rPr lang="en-US" sz="1377" dirty="0">
                <a:solidFill>
                  <a:srgbClr val="000000"/>
                </a:solidFill>
                <a:latin typeface="Canva Sans"/>
                <a:ea typeface="Canva Sans"/>
                <a:cs typeface="Canva Sans"/>
                <a:sym typeface="Canva Sans"/>
              </a:rPr>
              <a:t>14,495</a:t>
            </a:r>
          </a:p>
        </p:txBody>
      </p:sp>
      <p:sp>
        <p:nvSpPr>
          <p:cNvPr id="18" name="TextBox 18"/>
          <p:cNvSpPr txBox="1"/>
          <p:nvPr/>
        </p:nvSpPr>
        <p:spPr>
          <a:xfrm>
            <a:off x="11760428" y="4101336"/>
            <a:ext cx="665637" cy="228332"/>
          </a:xfrm>
          <a:prstGeom prst="rect">
            <a:avLst/>
          </a:prstGeom>
        </p:spPr>
        <p:txBody>
          <a:bodyPr wrap="square" lIns="0" tIns="0" rIns="0" bIns="0" rtlCol="0" anchor="t">
            <a:spAutoFit/>
          </a:bodyPr>
          <a:lstStyle/>
          <a:p>
            <a:pPr algn="ctr">
              <a:lnSpc>
                <a:spcPts val="1928"/>
              </a:lnSpc>
            </a:pPr>
            <a:r>
              <a:rPr lang="en-US" sz="1377" dirty="0">
                <a:solidFill>
                  <a:srgbClr val="000000"/>
                </a:solidFill>
                <a:latin typeface="Canva Sans"/>
                <a:ea typeface="Canva Sans"/>
                <a:cs typeface="Canva Sans"/>
                <a:sym typeface="Canva Sans"/>
              </a:rPr>
              <a:t>11,642</a:t>
            </a:r>
          </a:p>
        </p:txBody>
      </p:sp>
      <p:sp>
        <p:nvSpPr>
          <p:cNvPr id="19" name="TextBox 19"/>
          <p:cNvSpPr txBox="1"/>
          <p:nvPr/>
        </p:nvSpPr>
        <p:spPr>
          <a:xfrm>
            <a:off x="14092538" y="4006203"/>
            <a:ext cx="623495" cy="228332"/>
          </a:xfrm>
          <a:prstGeom prst="rect">
            <a:avLst/>
          </a:prstGeom>
        </p:spPr>
        <p:txBody>
          <a:bodyPr wrap="square" lIns="0" tIns="0" rIns="0" bIns="0" rtlCol="0" anchor="t">
            <a:spAutoFit/>
          </a:bodyPr>
          <a:lstStyle/>
          <a:p>
            <a:pPr algn="ctr">
              <a:lnSpc>
                <a:spcPts val="1928"/>
              </a:lnSpc>
            </a:pPr>
            <a:r>
              <a:rPr lang="en-US" sz="1377" dirty="0">
                <a:solidFill>
                  <a:srgbClr val="000000"/>
                </a:solidFill>
                <a:latin typeface="Canva Sans"/>
                <a:ea typeface="Canva Sans"/>
                <a:cs typeface="Canva Sans"/>
                <a:sym typeface="Canva Sans"/>
              </a:rPr>
              <a:t>11,967</a:t>
            </a:r>
          </a:p>
        </p:txBody>
      </p:sp>
      <p:pic>
        <p:nvPicPr>
          <p:cNvPr id="24" name="Picture 24"/>
          <p:cNvPicPr>
            <a:picLocks noChangeAspect="1"/>
          </p:cNvPicPr>
          <p:nvPr/>
        </p:nvPicPr>
        <p:blipFill>
          <a:blip r:embed="rId3"/>
          <a:stretch>
            <a:fillRect/>
          </a:stretch>
        </p:blipFill>
        <p:spPr>
          <a:xfrm>
            <a:off x="2154133" y="5880100"/>
            <a:ext cx="15711894" cy="8759314"/>
          </a:xfrm>
          <a:prstGeom prst="rect">
            <a:avLst/>
          </a:prstGeom>
        </p:spPr>
      </p:pic>
      <p:sp>
        <p:nvSpPr>
          <p:cNvPr id="20" name="AutoShape 20"/>
          <p:cNvSpPr/>
          <p:nvPr/>
        </p:nvSpPr>
        <p:spPr>
          <a:xfrm>
            <a:off x="7068920" y="5741010"/>
            <a:ext cx="0" cy="83387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1" name="AutoShape 21"/>
          <p:cNvSpPr/>
          <p:nvPr/>
        </p:nvSpPr>
        <p:spPr>
          <a:xfrm>
            <a:off x="9426556" y="5741010"/>
            <a:ext cx="0" cy="83387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2" name="AutoShape 22"/>
          <p:cNvSpPr/>
          <p:nvPr/>
        </p:nvSpPr>
        <p:spPr>
          <a:xfrm>
            <a:off x="11757832" y="5741010"/>
            <a:ext cx="0" cy="83387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3" name="AutoShape 23"/>
          <p:cNvSpPr/>
          <p:nvPr/>
        </p:nvSpPr>
        <p:spPr>
          <a:xfrm>
            <a:off x="14081125" y="5741010"/>
            <a:ext cx="0" cy="83387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5" name="TextBox 25"/>
          <p:cNvSpPr txBox="1"/>
          <p:nvPr/>
        </p:nvSpPr>
        <p:spPr>
          <a:xfrm>
            <a:off x="14716034" y="13096876"/>
            <a:ext cx="726132" cy="335541"/>
          </a:xfrm>
          <a:prstGeom prst="rect">
            <a:avLst/>
          </a:prstGeom>
        </p:spPr>
        <p:txBody>
          <a:bodyPr lIns="0" tIns="0" rIns="0" bIns="0" rtlCol="0" anchor="t">
            <a:spAutoFit/>
          </a:bodyPr>
          <a:lstStyle/>
          <a:p>
            <a:pPr algn="ctr">
              <a:lnSpc>
                <a:spcPts val="2800"/>
              </a:lnSpc>
            </a:pPr>
            <a:r>
              <a:rPr lang="en-US" sz="2000">
                <a:solidFill>
                  <a:srgbClr val="000000"/>
                </a:solidFill>
                <a:latin typeface="Canva Sans"/>
                <a:ea typeface="Canva Sans"/>
                <a:cs typeface="Canva Sans"/>
                <a:sym typeface="Canva Sans"/>
              </a:rPr>
              <a:t>25/26</a:t>
            </a:r>
          </a:p>
        </p:txBody>
      </p:sp>
      <p:sp>
        <p:nvSpPr>
          <p:cNvPr id="26" name="TextBox 26"/>
          <p:cNvSpPr txBox="1"/>
          <p:nvPr/>
        </p:nvSpPr>
        <p:spPr>
          <a:xfrm>
            <a:off x="5402026" y="13096876"/>
            <a:ext cx="695916" cy="335541"/>
          </a:xfrm>
          <a:prstGeom prst="rect">
            <a:avLst/>
          </a:prstGeom>
        </p:spPr>
        <p:txBody>
          <a:bodyPr lIns="0" tIns="0" rIns="0" bIns="0" rtlCol="0" anchor="t">
            <a:spAutoFit/>
          </a:bodyPr>
          <a:lstStyle/>
          <a:p>
            <a:pPr algn="ctr">
              <a:lnSpc>
                <a:spcPts val="2800"/>
              </a:lnSpc>
            </a:pPr>
            <a:r>
              <a:rPr lang="en-US" sz="2000">
                <a:solidFill>
                  <a:srgbClr val="000000"/>
                </a:solidFill>
                <a:latin typeface="Canva Sans"/>
                <a:ea typeface="Canva Sans"/>
                <a:cs typeface="Canva Sans"/>
                <a:sym typeface="Canva Sans"/>
              </a:rPr>
              <a:t>21/22</a:t>
            </a:r>
          </a:p>
        </p:txBody>
      </p:sp>
      <p:sp>
        <p:nvSpPr>
          <p:cNvPr id="27" name="TextBox 27"/>
          <p:cNvSpPr txBox="1"/>
          <p:nvPr/>
        </p:nvSpPr>
        <p:spPr>
          <a:xfrm>
            <a:off x="7725992" y="13098390"/>
            <a:ext cx="703835" cy="335541"/>
          </a:xfrm>
          <a:prstGeom prst="rect">
            <a:avLst/>
          </a:prstGeom>
        </p:spPr>
        <p:txBody>
          <a:bodyPr lIns="0" tIns="0" rIns="0" bIns="0" rtlCol="0" anchor="t">
            <a:spAutoFit/>
          </a:bodyPr>
          <a:lstStyle/>
          <a:p>
            <a:pPr algn="ctr">
              <a:lnSpc>
                <a:spcPts val="2800"/>
              </a:lnSpc>
            </a:pPr>
            <a:r>
              <a:rPr lang="en-US" sz="2000">
                <a:solidFill>
                  <a:srgbClr val="000000"/>
                </a:solidFill>
                <a:latin typeface="Canva Sans"/>
                <a:ea typeface="Canva Sans"/>
                <a:cs typeface="Canva Sans"/>
                <a:sym typeface="Canva Sans"/>
              </a:rPr>
              <a:t>22/23</a:t>
            </a:r>
          </a:p>
        </p:txBody>
      </p:sp>
      <p:sp>
        <p:nvSpPr>
          <p:cNvPr id="28" name="TextBox 28"/>
          <p:cNvSpPr txBox="1"/>
          <p:nvPr/>
        </p:nvSpPr>
        <p:spPr>
          <a:xfrm>
            <a:off x="10054774" y="13098390"/>
            <a:ext cx="711753" cy="335541"/>
          </a:xfrm>
          <a:prstGeom prst="rect">
            <a:avLst/>
          </a:prstGeom>
        </p:spPr>
        <p:txBody>
          <a:bodyPr lIns="0" tIns="0" rIns="0" bIns="0" rtlCol="0" anchor="t">
            <a:spAutoFit/>
          </a:bodyPr>
          <a:lstStyle/>
          <a:p>
            <a:pPr algn="ctr">
              <a:lnSpc>
                <a:spcPts val="2800"/>
              </a:lnSpc>
            </a:pPr>
            <a:r>
              <a:rPr lang="en-US" sz="2000">
                <a:solidFill>
                  <a:srgbClr val="000000"/>
                </a:solidFill>
                <a:latin typeface="Canva Sans"/>
                <a:ea typeface="Canva Sans"/>
                <a:cs typeface="Canva Sans"/>
                <a:sym typeface="Canva Sans"/>
              </a:rPr>
              <a:t>23/24</a:t>
            </a:r>
          </a:p>
        </p:txBody>
      </p:sp>
      <p:sp>
        <p:nvSpPr>
          <p:cNvPr id="29" name="TextBox 29"/>
          <p:cNvSpPr txBox="1"/>
          <p:nvPr/>
        </p:nvSpPr>
        <p:spPr>
          <a:xfrm>
            <a:off x="12426066" y="13098390"/>
            <a:ext cx="714059" cy="335541"/>
          </a:xfrm>
          <a:prstGeom prst="rect">
            <a:avLst/>
          </a:prstGeom>
        </p:spPr>
        <p:txBody>
          <a:bodyPr lIns="0" tIns="0" rIns="0" bIns="0" rtlCol="0" anchor="t">
            <a:spAutoFit/>
          </a:bodyPr>
          <a:lstStyle/>
          <a:p>
            <a:pPr algn="ctr">
              <a:lnSpc>
                <a:spcPts val="2800"/>
              </a:lnSpc>
            </a:pPr>
            <a:r>
              <a:rPr lang="en-US" sz="2000">
                <a:solidFill>
                  <a:srgbClr val="000000"/>
                </a:solidFill>
                <a:latin typeface="Canva Sans"/>
                <a:ea typeface="Canva Sans"/>
                <a:cs typeface="Canva Sans"/>
                <a:sym typeface="Canva Sans"/>
              </a:rPr>
              <a:t>24/25</a:t>
            </a:r>
          </a:p>
        </p:txBody>
      </p:sp>
      <p:sp>
        <p:nvSpPr>
          <p:cNvPr id="30" name="AutoShape 30"/>
          <p:cNvSpPr/>
          <p:nvPr/>
        </p:nvSpPr>
        <p:spPr>
          <a:xfrm>
            <a:off x="6921134" y="12719050"/>
            <a:ext cx="0" cy="94135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31" name="AutoShape 31"/>
          <p:cNvSpPr/>
          <p:nvPr/>
        </p:nvSpPr>
        <p:spPr>
          <a:xfrm>
            <a:off x="9245413" y="12719050"/>
            <a:ext cx="0" cy="94135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32" name="AutoShape 32"/>
          <p:cNvSpPr/>
          <p:nvPr/>
        </p:nvSpPr>
        <p:spPr>
          <a:xfrm>
            <a:off x="11576690" y="12719050"/>
            <a:ext cx="0" cy="94135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33" name="AutoShape 33"/>
          <p:cNvSpPr/>
          <p:nvPr/>
        </p:nvSpPr>
        <p:spPr>
          <a:xfrm>
            <a:off x="13947982" y="12719050"/>
            <a:ext cx="0" cy="941350"/>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34" name="TextBox 34"/>
          <p:cNvSpPr txBox="1"/>
          <p:nvPr/>
        </p:nvSpPr>
        <p:spPr>
          <a:xfrm>
            <a:off x="13896090" y="8673969"/>
            <a:ext cx="619275" cy="228332"/>
          </a:xfrm>
          <a:prstGeom prst="rect">
            <a:avLst/>
          </a:prstGeom>
        </p:spPr>
        <p:txBody>
          <a:bodyPr wrap="square" lIns="0" tIns="0" rIns="0" bIns="0" rtlCol="0" anchor="t">
            <a:spAutoFit/>
          </a:bodyPr>
          <a:lstStyle/>
          <a:p>
            <a:pPr algn="ctr">
              <a:lnSpc>
                <a:spcPts val="1928"/>
              </a:lnSpc>
            </a:pPr>
            <a:r>
              <a:rPr lang="en-US" sz="1377" dirty="0">
                <a:solidFill>
                  <a:srgbClr val="000000"/>
                </a:solidFill>
                <a:latin typeface="Canva Sans"/>
                <a:ea typeface="Canva Sans"/>
                <a:cs typeface="Canva Sans"/>
                <a:sym typeface="Canva Sans"/>
              </a:rPr>
              <a:t>82.6%</a:t>
            </a:r>
          </a:p>
        </p:txBody>
      </p:sp>
      <p:grpSp>
        <p:nvGrpSpPr>
          <p:cNvPr id="35" name="Group 35"/>
          <p:cNvGrpSpPr/>
          <p:nvPr/>
        </p:nvGrpSpPr>
        <p:grpSpPr>
          <a:xfrm>
            <a:off x="14629462" y="5854959"/>
            <a:ext cx="1853594" cy="150880"/>
            <a:chOff x="0" y="0"/>
            <a:chExt cx="352282" cy="28675"/>
          </a:xfrm>
        </p:grpSpPr>
        <p:sp>
          <p:nvSpPr>
            <p:cNvPr id="36" name="Freeform 36"/>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37" name="TextBox 37"/>
            <p:cNvSpPr txBox="1"/>
            <p:nvPr/>
          </p:nvSpPr>
          <p:spPr>
            <a:xfrm>
              <a:off x="0" y="-66675"/>
              <a:ext cx="352282" cy="95350"/>
            </a:xfrm>
            <a:prstGeom prst="rect">
              <a:avLst/>
            </a:prstGeom>
          </p:spPr>
          <p:txBody>
            <a:bodyPr lIns="67732" tIns="67732" rIns="67732" bIns="67732" rtlCol="0" anchor="ctr"/>
            <a:lstStyle/>
            <a:p>
              <a:pPr algn="ctr">
                <a:lnSpc>
                  <a:spcPts val="3733"/>
                </a:lnSpc>
              </a:pPr>
              <a:endParaRPr sz="2400"/>
            </a:p>
          </p:txBody>
        </p:sp>
      </p:grpSp>
      <p:sp>
        <p:nvSpPr>
          <p:cNvPr id="38" name="TextBox 38"/>
          <p:cNvSpPr txBox="1"/>
          <p:nvPr/>
        </p:nvSpPr>
        <p:spPr>
          <a:xfrm>
            <a:off x="14752067" y="5725511"/>
            <a:ext cx="406691"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Q2</a:t>
            </a:r>
          </a:p>
        </p:txBody>
      </p:sp>
      <p:sp>
        <p:nvSpPr>
          <p:cNvPr id="39" name="TextBox 39"/>
          <p:cNvSpPr txBox="1"/>
          <p:nvPr/>
        </p:nvSpPr>
        <p:spPr>
          <a:xfrm>
            <a:off x="15346337" y="5725511"/>
            <a:ext cx="360756"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Q3</a:t>
            </a:r>
          </a:p>
        </p:txBody>
      </p:sp>
      <p:sp>
        <p:nvSpPr>
          <p:cNvPr id="40" name="TextBox 40"/>
          <p:cNvSpPr txBox="1"/>
          <p:nvPr/>
        </p:nvSpPr>
        <p:spPr>
          <a:xfrm>
            <a:off x="15912045" y="5725511"/>
            <a:ext cx="406689" cy="317138"/>
          </a:xfrm>
          <a:prstGeom prst="rect">
            <a:avLst/>
          </a:prstGeom>
        </p:spPr>
        <p:txBody>
          <a:bodyPr wrap="square" lIns="0" tIns="0" rIns="0" bIns="0" rtlCol="0" anchor="t">
            <a:spAutoFit/>
          </a:bodyPr>
          <a:lstStyle/>
          <a:p>
            <a:pPr algn="ctr">
              <a:lnSpc>
                <a:spcPts val="2613"/>
              </a:lnSpc>
            </a:pPr>
            <a:r>
              <a:rPr lang="en-US" sz="1867" dirty="0">
                <a:solidFill>
                  <a:srgbClr val="A6A6A6"/>
                </a:solidFill>
                <a:latin typeface="Poppins"/>
                <a:ea typeface="Poppins"/>
                <a:cs typeface="Poppins"/>
                <a:sym typeface="Poppins"/>
              </a:rPr>
              <a:t>Q4</a:t>
            </a:r>
          </a:p>
        </p:txBody>
      </p:sp>
      <p:grpSp>
        <p:nvGrpSpPr>
          <p:cNvPr id="41" name="Group 41"/>
          <p:cNvGrpSpPr/>
          <p:nvPr/>
        </p:nvGrpSpPr>
        <p:grpSpPr>
          <a:xfrm>
            <a:off x="14468656" y="12898947"/>
            <a:ext cx="1853594" cy="150880"/>
            <a:chOff x="0" y="0"/>
            <a:chExt cx="352282" cy="28675"/>
          </a:xfrm>
        </p:grpSpPr>
        <p:sp>
          <p:nvSpPr>
            <p:cNvPr id="42" name="Freeform 42"/>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43" name="TextBox 43"/>
            <p:cNvSpPr txBox="1"/>
            <p:nvPr/>
          </p:nvSpPr>
          <p:spPr>
            <a:xfrm>
              <a:off x="0" y="-66675"/>
              <a:ext cx="352282" cy="95350"/>
            </a:xfrm>
            <a:prstGeom prst="rect">
              <a:avLst/>
            </a:prstGeom>
          </p:spPr>
          <p:txBody>
            <a:bodyPr lIns="67732" tIns="67732" rIns="67732" bIns="67732" rtlCol="0" anchor="ctr"/>
            <a:lstStyle/>
            <a:p>
              <a:pPr algn="ctr">
                <a:lnSpc>
                  <a:spcPts val="3733"/>
                </a:lnSpc>
              </a:pPr>
              <a:endParaRPr sz="2400"/>
            </a:p>
          </p:txBody>
        </p:sp>
      </p:grpSp>
      <p:sp>
        <p:nvSpPr>
          <p:cNvPr id="44" name="TextBox 44"/>
          <p:cNvSpPr txBox="1"/>
          <p:nvPr/>
        </p:nvSpPr>
        <p:spPr>
          <a:xfrm>
            <a:off x="14515369" y="12655551"/>
            <a:ext cx="346264" cy="341119"/>
          </a:xfrm>
          <a:prstGeom prst="rect">
            <a:avLst/>
          </a:prstGeom>
        </p:spPr>
        <p:txBody>
          <a:bodyPr lIns="0" tIns="0" rIns="0" bIns="0" rtlCol="0" anchor="t">
            <a:spAutoFit/>
          </a:bodyPr>
          <a:lstStyle/>
          <a:p>
            <a:pPr algn="ctr">
              <a:lnSpc>
                <a:spcPts val="2800"/>
              </a:lnSpc>
            </a:pPr>
            <a:r>
              <a:rPr lang="en-US" sz="2000">
                <a:solidFill>
                  <a:srgbClr val="A6A6A6"/>
                </a:solidFill>
                <a:latin typeface="Poppins"/>
                <a:ea typeface="Poppins"/>
                <a:cs typeface="Poppins"/>
                <a:sym typeface="Poppins"/>
              </a:rPr>
              <a:t>Q2</a:t>
            </a:r>
          </a:p>
        </p:txBody>
      </p:sp>
      <p:sp>
        <p:nvSpPr>
          <p:cNvPr id="45" name="TextBox 45"/>
          <p:cNvSpPr txBox="1"/>
          <p:nvPr/>
        </p:nvSpPr>
        <p:spPr>
          <a:xfrm>
            <a:off x="15109537" y="12655551"/>
            <a:ext cx="349836" cy="341119"/>
          </a:xfrm>
          <a:prstGeom prst="rect">
            <a:avLst/>
          </a:prstGeom>
        </p:spPr>
        <p:txBody>
          <a:bodyPr lIns="0" tIns="0" rIns="0" bIns="0" rtlCol="0" anchor="t">
            <a:spAutoFit/>
          </a:bodyPr>
          <a:lstStyle/>
          <a:p>
            <a:pPr algn="ctr">
              <a:lnSpc>
                <a:spcPts val="2800"/>
              </a:lnSpc>
            </a:pPr>
            <a:r>
              <a:rPr lang="en-US" sz="2000">
                <a:solidFill>
                  <a:srgbClr val="A6A6A6"/>
                </a:solidFill>
                <a:latin typeface="Poppins"/>
                <a:ea typeface="Poppins"/>
                <a:cs typeface="Poppins"/>
                <a:sym typeface="Poppins"/>
              </a:rPr>
              <a:t>Q3</a:t>
            </a:r>
          </a:p>
        </p:txBody>
      </p:sp>
      <p:sp>
        <p:nvSpPr>
          <p:cNvPr id="46" name="TextBox 46"/>
          <p:cNvSpPr txBox="1"/>
          <p:nvPr/>
        </p:nvSpPr>
        <p:spPr>
          <a:xfrm>
            <a:off x="15674948" y="12655551"/>
            <a:ext cx="458947" cy="341119"/>
          </a:xfrm>
          <a:prstGeom prst="rect">
            <a:avLst/>
          </a:prstGeom>
        </p:spPr>
        <p:txBody>
          <a:bodyPr wrap="square" lIns="0" tIns="0" rIns="0" bIns="0" rtlCol="0" anchor="t">
            <a:spAutoFit/>
          </a:bodyPr>
          <a:lstStyle/>
          <a:p>
            <a:pPr algn="ctr">
              <a:lnSpc>
                <a:spcPts val="2800"/>
              </a:lnSpc>
            </a:pPr>
            <a:r>
              <a:rPr lang="en-US" sz="2000" dirty="0">
                <a:solidFill>
                  <a:srgbClr val="A6A6A6"/>
                </a:solidFill>
                <a:latin typeface="Poppins"/>
                <a:ea typeface="Poppins"/>
                <a:cs typeface="Poppins"/>
                <a:sym typeface="Poppins"/>
              </a:rPr>
              <a:t>Q4</a:t>
            </a:r>
          </a:p>
        </p:txBody>
      </p:sp>
      <p:sp>
        <p:nvSpPr>
          <p:cNvPr id="47" name="TextBox 47"/>
          <p:cNvSpPr txBox="1"/>
          <p:nvPr/>
        </p:nvSpPr>
        <p:spPr>
          <a:xfrm>
            <a:off x="11657530" y="8880263"/>
            <a:ext cx="468498" cy="228332"/>
          </a:xfrm>
          <a:prstGeom prst="rect">
            <a:avLst/>
          </a:prstGeom>
        </p:spPr>
        <p:txBody>
          <a:bodyPr lIns="0" tIns="0" rIns="0" bIns="0" rtlCol="0" anchor="t">
            <a:spAutoFit/>
          </a:bodyPr>
          <a:lstStyle/>
          <a:p>
            <a:pPr algn="ctr">
              <a:lnSpc>
                <a:spcPts val="1928"/>
              </a:lnSpc>
            </a:pPr>
            <a:r>
              <a:rPr lang="en-US" sz="1377">
                <a:solidFill>
                  <a:srgbClr val="000000"/>
                </a:solidFill>
                <a:latin typeface="Canva Sans"/>
                <a:ea typeface="Canva Sans"/>
                <a:cs typeface="Canva Sans"/>
                <a:sym typeface="Canva Sans"/>
              </a:rPr>
              <a:t>75.7%</a:t>
            </a:r>
          </a:p>
        </p:txBody>
      </p:sp>
      <p:sp>
        <p:nvSpPr>
          <p:cNvPr id="48" name="TextBox 48"/>
          <p:cNvSpPr txBox="1"/>
          <p:nvPr/>
        </p:nvSpPr>
        <p:spPr>
          <a:xfrm>
            <a:off x="321064" y="14454060"/>
            <a:ext cx="13641272" cy="341440"/>
          </a:xfrm>
          <a:prstGeom prst="rect">
            <a:avLst/>
          </a:prstGeom>
        </p:spPr>
        <p:txBody>
          <a:bodyPr lIns="0" tIns="0" rIns="0" bIns="0" rtlCol="0" anchor="t">
            <a:spAutoFit/>
          </a:bodyPr>
          <a:lstStyle/>
          <a:p>
            <a:pPr>
              <a:lnSpc>
                <a:spcPts val="1329"/>
              </a:lnSpc>
            </a:pPr>
            <a:r>
              <a:rPr lang="en-US" sz="1384" dirty="0">
                <a:solidFill>
                  <a:srgbClr val="000000"/>
                </a:solidFill>
                <a:latin typeface="Poppins"/>
                <a:ea typeface="Poppins"/>
                <a:cs typeface="Poppins"/>
                <a:sym typeface="Poppins"/>
                <a:hlinkClick r:id="rId4"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dirty="0">
                <a:solidFill>
                  <a:srgbClr val="003399"/>
                </a:solidFill>
                <a:latin typeface="Poppins Bold"/>
                <a:ea typeface="Poppins Bold"/>
                <a:cs typeface="Poppins Bold"/>
                <a:sym typeface="Poppins Bold"/>
                <a:hlinkClick r:id="rId4" tooltip="https://www.tewhatuora.govt.nz/publications/health-targets-performance-resources-2025-26"/>
              </a:rPr>
              <a:t>See caveats.</a:t>
            </a:r>
          </a:p>
        </p:txBody>
      </p:sp>
      <p:grpSp>
        <p:nvGrpSpPr>
          <p:cNvPr id="2" name="Group 2"/>
          <p:cNvGrpSpPr/>
          <p:nvPr/>
        </p:nvGrpSpPr>
        <p:grpSpPr>
          <a:xfrm>
            <a:off x="-58894" y="4767"/>
            <a:ext cx="20209032" cy="1251303"/>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15284C"/>
            </a:solidFill>
          </p:spPr>
          <p:txBody>
            <a:bodyPr/>
            <a:lstStyle/>
            <a:p>
              <a:endParaRPr lang="en-NZ" sz="2400"/>
            </a:p>
          </p:txBody>
        </p:sp>
        <p:sp>
          <p:nvSpPr>
            <p:cNvPr id="4" name="TextBox 4"/>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5" name="Freeform 5"/>
          <p:cNvSpPr/>
          <p:nvPr/>
        </p:nvSpPr>
        <p:spPr>
          <a:xfrm>
            <a:off x="139034" y="241300"/>
            <a:ext cx="2773235" cy="745878"/>
          </a:xfrm>
          <a:custGeom>
            <a:avLst/>
            <a:gdLst/>
            <a:ahLst/>
            <a:cxnLst/>
            <a:rect l="l" t="t" r="r" b="b"/>
            <a:pathLst>
              <a:path w="2079981" h="559423">
                <a:moveTo>
                  <a:pt x="0" y="0"/>
                </a:moveTo>
                <a:lnTo>
                  <a:pt x="2079982" y="0"/>
                </a:lnTo>
                <a:lnTo>
                  <a:pt x="2079982" y="559422"/>
                </a:lnTo>
                <a:lnTo>
                  <a:pt x="0" y="559422"/>
                </a:lnTo>
                <a:lnTo>
                  <a:pt x="0" y="0"/>
                </a:lnTo>
                <a:close/>
              </a:path>
            </a:pathLst>
          </a:custGeom>
          <a:blipFill>
            <a:blip r:embed="rId5"/>
            <a:stretch>
              <a:fillRect/>
            </a:stretch>
          </a:blipFill>
        </p:spPr>
        <p:txBody>
          <a:bodyPr/>
          <a:lstStyle/>
          <a:p>
            <a:endParaRPr lang="en-NZ" sz="2400"/>
          </a:p>
        </p:txBody>
      </p:sp>
      <p:sp>
        <p:nvSpPr>
          <p:cNvPr id="6" name="TextBox 6"/>
          <p:cNvSpPr txBox="1"/>
          <p:nvPr/>
        </p:nvSpPr>
        <p:spPr>
          <a:xfrm>
            <a:off x="6826139" y="165098"/>
            <a:ext cx="7169022" cy="830227"/>
          </a:xfrm>
          <a:prstGeom prst="rect">
            <a:avLst/>
          </a:prstGeom>
        </p:spPr>
        <p:txBody>
          <a:bodyPr lIns="0" tIns="0" rIns="0" bIns="0" rtlCol="0" anchor="t">
            <a:spAutoFit/>
          </a:bodyPr>
          <a:lstStyle/>
          <a:p>
            <a:pPr algn="ctr">
              <a:lnSpc>
                <a:spcPts val="3932"/>
              </a:lnSpc>
            </a:pPr>
            <a:r>
              <a:rPr lang="en-US" sz="2809" b="1" dirty="0">
                <a:solidFill>
                  <a:srgbClr val="FFFFFF"/>
                </a:solidFill>
                <a:latin typeface="Poppins Bold"/>
                <a:ea typeface="Poppins Bold"/>
                <a:cs typeface="Poppins Bold"/>
                <a:sym typeface="Poppins Bold"/>
              </a:rPr>
              <a:t>Improved childhood </a:t>
            </a:r>
            <a:r>
              <a:rPr lang="en-US" sz="2809" b="1" dirty="0" err="1">
                <a:solidFill>
                  <a:srgbClr val="FFFFFF"/>
                </a:solidFill>
                <a:latin typeface="Poppins Bold"/>
                <a:ea typeface="Poppins Bold"/>
                <a:cs typeface="Poppins Bold"/>
                <a:sym typeface="Poppins Bold"/>
              </a:rPr>
              <a:t>immunisations</a:t>
            </a:r>
            <a:r>
              <a:rPr lang="en-US" sz="2809" b="1" dirty="0">
                <a:solidFill>
                  <a:srgbClr val="FFFFFF"/>
                </a:solidFill>
                <a:latin typeface="Poppins Bold"/>
                <a:ea typeface="Poppins Bold"/>
                <a:cs typeface="Poppins Bold"/>
                <a:sym typeface="Poppins Bold"/>
              </a:rPr>
              <a:t> </a:t>
            </a:r>
          </a:p>
          <a:p>
            <a:pPr algn="ctr">
              <a:lnSpc>
                <a:spcPts val="2745"/>
              </a:lnSpc>
            </a:pPr>
            <a:r>
              <a:rPr lang="en-US" sz="1960" dirty="0">
                <a:solidFill>
                  <a:srgbClr val="FFFFFF"/>
                </a:solidFill>
                <a:latin typeface="Poppins"/>
                <a:ea typeface="Poppins"/>
                <a:cs typeface="Poppins"/>
                <a:sym typeface="Poppins"/>
              </a:rPr>
              <a:t>Number of children fully </a:t>
            </a:r>
            <a:r>
              <a:rPr lang="en-US" sz="1960" dirty="0" err="1">
                <a:solidFill>
                  <a:srgbClr val="FFFFFF"/>
                </a:solidFill>
                <a:latin typeface="Poppins"/>
                <a:ea typeface="Poppins"/>
                <a:cs typeface="Poppins"/>
                <a:sym typeface="Poppins"/>
              </a:rPr>
              <a:t>immunised</a:t>
            </a:r>
            <a:endParaRPr lang="en-US" sz="1960" dirty="0">
              <a:solidFill>
                <a:srgbClr val="FFFFFF"/>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1294" y="2373491"/>
            <a:ext cx="4060937" cy="2481932"/>
            <a:chOff x="0" y="0"/>
            <a:chExt cx="1086122" cy="663808"/>
          </a:xfrm>
        </p:grpSpPr>
        <p:sp>
          <p:nvSpPr>
            <p:cNvPr id="3" name="Freeform 3"/>
            <p:cNvSpPr/>
            <p:nvPr/>
          </p:nvSpPr>
          <p:spPr>
            <a:xfrm>
              <a:off x="0" y="0"/>
              <a:ext cx="1086122" cy="663808"/>
            </a:xfrm>
            <a:custGeom>
              <a:avLst/>
              <a:gdLst/>
              <a:ahLst/>
              <a:cxnLst/>
              <a:rect l="l" t="t" r="r" b="b"/>
              <a:pathLst>
                <a:path w="1086122" h="663808">
                  <a:moveTo>
                    <a:pt x="61004" y="0"/>
                  </a:moveTo>
                  <a:lnTo>
                    <a:pt x="1025117" y="0"/>
                  </a:lnTo>
                  <a:cubicBezTo>
                    <a:pt x="1058809" y="0"/>
                    <a:pt x="1086122" y="27313"/>
                    <a:pt x="1086122" y="61004"/>
                  </a:cubicBezTo>
                  <a:lnTo>
                    <a:pt x="1086122" y="602803"/>
                  </a:lnTo>
                  <a:cubicBezTo>
                    <a:pt x="1086122" y="618983"/>
                    <a:pt x="1079695" y="634499"/>
                    <a:pt x="1068254" y="645940"/>
                  </a:cubicBezTo>
                  <a:cubicBezTo>
                    <a:pt x="1056814" y="657380"/>
                    <a:pt x="1041297" y="663808"/>
                    <a:pt x="1025117" y="663808"/>
                  </a:cubicBezTo>
                  <a:lnTo>
                    <a:pt x="61004" y="663808"/>
                  </a:lnTo>
                  <a:cubicBezTo>
                    <a:pt x="27313" y="663808"/>
                    <a:pt x="0" y="636495"/>
                    <a:pt x="0" y="602803"/>
                  </a:cubicBezTo>
                  <a:lnTo>
                    <a:pt x="0" y="61004"/>
                  </a:lnTo>
                  <a:cubicBezTo>
                    <a:pt x="0" y="27313"/>
                    <a:pt x="27313" y="0"/>
                    <a:pt x="61004" y="0"/>
                  </a:cubicBezTo>
                  <a:close/>
                </a:path>
              </a:pathLst>
            </a:custGeom>
            <a:solidFill>
              <a:srgbClr val="F6F4EC"/>
            </a:solidFill>
          </p:spPr>
          <p:txBody>
            <a:bodyPr/>
            <a:lstStyle/>
            <a:p>
              <a:endParaRPr lang="en-NZ" sz="2400"/>
            </a:p>
          </p:txBody>
        </p:sp>
        <p:sp>
          <p:nvSpPr>
            <p:cNvPr id="4" name="TextBox 4"/>
            <p:cNvSpPr txBox="1"/>
            <p:nvPr/>
          </p:nvSpPr>
          <p:spPr>
            <a:xfrm>
              <a:off x="0" y="-38100"/>
              <a:ext cx="1086122" cy="701908"/>
            </a:xfrm>
            <a:prstGeom prst="rect">
              <a:avLst/>
            </a:prstGeom>
          </p:spPr>
          <p:txBody>
            <a:bodyPr lIns="48135" tIns="48135" rIns="48135" bIns="48135" rtlCol="0" anchor="ctr"/>
            <a:lstStyle/>
            <a:p>
              <a:pPr algn="ctr">
                <a:lnSpc>
                  <a:spcPts val="2520"/>
                </a:lnSpc>
              </a:pPr>
              <a:endParaRPr sz="2400"/>
            </a:p>
          </p:txBody>
        </p:sp>
      </p:grpSp>
      <p:grpSp>
        <p:nvGrpSpPr>
          <p:cNvPr id="5" name="Group 5"/>
          <p:cNvGrpSpPr/>
          <p:nvPr/>
        </p:nvGrpSpPr>
        <p:grpSpPr>
          <a:xfrm>
            <a:off x="0" y="-42089"/>
            <a:ext cx="20159471" cy="1807709"/>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sz="2400"/>
            </a:p>
          </p:txBody>
        </p:sp>
        <p:sp>
          <p:nvSpPr>
            <p:cNvPr id="7" name="TextBox 7"/>
            <p:cNvSpPr txBox="1"/>
            <p:nvPr/>
          </p:nvSpPr>
          <p:spPr>
            <a:xfrm>
              <a:off x="0" y="-9525"/>
              <a:ext cx="5391771" cy="365848"/>
            </a:xfrm>
            <a:prstGeom prst="rect">
              <a:avLst/>
            </a:prstGeom>
          </p:spPr>
          <p:txBody>
            <a:bodyPr lIns="48135" tIns="48135" rIns="48135" bIns="48135" rtlCol="0" anchor="ctr"/>
            <a:lstStyle/>
            <a:p>
              <a:pPr algn="ctr">
                <a:lnSpc>
                  <a:spcPts val="1591"/>
                </a:lnSpc>
              </a:pPr>
              <a:endParaRPr sz="2400"/>
            </a:p>
          </p:txBody>
        </p:sp>
      </p:grpSp>
      <p:grpSp>
        <p:nvGrpSpPr>
          <p:cNvPr id="8" name="Group 8"/>
          <p:cNvGrpSpPr/>
          <p:nvPr/>
        </p:nvGrpSpPr>
        <p:grpSpPr>
          <a:xfrm>
            <a:off x="4331129" y="2377224"/>
            <a:ext cx="5820571" cy="2478199"/>
            <a:chOff x="0" y="0"/>
            <a:chExt cx="1556746" cy="662809"/>
          </a:xfrm>
        </p:grpSpPr>
        <p:sp>
          <p:nvSpPr>
            <p:cNvPr id="9" name="Freeform 9"/>
            <p:cNvSpPr/>
            <p:nvPr/>
          </p:nvSpPr>
          <p:spPr>
            <a:xfrm>
              <a:off x="0" y="0"/>
              <a:ext cx="1556746" cy="662809"/>
            </a:xfrm>
            <a:custGeom>
              <a:avLst/>
              <a:gdLst/>
              <a:ahLst/>
              <a:cxnLst/>
              <a:rect l="l" t="t" r="r" b="b"/>
              <a:pathLst>
                <a:path w="1556746" h="662809">
                  <a:moveTo>
                    <a:pt x="42562" y="0"/>
                  </a:moveTo>
                  <a:lnTo>
                    <a:pt x="1514185" y="0"/>
                  </a:lnTo>
                  <a:cubicBezTo>
                    <a:pt x="1537691" y="0"/>
                    <a:pt x="1556746" y="19056"/>
                    <a:pt x="1556746" y="42562"/>
                  </a:cubicBezTo>
                  <a:lnTo>
                    <a:pt x="1556746" y="620247"/>
                  </a:lnTo>
                  <a:cubicBezTo>
                    <a:pt x="1556746" y="643754"/>
                    <a:pt x="1537691" y="662809"/>
                    <a:pt x="1514185" y="662809"/>
                  </a:cubicBezTo>
                  <a:lnTo>
                    <a:pt x="42562" y="662809"/>
                  </a:lnTo>
                  <a:cubicBezTo>
                    <a:pt x="19056" y="662809"/>
                    <a:pt x="0" y="643754"/>
                    <a:pt x="0" y="620247"/>
                  </a:cubicBezTo>
                  <a:lnTo>
                    <a:pt x="0" y="42562"/>
                  </a:lnTo>
                  <a:cubicBezTo>
                    <a:pt x="0" y="19056"/>
                    <a:pt x="19056" y="0"/>
                    <a:pt x="42562" y="0"/>
                  </a:cubicBezTo>
                  <a:close/>
                </a:path>
              </a:pathLst>
            </a:custGeom>
            <a:solidFill>
              <a:srgbClr val="F6F4EC"/>
            </a:solidFill>
          </p:spPr>
          <p:txBody>
            <a:bodyPr/>
            <a:lstStyle/>
            <a:p>
              <a:endParaRPr lang="en-NZ" sz="2400"/>
            </a:p>
          </p:txBody>
        </p:sp>
        <p:sp>
          <p:nvSpPr>
            <p:cNvPr id="10" name="TextBox 10"/>
            <p:cNvSpPr txBox="1"/>
            <p:nvPr/>
          </p:nvSpPr>
          <p:spPr>
            <a:xfrm>
              <a:off x="0" y="-38100"/>
              <a:ext cx="1556746" cy="700909"/>
            </a:xfrm>
            <a:prstGeom prst="rect">
              <a:avLst/>
            </a:prstGeom>
          </p:spPr>
          <p:txBody>
            <a:bodyPr lIns="48135" tIns="48135" rIns="48135" bIns="48135" rtlCol="0" anchor="ctr"/>
            <a:lstStyle/>
            <a:p>
              <a:pPr algn="ctr">
                <a:lnSpc>
                  <a:spcPts val="2520"/>
                </a:lnSpc>
              </a:pPr>
              <a:endParaRPr sz="2400"/>
            </a:p>
          </p:txBody>
        </p:sp>
      </p:grpSp>
      <p:grpSp>
        <p:nvGrpSpPr>
          <p:cNvPr id="11" name="Group 11"/>
          <p:cNvGrpSpPr/>
          <p:nvPr/>
        </p:nvGrpSpPr>
        <p:grpSpPr>
          <a:xfrm>
            <a:off x="10247911" y="2373492"/>
            <a:ext cx="9631420" cy="11654175"/>
            <a:chOff x="0" y="0"/>
            <a:chExt cx="2543827" cy="3078071"/>
          </a:xfrm>
        </p:grpSpPr>
        <p:sp>
          <p:nvSpPr>
            <p:cNvPr id="12" name="Freeform 12"/>
            <p:cNvSpPr/>
            <p:nvPr/>
          </p:nvSpPr>
          <p:spPr>
            <a:xfrm>
              <a:off x="0" y="0"/>
              <a:ext cx="2543827" cy="3078071"/>
            </a:xfrm>
            <a:custGeom>
              <a:avLst/>
              <a:gdLst/>
              <a:ahLst/>
              <a:cxnLst/>
              <a:rect l="l" t="t" r="r" b="b"/>
              <a:pathLst>
                <a:path w="2543827" h="3078071">
                  <a:moveTo>
                    <a:pt x="25722" y="0"/>
                  </a:moveTo>
                  <a:lnTo>
                    <a:pt x="2518105" y="0"/>
                  </a:lnTo>
                  <a:cubicBezTo>
                    <a:pt x="2524927" y="0"/>
                    <a:pt x="2531469" y="2710"/>
                    <a:pt x="2536293" y="7534"/>
                  </a:cubicBezTo>
                  <a:cubicBezTo>
                    <a:pt x="2541117" y="12357"/>
                    <a:pt x="2543827" y="18900"/>
                    <a:pt x="2543827" y="25722"/>
                  </a:cubicBezTo>
                  <a:lnTo>
                    <a:pt x="2543827" y="3052350"/>
                  </a:lnTo>
                  <a:cubicBezTo>
                    <a:pt x="2543827" y="3059172"/>
                    <a:pt x="2541117" y="3065714"/>
                    <a:pt x="2536293" y="3070538"/>
                  </a:cubicBezTo>
                  <a:cubicBezTo>
                    <a:pt x="2531469" y="3075362"/>
                    <a:pt x="2524927" y="3078071"/>
                    <a:pt x="2518105" y="3078071"/>
                  </a:cubicBezTo>
                  <a:lnTo>
                    <a:pt x="25722" y="3078071"/>
                  </a:lnTo>
                  <a:cubicBezTo>
                    <a:pt x="11516" y="3078071"/>
                    <a:pt x="0" y="3066555"/>
                    <a:pt x="0" y="3052350"/>
                  </a:cubicBezTo>
                  <a:lnTo>
                    <a:pt x="0" y="25722"/>
                  </a:lnTo>
                  <a:cubicBezTo>
                    <a:pt x="0" y="18900"/>
                    <a:pt x="2710" y="12357"/>
                    <a:pt x="7534" y="7534"/>
                  </a:cubicBezTo>
                  <a:cubicBezTo>
                    <a:pt x="12357" y="2710"/>
                    <a:pt x="18900" y="0"/>
                    <a:pt x="25722" y="0"/>
                  </a:cubicBezTo>
                  <a:close/>
                </a:path>
              </a:pathLst>
            </a:custGeom>
            <a:solidFill>
              <a:srgbClr val="F6F4EC"/>
            </a:solidFill>
          </p:spPr>
          <p:txBody>
            <a:bodyPr/>
            <a:lstStyle/>
            <a:p>
              <a:endParaRPr lang="en-NZ" sz="2400"/>
            </a:p>
          </p:txBody>
        </p:sp>
        <p:sp>
          <p:nvSpPr>
            <p:cNvPr id="13" name="TextBox 13"/>
            <p:cNvSpPr txBox="1"/>
            <p:nvPr/>
          </p:nvSpPr>
          <p:spPr>
            <a:xfrm>
              <a:off x="0" y="-38100"/>
              <a:ext cx="2543827" cy="3116171"/>
            </a:xfrm>
            <a:prstGeom prst="rect">
              <a:avLst/>
            </a:prstGeom>
          </p:spPr>
          <p:txBody>
            <a:bodyPr lIns="48135" tIns="48135" rIns="48135" bIns="48135" rtlCol="0" anchor="ctr"/>
            <a:lstStyle/>
            <a:p>
              <a:pPr algn="ctr">
                <a:lnSpc>
                  <a:spcPts val="2520"/>
                </a:lnSpc>
              </a:pPr>
              <a:endParaRPr sz="2400"/>
            </a:p>
          </p:txBody>
        </p:sp>
      </p:grpSp>
      <p:sp>
        <p:nvSpPr>
          <p:cNvPr id="14" name="AutoShape 14"/>
          <p:cNvSpPr/>
          <p:nvPr/>
        </p:nvSpPr>
        <p:spPr>
          <a:xfrm>
            <a:off x="9866978" y="2976403"/>
            <a:ext cx="0" cy="1543978"/>
          </a:xfrm>
          <a:prstGeom prst="line">
            <a:avLst/>
          </a:prstGeom>
          <a:ln w="38100" cap="flat">
            <a:solidFill>
              <a:srgbClr val="FF914D">
                <a:alpha val="76863"/>
              </a:srgbClr>
            </a:solidFill>
            <a:prstDash val="solid"/>
            <a:headEnd type="none" w="sm" len="sm"/>
            <a:tailEnd type="none" w="sm" len="sm"/>
          </a:ln>
        </p:spPr>
        <p:txBody>
          <a:bodyPr/>
          <a:lstStyle/>
          <a:p>
            <a:endParaRPr lang="en-NZ" sz="2400"/>
          </a:p>
        </p:txBody>
      </p:sp>
      <p:sp>
        <p:nvSpPr>
          <p:cNvPr id="15" name="AutoShape 15"/>
          <p:cNvSpPr/>
          <p:nvPr/>
        </p:nvSpPr>
        <p:spPr>
          <a:xfrm flipH="1">
            <a:off x="8941117" y="2658286"/>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16" name="AutoShape 16"/>
          <p:cNvSpPr/>
          <p:nvPr/>
        </p:nvSpPr>
        <p:spPr>
          <a:xfrm flipH="1" flipV="1">
            <a:off x="8941117" y="2783528"/>
            <a:ext cx="864544" cy="0"/>
          </a:xfrm>
          <a:prstGeom prst="line">
            <a:avLst/>
          </a:prstGeom>
          <a:ln w="38100" cap="flat">
            <a:solidFill>
              <a:srgbClr val="FF914D"/>
            </a:solidFill>
            <a:prstDash val="solid"/>
            <a:headEnd type="none" w="sm" len="sm"/>
            <a:tailEnd type="none" w="sm" len="sm"/>
          </a:ln>
        </p:spPr>
        <p:txBody>
          <a:bodyPr/>
          <a:lstStyle/>
          <a:p>
            <a:endParaRPr lang="en-NZ" sz="2400"/>
          </a:p>
        </p:txBody>
      </p:sp>
      <p:grpSp>
        <p:nvGrpSpPr>
          <p:cNvPr id="17" name="Group 17"/>
          <p:cNvGrpSpPr/>
          <p:nvPr/>
        </p:nvGrpSpPr>
        <p:grpSpPr>
          <a:xfrm>
            <a:off x="166295" y="4931622"/>
            <a:ext cx="9972705" cy="1869492"/>
            <a:chOff x="0" y="0"/>
            <a:chExt cx="2667259" cy="500007"/>
          </a:xfrm>
        </p:grpSpPr>
        <p:sp>
          <p:nvSpPr>
            <p:cNvPr id="18" name="Freeform 18"/>
            <p:cNvSpPr/>
            <p:nvPr/>
          </p:nvSpPr>
          <p:spPr>
            <a:xfrm>
              <a:off x="0" y="0"/>
              <a:ext cx="2667259" cy="500007"/>
            </a:xfrm>
            <a:custGeom>
              <a:avLst/>
              <a:gdLst/>
              <a:ahLst/>
              <a:cxnLst/>
              <a:rect l="l" t="t" r="r" b="b"/>
              <a:pathLst>
                <a:path w="2667259" h="500007">
                  <a:moveTo>
                    <a:pt x="24841" y="0"/>
                  </a:moveTo>
                  <a:lnTo>
                    <a:pt x="2642418" y="0"/>
                  </a:lnTo>
                  <a:cubicBezTo>
                    <a:pt x="2649007" y="0"/>
                    <a:pt x="2655325" y="2617"/>
                    <a:pt x="2659984" y="7276"/>
                  </a:cubicBezTo>
                  <a:cubicBezTo>
                    <a:pt x="2664642" y="11934"/>
                    <a:pt x="2667259" y="18253"/>
                    <a:pt x="2667259" y="24841"/>
                  </a:cubicBezTo>
                  <a:lnTo>
                    <a:pt x="2667259" y="475166"/>
                  </a:lnTo>
                  <a:cubicBezTo>
                    <a:pt x="2667259" y="488885"/>
                    <a:pt x="2656138" y="500007"/>
                    <a:pt x="2642418" y="500007"/>
                  </a:cubicBezTo>
                  <a:lnTo>
                    <a:pt x="24841" y="500007"/>
                  </a:lnTo>
                  <a:cubicBezTo>
                    <a:pt x="18253" y="500007"/>
                    <a:pt x="11934" y="497390"/>
                    <a:pt x="7276" y="492731"/>
                  </a:cubicBezTo>
                  <a:cubicBezTo>
                    <a:pt x="2617" y="488072"/>
                    <a:pt x="0" y="481754"/>
                    <a:pt x="0" y="475166"/>
                  </a:cubicBezTo>
                  <a:lnTo>
                    <a:pt x="0" y="24841"/>
                  </a:lnTo>
                  <a:cubicBezTo>
                    <a:pt x="0" y="18253"/>
                    <a:pt x="2617" y="11934"/>
                    <a:pt x="7276" y="7276"/>
                  </a:cubicBezTo>
                  <a:cubicBezTo>
                    <a:pt x="11934" y="2617"/>
                    <a:pt x="18253" y="0"/>
                    <a:pt x="24841" y="0"/>
                  </a:cubicBezTo>
                  <a:close/>
                </a:path>
              </a:pathLst>
            </a:custGeom>
            <a:solidFill>
              <a:srgbClr val="F6F4EC"/>
            </a:solidFill>
          </p:spPr>
          <p:txBody>
            <a:bodyPr/>
            <a:lstStyle/>
            <a:p>
              <a:endParaRPr lang="en-NZ" sz="2400"/>
            </a:p>
          </p:txBody>
        </p:sp>
        <p:sp>
          <p:nvSpPr>
            <p:cNvPr id="19" name="TextBox 19"/>
            <p:cNvSpPr txBox="1"/>
            <p:nvPr/>
          </p:nvSpPr>
          <p:spPr>
            <a:xfrm>
              <a:off x="0" y="-38100"/>
              <a:ext cx="2667259" cy="538107"/>
            </a:xfrm>
            <a:prstGeom prst="rect">
              <a:avLst/>
            </a:prstGeom>
          </p:spPr>
          <p:txBody>
            <a:bodyPr lIns="48135" tIns="48135" rIns="48135" bIns="48135" rtlCol="0" anchor="ctr"/>
            <a:lstStyle/>
            <a:p>
              <a:pPr algn="ctr">
                <a:lnSpc>
                  <a:spcPts val="2520"/>
                </a:lnSpc>
              </a:pPr>
              <a:endParaRPr sz="2400"/>
            </a:p>
          </p:txBody>
        </p:sp>
      </p:grpSp>
      <p:grpSp>
        <p:nvGrpSpPr>
          <p:cNvPr id="20" name="Group 20"/>
          <p:cNvGrpSpPr/>
          <p:nvPr/>
        </p:nvGrpSpPr>
        <p:grpSpPr>
          <a:xfrm>
            <a:off x="230489" y="6877313"/>
            <a:ext cx="9903124" cy="1869492"/>
            <a:chOff x="0" y="0"/>
            <a:chExt cx="2648650" cy="500007"/>
          </a:xfrm>
        </p:grpSpPr>
        <p:sp>
          <p:nvSpPr>
            <p:cNvPr id="21" name="Freeform 21"/>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2" name="TextBox 22"/>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3" name="Group 23"/>
          <p:cNvGrpSpPr/>
          <p:nvPr/>
        </p:nvGrpSpPr>
        <p:grpSpPr>
          <a:xfrm>
            <a:off x="254258" y="8861102"/>
            <a:ext cx="9903124" cy="5438763"/>
            <a:chOff x="0" y="0"/>
            <a:chExt cx="2648650" cy="1381828"/>
          </a:xfrm>
        </p:grpSpPr>
        <p:sp>
          <p:nvSpPr>
            <p:cNvPr id="24" name="Freeform 24"/>
            <p:cNvSpPr/>
            <p:nvPr/>
          </p:nvSpPr>
          <p:spPr>
            <a:xfrm>
              <a:off x="0" y="0"/>
              <a:ext cx="2648650" cy="1381828"/>
            </a:xfrm>
            <a:custGeom>
              <a:avLst/>
              <a:gdLst/>
              <a:ahLst/>
              <a:cxnLst/>
              <a:rect l="l" t="t" r="r" b="b"/>
              <a:pathLst>
                <a:path w="2648650" h="1381828">
                  <a:moveTo>
                    <a:pt x="25016" y="0"/>
                  </a:moveTo>
                  <a:lnTo>
                    <a:pt x="2623634" y="0"/>
                  </a:lnTo>
                  <a:cubicBezTo>
                    <a:pt x="2630268" y="0"/>
                    <a:pt x="2636631" y="2636"/>
                    <a:pt x="2641323" y="7327"/>
                  </a:cubicBezTo>
                  <a:cubicBezTo>
                    <a:pt x="2646014" y="12018"/>
                    <a:pt x="2648650" y="18381"/>
                    <a:pt x="2648650" y="25016"/>
                  </a:cubicBezTo>
                  <a:lnTo>
                    <a:pt x="2648650" y="1356813"/>
                  </a:lnTo>
                  <a:cubicBezTo>
                    <a:pt x="2648650" y="1370628"/>
                    <a:pt x="2637450" y="1381828"/>
                    <a:pt x="2623634" y="1381828"/>
                  </a:cubicBezTo>
                  <a:lnTo>
                    <a:pt x="25016" y="1381828"/>
                  </a:lnTo>
                  <a:cubicBezTo>
                    <a:pt x="18381" y="1381828"/>
                    <a:pt x="12018" y="1379193"/>
                    <a:pt x="7327" y="1374501"/>
                  </a:cubicBezTo>
                  <a:cubicBezTo>
                    <a:pt x="2636" y="1369810"/>
                    <a:pt x="0" y="1363447"/>
                    <a:pt x="0" y="1356813"/>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5" name="TextBox 25"/>
            <p:cNvSpPr txBox="1"/>
            <p:nvPr/>
          </p:nvSpPr>
          <p:spPr>
            <a:xfrm>
              <a:off x="0" y="-38100"/>
              <a:ext cx="2648650" cy="1419928"/>
            </a:xfrm>
            <a:prstGeom prst="rect">
              <a:avLst/>
            </a:prstGeom>
          </p:spPr>
          <p:txBody>
            <a:bodyPr lIns="48135" tIns="48135" rIns="48135" bIns="48135" rtlCol="0" anchor="ctr"/>
            <a:lstStyle/>
            <a:p>
              <a:pPr algn="ctr">
                <a:lnSpc>
                  <a:spcPts val="2520"/>
                </a:lnSpc>
              </a:pPr>
              <a:endParaRPr sz="2400"/>
            </a:p>
          </p:txBody>
        </p:sp>
      </p:grpSp>
      <p:graphicFrame>
        <p:nvGraphicFramePr>
          <p:cNvPr id="26" name="Table 26"/>
          <p:cNvGraphicFramePr>
            <a:graphicFrameLocks noGrp="1"/>
          </p:cNvGraphicFramePr>
          <p:nvPr/>
        </p:nvGraphicFramePr>
        <p:xfrm>
          <a:off x="417267" y="7567343"/>
          <a:ext cx="9615922" cy="977872"/>
        </p:xfrm>
        <a:graphic>
          <a:graphicData uri="http://schemas.openxmlformats.org/drawingml/2006/table">
            <a:tbl>
              <a:tblPr/>
              <a:tblGrid>
                <a:gridCol w="3614885">
                  <a:extLst>
                    <a:ext uri="{9D8B030D-6E8A-4147-A177-3AD203B41FA5}">
                      <a16:colId xmlns:a16="http://schemas.microsoft.com/office/drawing/2014/main" val="20000"/>
                    </a:ext>
                  </a:extLst>
                </a:gridCol>
                <a:gridCol w="2050222">
                  <a:extLst>
                    <a:ext uri="{9D8B030D-6E8A-4147-A177-3AD203B41FA5}">
                      <a16:colId xmlns:a16="http://schemas.microsoft.com/office/drawing/2014/main" val="20001"/>
                    </a:ext>
                  </a:extLst>
                </a:gridCol>
                <a:gridCol w="1867690">
                  <a:extLst>
                    <a:ext uri="{9D8B030D-6E8A-4147-A177-3AD203B41FA5}">
                      <a16:colId xmlns:a16="http://schemas.microsoft.com/office/drawing/2014/main" val="20002"/>
                    </a:ext>
                  </a:extLst>
                </a:gridCol>
                <a:gridCol w="2083125">
                  <a:extLst>
                    <a:ext uri="{9D8B030D-6E8A-4147-A177-3AD203B41FA5}">
                      <a16:colId xmlns:a16="http://schemas.microsoft.com/office/drawing/2014/main" val="20003"/>
                    </a:ext>
                  </a:extLst>
                </a:gridCol>
              </a:tblGrid>
              <a:tr h="488936">
                <a:tc>
                  <a:txBody>
                    <a:bodyPr/>
                    <a:lstStyle/>
                    <a:p>
                      <a:pPr algn="ctr">
                        <a:lnSpc>
                          <a:spcPts val="1679"/>
                        </a:lnSpc>
                        <a:defRPr/>
                      </a:pP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2024/25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2025/26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 point change</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8936">
                <a:tc>
                  <a:txBody>
                    <a:bodyPr/>
                    <a:lstStyle/>
                    <a:p>
                      <a:pPr algn="l">
                        <a:lnSpc>
                          <a:spcPts val="1679"/>
                        </a:lnSpc>
                        <a:defRPr/>
                      </a:pPr>
                      <a:r>
                        <a:rPr lang="en-US" sz="1600">
                          <a:solidFill>
                            <a:srgbClr val="000000"/>
                          </a:solidFill>
                          <a:latin typeface="Poppins"/>
                          <a:ea typeface="Poppins"/>
                          <a:cs typeface="Poppins"/>
                          <a:sym typeface="Poppins"/>
                        </a:rPr>
                        <a:t>Shorter stays in ED &lt;6hrs </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67.5%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68.9%</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944D"/>
                          </a:solidFill>
                          <a:latin typeface="Poppins Bold"/>
                          <a:ea typeface="Poppins Bold"/>
                          <a:cs typeface="Poppins Bold"/>
                          <a:sym typeface="Poppins Bold"/>
                        </a:rPr>
                        <a:t>1.4%</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7" name="Picture 27"/>
          <p:cNvPicPr>
            <a:picLocks noChangeAspect="1"/>
          </p:cNvPicPr>
          <p:nvPr/>
        </p:nvPicPr>
        <p:blipFill>
          <a:blip r:embed="rId2"/>
          <a:stretch>
            <a:fillRect/>
          </a:stretch>
        </p:blipFill>
        <p:spPr>
          <a:xfrm>
            <a:off x="5971406" y="2848334"/>
            <a:ext cx="3644184" cy="1850181"/>
          </a:xfrm>
          <a:prstGeom prst="rect">
            <a:avLst/>
          </a:prstGeom>
        </p:spPr>
      </p:pic>
      <p:sp>
        <p:nvSpPr>
          <p:cNvPr id="28" name="AutoShape 28"/>
          <p:cNvSpPr/>
          <p:nvPr/>
        </p:nvSpPr>
        <p:spPr>
          <a:xfrm>
            <a:off x="9286510" y="2976403"/>
            <a:ext cx="0" cy="1543978"/>
          </a:xfrm>
          <a:prstGeom prst="line">
            <a:avLst/>
          </a:prstGeom>
          <a:ln w="38100" cap="flat">
            <a:solidFill>
              <a:srgbClr val="FF3131">
                <a:alpha val="60000"/>
              </a:srgbClr>
            </a:solidFill>
            <a:prstDash val="sysDot"/>
            <a:headEnd type="none" w="sm" len="sm"/>
            <a:tailEnd type="none" w="sm" len="sm"/>
          </a:ln>
        </p:spPr>
        <p:txBody>
          <a:bodyPr/>
          <a:lstStyle/>
          <a:p>
            <a:endParaRPr lang="en-NZ" sz="2400"/>
          </a:p>
        </p:txBody>
      </p:sp>
      <p:pic>
        <p:nvPicPr>
          <p:cNvPr id="29" name="Picture 29"/>
          <p:cNvPicPr>
            <a:picLocks noChangeAspect="1"/>
          </p:cNvPicPr>
          <p:nvPr/>
        </p:nvPicPr>
        <p:blipFill>
          <a:blip r:embed="rId3"/>
          <a:stretch>
            <a:fillRect/>
          </a:stretch>
        </p:blipFill>
        <p:spPr>
          <a:xfrm>
            <a:off x="12323204" y="2245253"/>
            <a:ext cx="8466530" cy="11115041"/>
          </a:xfrm>
          <a:prstGeom prst="rect">
            <a:avLst/>
          </a:prstGeom>
        </p:spPr>
      </p:pic>
      <p:sp>
        <p:nvSpPr>
          <p:cNvPr id="30" name="AutoShape 30"/>
          <p:cNvSpPr/>
          <p:nvPr/>
        </p:nvSpPr>
        <p:spPr>
          <a:xfrm flipV="1">
            <a:off x="19531978" y="2954223"/>
            <a:ext cx="0" cy="9237371"/>
          </a:xfrm>
          <a:prstGeom prst="line">
            <a:avLst/>
          </a:prstGeom>
          <a:ln w="38100" cap="flat">
            <a:solidFill>
              <a:srgbClr val="FF914D">
                <a:alpha val="56863"/>
              </a:srgbClr>
            </a:solidFill>
            <a:prstDash val="solid"/>
            <a:headEnd type="none" w="sm" len="sm"/>
            <a:tailEnd type="none" w="sm" len="sm"/>
          </a:ln>
        </p:spPr>
        <p:txBody>
          <a:bodyPr/>
          <a:lstStyle/>
          <a:p>
            <a:endParaRPr lang="en-NZ" sz="2400"/>
          </a:p>
        </p:txBody>
      </p:sp>
      <p:sp>
        <p:nvSpPr>
          <p:cNvPr id="31" name="AutoShape 31"/>
          <p:cNvSpPr/>
          <p:nvPr/>
        </p:nvSpPr>
        <p:spPr>
          <a:xfrm>
            <a:off x="18342309" y="2954223"/>
            <a:ext cx="0" cy="9237371"/>
          </a:xfrm>
          <a:prstGeom prst="line">
            <a:avLst/>
          </a:prstGeom>
          <a:ln w="38100" cap="flat">
            <a:solidFill>
              <a:srgbClr val="FF3131">
                <a:alpha val="56863"/>
              </a:srgbClr>
            </a:solidFill>
            <a:prstDash val="sysDot"/>
            <a:headEnd type="none" w="sm" len="sm"/>
            <a:tailEnd type="none" w="sm" len="sm"/>
          </a:ln>
        </p:spPr>
        <p:txBody>
          <a:bodyPr/>
          <a:lstStyle/>
          <a:p>
            <a:endParaRPr lang="en-NZ" sz="2400"/>
          </a:p>
        </p:txBody>
      </p:sp>
      <p:sp>
        <p:nvSpPr>
          <p:cNvPr id="32" name="AutoShape 32"/>
          <p:cNvSpPr/>
          <p:nvPr/>
        </p:nvSpPr>
        <p:spPr>
          <a:xfrm flipH="1">
            <a:off x="17404368" y="2658286"/>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33" name="AutoShape 33"/>
          <p:cNvSpPr/>
          <p:nvPr/>
        </p:nvSpPr>
        <p:spPr>
          <a:xfrm flipH="1" flipV="1">
            <a:off x="17404368" y="2783528"/>
            <a:ext cx="864544" cy="0"/>
          </a:xfrm>
          <a:prstGeom prst="line">
            <a:avLst/>
          </a:prstGeom>
          <a:ln w="38100" cap="flat">
            <a:solidFill>
              <a:srgbClr val="FF914D"/>
            </a:solidFill>
            <a:prstDash val="solid"/>
            <a:headEnd type="none" w="sm" len="sm"/>
            <a:tailEnd type="none" w="sm" len="sm"/>
          </a:ln>
        </p:spPr>
        <p:txBody>
          <a:bodyPr/>
          <a:lstStyle/>
          <a:p>
            <a:endParaRPr lang="en-NZ" sz="2400"/>
          </a:p>
        </p:txBody>
      </p:sp>
      <p:grpSp>
        <p:nvGrpSpPr>
          <p:cNvPr id="34" name="Group 34"/>
          <p:cNvGrpSpPr/>
          <p:nvPr/>
        </p:nvGrpSpPr>
        <p:grpSpPr>
          <a:xfrm>
            <a:off x="675104" y="5492642"/>
            <a:ext cx="4133785" cy="1104520"/>
            <a:chOff x="0" y="0"/>
            <a:chExt cx="1105605" cy="295411"/>
          </a:xfrm>
        </p:grpSpPr>
        <p:sp>
          <p:nvSpPr>
            <p:cNvPr id="35" name="Freeform 35"/>
            <p:cNvSpPr/>
            <p:nvPr/>
          </p:nvSpPr>
          <p:spPr>
            <a:xfrm>
              <a:off x="0" y="0"/>
              <a:ext cx="1105605" cy="295411"/>
            </a:xfrm>
            <a:custGeom>
              <a:avLst/>
              <a:gdLst/>
              <a:ahLst/>
              <a:cxnLst/>
              <a:rect l="l" t="t" r="r" b="b"/>
              <a:pathLst>
                <a:path w="1105605" h="295411">
                  <a:moveTo>
                    <a:pt x="59929" y="0"/>
                  </a:moveTo>
                  <a:lnTo>
                    <a:pt x="1045676" y="0"/>
                  </a:lnTo>
                  <a:cubicBezTo>
                    <a:pt x="1078774" y="0"/>
                    <a:pt x="1105605" y="26831"/>
                    <a:pt x="1105605" y="59929"/>
                  </a:cubicBezTo>
                  <a:lnTo>
                    <a:pt x="1105605" y="235481"/>
                  </a:lnTo>
                  <a:cubicBezTo>
                    <a:pt x="1105605" y="268579"/>
                    <a:pt x="1078774" y="295411"/>
                    <a:pt x="1045676" y="295411"/>
                  </a:cubicBezTo>
                  <a:lnTo>
                    <a:pt x="59929" y="295411"/>
                  </a:lnTo>
                  <a:cubicBezTo>
                    <a:pt x="44035" y="295411"/>
                    <a:pt x="28792" y="289097"/>
                    <a:pt x="17553" y="277858"/>
                  </a:cubicBezTo>
                  <a:cubicBezTo>
                    <a:pt x="6314" y="266619"/>
                    <a:pt x="0" y="251376"/>
                    <a:pt x="0" y="235481"/>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sz="2400"/>
            </a:p>
          </p:txBody>
        </p:sp>
        <p:sp>
          <p:nvSpPr>
            <p:cNvPr id="36" name="TextBox 36"/>
            <p:cNvSpPr txBox="1"/>
            <p:nvPr/>
          </p:nvSpPr>
          <p:spPr>
            <a:xfrm>
              <a:off x="0" y="-38100"/>
              <a:ext cx="1105605" cy="333511"/>
            </a:xfrm>
            <a:prstGeom prst="rect">
              <a:avLst/>
            </a:prstGeom>
          </p:spPr>
          <p:txBody>
            <a:bodyPr lIns="48135" tIns="48135" rIns="48135" bIns="48135" rtlCol="0" anchor="ctr"/>
            <a:lstStyle/>
            <a:p>
              <a:pPr algn="ctr">
                <a:lnSpc>
                  <a:spcPts val="2520"/>
                </a:lnSpc>
              </a:pPr>
              <a:endParaRPr sz="2400"/>
            </a:p>
          </p:txBody>
        </p:sp>
      </p:grpSp>
      <p:grpSp>
        <p:nvGrpSpPr>
          <p:cNvPr id="37" name="Group 37"/>
          <p:cNvGrpSpPr/>
          <p:nvPr/>
        </p:nvGrpSpPr>
        <p:grpSpPr>
          <a:xfrm>
            <a:off x="5178124" y="5492642"/>
            <a:ext cx="4133785" cy="1104520"/>
            <a:chOff x="0" y="0"/>
            <a:chExt cx="1105605" cy="295411"/>
          </a:xfrm>
        </p:grpSpPr>
        <p:sp>
          <p:nvSpPr>
            <p:cNvPr id="38" name="Freeform 38"/>
            <p:cNvSpPr/>
            <p:nvPr/>
          </p:nvSpPr>
          <p:spPr>
            <a:xfrm>
              <a:off x="0" y="0"/>
              <a:ext cx="1105605" cy="295411"/>
            </a:xfrm>
            <a:custGeom>
              <a:avLst/>
              <a:gdLst/>
              <a:ahLst/>
              <a:cxnLst/>
              <a:rect l="l" t="t" r="r" b="b"/>
              <a:pathLst>
                <a:path w="1105605" h="295411">
                  <a:moveTo>
                    <a:pt x="59929" y="0"/>
                  </a:moveTo>
                  <a:lnTo>
                    <a:pt x="1045676" y="0"/>
                  </a:lnTo>
                  <a:cubicBezTo>
                    <a:pt x="1078774" y="0"/>
                    <a:pt x="1105605" y="26831"/>
                    <a:pt x="1105605" y="59929"/>
                  </a:cubicBezTo>
                  <a:lnTo>
                    <a:pt x="1105605" y="235481"/>
                  </a:lnTo>
                  <a:cubicBezTo>
                    <a:pt x="1105605" y="268579"/>
                    <a:pt x="1078774" y="295411"/>
                    <a:pt x="1045676" y="295411"/>
                  </a:cubicBezTo>
                  <a:lnTo>
                    <a:pt x="59929" y="295411"/>
                  </a:lnTo>
                  <a:cubicBezTo>
                    <a:pt x="44035" y="295411"/>
                    <a:pt x="28792" y="289097"/>
                    <a:pt x="17553" y="277858"/>
                  </a:cubicBezTo>
                  <a:cubicBezTo>
                    <a:pt x="6314" y="266619"/>
                    <a:pt x="0" y="251376"/>
                    <a:pt x="0" y="235481"/>
                  </a:cubicBezTo>
                  <a:lnTo>
                    <a:pt x="0" y="59929"/>
                  </a:lnTo>
                  <a:cubicBezTo>
                    <a:pt x="0" y="44035"/>
                    <a:pt x="6314" y="28792"/>
                    <a:pt x="17553" y="17553"/>
                  </a:cubicBezTo>
                  <a:cubicBezTo>
                    <a:pt x="28792" y="6314"/>
                    <a:pt x="44035" y="0"/>
                    <a:pt x="59929" y="0"/>
                  </a:cubicBezTo>
                  <a:close/>
                </a:path>
              </a:pathLst>
            </a:custGeom>
            <a:solidFill>
              <a:srgbClr val="4D2379"/>
            </a:solidFill>
          </p:spPr>
          <p:txBody>
            <a:bodyPr/>
            <a:lstStyle/>
            <a:p>
              <a:endParaRPr lang="en-NZ" sz="2400"/>
            </a:p>
          </p:txBody>
        </p:sp>
        <p:sp>
          <p:nvSpPr>
            <p:cNvPr id="39" name="TextBox 39"/>
            <p:cNvSpPr txBox="1"/>
            <p:nvPr/>
          </p:nvSpPr>
          <p:spPr>
            <a:xfrm>
              <a:off x="0" y="-38100"/>
              <a:ext cx="1105605" cy="333511"/>
            </a:xfrm>
            <a:prstGeom prst="rect">
              <a:avLst/>
            </a:prstGeom>
          </p:spPr>
          <p:txBody>
            <a:bodyPr lIns="48135" tIns="48135" rIns="48135" bIns="48135" rtlCol="0" anchor="ctr"/>
            <a:lstStyle/>
            <a:p>
              <a:pPr algn="ctr">
                <a:lnSpc>
                  <a:spcPts val="2520"/>
                </a:lnSpc>
              </a:pPr>
              <a:endParaRPr sz="2400"/>
            </a:p>
          </p:txBody>
        </p:sp>
      </p:grpSp>
      <p:sp>
        <p:nvSpPr>
          <p:cNvPr id="40" name="Freeform 40"/>
          <p:cNvSpPr/>
          <p:nvPr/>
        </p:nvSpPr>
        <p:spPr>
          <a:xfrm>
            <a:off x="267568" y="347973"/>
            <a:ext cx="3921748" cy="1054776"/>
          </a:xfrm>
          <a:custGeom>
            <a:avLst/>
            <a:gdLst/>
            <a:ahLst/>
            <a:cxnLst/>
            <a:rect l="l" t="t" r="r" b="b"/>
            <a:pathLst>
              <a:path w="2941388" h="791103">
                <a:moveTo>
                  <a:pt x="0" y="0"/>
                </a:moveTo>
                <a:lnTo>
                  <a:pt x="2941387" y="0"/>
                </a:lnTo>
                <a:lnTo>
                  <a:pt x="2941387" y="791103"/>
                </a:lnTo>
                <a:lnTo>
                  <a:pt x="0" y="791103"/>
                </a:lnTo>
                <a:lnTo>
                  <a:pt x="0" y="0"/>
                </a:lnTo>
                <a:close/>
              </a:path>
            </a:pathLst>
          </a:custGeom>
          <a:blipFill>
            <a:blip r:embed="rId4"/>
            <a:stretch>
              <a:fillRect/>
            </a:stretch>
          </a:blipFill>
        </p:spPr>
        <p:txBody>
          <a:bodyPr/>
          <a:lstStyle/>
          <a:p>
            <a:endParaRPr lang="en-NZ" sz="2400"/>
          </a:p>
        </p:txBody>
      </p:sp>
      <p:sp>
        <p:nvSpPr>
          <p:cNvPr id="41" name="Freeform 41"/>
          <p:cNvSpPr/>
          <p:nvPr/>
        </p:nvSpPr>
        <p:spPr>
          <a:xfrm>
            <a:off x="287550" y="3060797"/>
            <a:ext cx="3954681" cy="1616831"/>
          </a:xfrm>
          <a:custGeom>
            <a:avLst/>
            <a:gdLst/>
            <a:ahLst/>
            <a:cxnLst/>
            <a:rect l="l" t="t" r="r" b="b"/>
            <a:pathLst>
              <a:path w="2966089" h="1212655">
                <a:moveTo>
                  <a:pt x="0" y="0"/>
                </a:moveTo>
                <a:lnTo>
                  <a:pt x="2966089" y="0"/>
                </a:lnTo>
                <a:lnTo>
                  <a:pt x="2966089" y="1212656"/>
                </a:lnTo>
                <a:lnTo>
                  <a:pt x="0" y="1212656"/>
                </a:lnTo>
                <a:lnTo>
                  <a:pt x="0" y="0"/>
                </a:lnTo>
                <a:close/>
              </a:path>
            </a:pathLst>
          </a:custGeom>
          <a:blipFill>
            <a:blip r:embed="rId5"/>
            <a:stretch>
              <a:fillRect l="-126360" t="-141325" r="-19157" b="-130249"/>
            </a:stretch>
          </a:blipFill>
        </p:spPr>
        <p:txBody>
          <a:bodyPr/>
          <a:lstStyle/>
          <a:p>
            <a:endParaRPr lang="en-NZ" sz="2400"/>
          </a:p>
        </p:txBody>
      </p:sp>
      <p:sp>
        <p:nvSpPr>
          <p:cNvPr id="42" name="TextBox 42"/>
          <p:cNvSpPr txBox="1"/>
          <p:nvPr/>
        </p:nvSpPr>
        <p:spPr>
          <a:xfrm>
            <a:off x="4493719" y="241300"/>
            <a:ext cx="11662290" cy="1143133"/>
          </a:xfrm>
          <a:prstGeom prst="rect">
            <a:avLst/>
          </a:prstGeom>
        </p:spPr>
        <p:txBody>
          <a:bodyPr lIns="0" tIns="0" rIns="0" bIns="0" rtlCol="0" anchor="t">
            <a:spAutoFit/>
          </a:bodyPr>
          <a:lstStyle/>
          <a:p>
            <a:pPr algn="ctr">
              <a:lnSpc>
                <a:spcPts val="5375"/>
              </a:lnSpc>
            </a:pPr>
            <a:r>
              <a:rPr lang="en-US" sz="3839" b="1">
                <a:solidFill>
                  <a:srgbClr val="FFFFFF"/>
                </a:solidFill>
                <a:latin typeface="Poppins Bold"/>
                <a:ea typeface="Poppins Bold"/>
                <a:cs typeface="Poppins Bold"/>
                <a:sym typeface="Poppins Bold"/>
              </a:rPr>
              <a:t>Shorter stays in emergency departments</a:t>
            </a:r>
          </a:p>
          <a:p>
            <a:pPr algn="ctr">
              <a:lnSpc>
                <a:spcPts val="3695"/>
              </a:lnSpc>
            </a:pPr>
            <a:r>
              <a:rPr lang="en-US" sz="2639">
                <a:solidFill>
                  <a:srgbClr val="FFFFFF"/>
                </a:solidFill>
                <a:latin typeface="Poppins"/>
                <a:ea typeface="Poppins"/>
                <a:cs typeface="Poppins"/>
                <a:sym typeface="Poppins"/>
              </a:rPr>
              <a:t>2025/26 milestone = 77%   |   2030 target = 95%</a:t>
            </a:r>
          </a:p>
        </p:txBody>
      </p:sp>
      <p:sp>
        <p:nvSpPr>
          <p:cNvPr id="43" name="TextBox 43"/>
          <p:cNvSpPr txBox="1"/>
          <p:nvPr/>
        </p:nvSpPr>
        <p:spPr>
          <a:xfrm>
            <a:off x="211606" y="1979801"/>
            <a:ext cx="19708577" cy="243656"/>
          </a:xfrm>
          <a:prstGeom prst="rect">
            <a:avLst/>
          </a:prstGeom>
        </p:spPr>
        <p:txBody>
          <a:bodyPr lIns="0" tIns="0" rIns="0" bIns="0" rtlCol="0" anchor="t">
            <a:spAutoFit/>
          </a:bodyPr>
          <a:lstStyle/>
          <a:p>
            <a:pPr>
              <a:lnSpc>
                <a:spcPts val="1941"/>
              </a:lnSpc>
            </a:pPr>
            <a:r>
              <a:rPr lang="en-US" sz="1619">
                <a:solidFill>
                  <a:srgbClr val="000000"/>
                </a:solidFill>
                <a:latin typeface="Poppins"/>
                <a:ea typeface="Poppins"/>
                <a:cs typeface="Poppins"/>
                <a:sym typeface="Poppins"/>
              </a:rPr>
              <a:t>This measure reports patients admitted, discharged or transferred from an ED within six hours as a percentage of all patients who attended ED.</a:t>
            </a:r>
          </a:p>
        </p:txBody>
      </p:sp>
      <p:sp>
        <p:nvSpPr>
          <p:cNvPr id="44" name="TextBox 44"/>
          <p:cNvSpPr txBox="1"/>
          <p:nvPr/>
        </p:nvSpPr>
        <p:spPr>
          <a:xfrm>
            <a:off x="8205871" y="2575237"/>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45" name="TextBox 45"/>
          <p:cNvSpPr txBox="1"/>
          <p:nvPr/>
        </p:nvSpPr>
        <p:spPr>
          <a:xfrm>
            <a:off x="511473" y="7022899"/>
            <a:ext cx="6562600" cy="413575"/>
          </a:xfrm>
          <a:prstGeom prst="rect">
            <a:avLst/>
          </a:prstGeom>
        </p:spPr>
        <p:txBody>
          <a:bodyPr lIns="0" tIns="0" rIns="0" bIns="0" rtlCol="0" anchor="t">
            <a:spAutoFit/>
          </a:bodyPr>
          <a:lstStyle/>
          <a:p>
            <a:pPr>
              <a:lnSpc>
                <a:spcPts val="3376"/>
              </a:lnSpc>
            </a:pPr>
            <a:r>
              <a:rPr lang="en-US" sz="2412" b="1">
                <a:solidFill>
                  <a:srgbClr val="4D2379"/>
                </a:solidFill>
                <a:latin typeface="Poppins Bold"/>
                <a:ea typeface="Poppins Bold"/>
                <a:cs typeface="Poppins Bold"/>
                <a:sym typeface="Poppins Bold"/>
              </a:rPr>
              <a:t>Q1 results compared with Q1 last year</a:t>
            </a:r>
          </a:p>
        </p:txBody>
      </p:sp>
      <p:sp>
        <p:nvSpPr>
          <p:cNvPr id="46" name="TextBox 46"/>
          <p:cNvSpPr txBox="1"/>
          <p:nvPr/>
        </p:nvSpPr>
        <p:spPr>
          <a:xfrm>
            <a:off x="511473" y="9358623"/>
            <a:ext cx="9521717" cy="4861716"/>
          </a:xfrm>
          <a:prstGeom prst="rect">
            <a:avLst/>
          </a:prstGeom>
        </p:spPr>
        <p:txBody>
          <a:bodyPr lIns="0" tIns="0" rIns="0" bIns="0" rtlCol="0" anchor="t">
            <a:spAutoFit/>
          </a:bodyPr>
          <a:lstStyle/>
          <a:p>
            <a:pPr>
              <a:lnSpc>
                <a:spcPts val="1965"/>
              </a:lnSpc>
            </a:pPr>
            <a:r>
              <a:rPr lang="en-US" sz="1467" spc="-36" dirty="0">
                <a:solidFill>
                  <a:srgbClr val="000000"/>
                </a:solidFill>
                <a:latin typeface="Poppins"/>
                <a:ea typeface="Poppins"/>
                <a:cs typeface="Poppins"/>
                <a:sym typeface="Poppins"/>
              </a:rPr>
              <a:t>Despite significantly higher demand, performance this quarter remains higher than the same time last year, resulting in more patients being seen within six hours. We expect a drop in performance every winter due to increased demand, so quarter one’s performance is in line with historical seasonal variance.</a:t>
            </a:r>
          </a:p>
          <a:p>
            <a:pPr>
              <a:lnSpc>
                <a:spcPts val="1965"/>
              </a:lnSpc>
            </a:pPr>
            <a:r>
              <a:rPr lang="en-US" sz="1467" spc="-36" dirty="0">
                <a:solidFill>
                  <a:srgbClr val="000000"/>
                </a:solidFill>
                <a:latin typeface="Poppins"/>
                <a:ea typeface="Poppins"/>
                <a:cs typeface="Poppins"/>
                <a:sym typeface="Poppins"/>
              </a:rPr>
              <a:t>We have allocated $20 million in 2025/26 to improve flow through EDs and wards, and to enable improved weekend decision making. Initiatives are being implemented.</a:t>
            </a:r>
          </a:p>
          <a:p>
            <a:pPr>
              <a:lnSpc>
                <a:spcPts val="1965"/>
              </a:lnSpc>
            </a:pPr>
            <a:r>
              <a:rPr lang="en-US" sz="1467" spc="-36" dirty="0">
                <a:solidFill>
                  <a:srgbClr val="000000"/>
                </a:solidFill>
                <a:latin typeface="Poppins"/>
                <a:ea typeface="Poppins"/>
                <a:cs typeface="Poppins"/>
                <a:sym typeface="Poppins"/>
              </a:rPr>
              <a:t>West Coast’s strong performance is due to effective communication between ED and ward teams to align patient goals and timely outcomes, alongside increased discharge rates throughout the day and weekends to embed a hospital-wide culture of criteria-led discharge.</a:t>
            </a:r>
          </a:p>
          <a:p>
            <a:pPr>
              <a:lnSpc>
                <a:spcPts val="1965"/>
              </a:lnSpc>
            </a:pPr>
            <a:r>
              <a:rPr lang="en-US" sz="1467" spc="-36" dirty="0">
                <a:solidFill>
                  <a:srgbClr val="000000"/>
                </a:solidFill>
                <a:latin typeface="Poppins"/>
                <a:ea typeface="Poppins"/>
                <a:cs typeface="Poppins"/>
                <a:sym typeface="Poppins"/>
              </a:rPr>
              <a:t>Capital and Coast is improving patient flow through recruitment of eight Clinical Nurse Specialists and streamlining discharge processes—particularly on weekends and after-hours—to increase hospital capacity and support timely patient care.</a:t>
            </a:r>
          </a:p>
          <a:p>
            <a:pPr>
              <a:lnSpc>
                <a:spcPts val="1965"/>
              </a:lnSpc>
            </a:pPr>
            <a:r>
              <a:rPr lang="en-US" sz="1467" spc="-36" dirty="0">
                <a:solidFill>
                  <a:srgbClr val="000000"/>
                </a:solidFill>
                <a:latin typeface="Poppins"/>
                <a:ea typeface="Poppins"/>
                <a:cs typeface="Poppins"/>
                <a:sym typeface="Poppins"/>
              </a:rPr>
              <a:t>MidCentral partnered with Hato Hone St John Ambulance to provide Practice Plus vouchers for telehealth and after-hours care for patients whose symptoms do not require ED level assessment and treatment; and assigned a </a:t>
            </a:r>
            <a:r>
              <a:rPr lang="en-US" sz="1467" spc="-36" dirty="0" err="1">
                <a:solidFill>
                  <a:srgbClr val="000000"/>
                </a:solidFill>
                <a:latin typeface="Poppins"/>
                <a:ea typeface="Poppins"/>
                <a:cs typeface="Poppins"/>
                <a:sym typeface="Poppins"/>
              </a:rPr>
              <a:t>paediatric</a:t>
            </a:r>
            <a:r>
              <a:rPr lang="en-US" sz="1467" spc="-36" dirty="0">
                <a:solidFill>
                  <a:srgbClr val="000000"/>
                </a:solidFill>
                <a:latin typeface="Poppins"/>
                <a:ea typeface="Poppins"/>
                <a:cs typeface="Poppins"/>
                <a:sym typeface="Poppins"/>
              </a:rPr>
              <a:t> Nurse Practitioner to Palmerston North ED twice weekly to support treatment and timely discharge of children under 15.</a:t>
            </a:r>
          </a:p>
          <a:p>
            <a:pPr>
              <a:lnSpc>
                <a:spcPts val="1965"/>
              </a:lnSpc>
            </a:pPr>
            <a:r>
              <a:rPr lang="en-US" sz="1467" spc="-36" dirty="0">
                <a:solidFill>
                  <a:srgbClr val="000000"/>
                </a:solidFill>
                <a:latin typeface="Poppins"/>
                <a:ea typeface="Poppins"/>
                <a:cs typeface="Poppins"/>
                <a:sym typeface="Poppins"/>
              </a:rPr>
              <a:t>We have expanded a successful Hutt Valley High User Project to EDs in Dunedin, Christchurch, Wellington, and Waikato. This involves local Pacific community care providers delivering culturally responsive, wrap-around support to frequent ED users, aiming to reduce repeat visits and improve timely discharge through better connections to appropriate care.</a:t>
            </a:r>
          </a:p>
        </p:txBody>
      </p:sp>
      <p:sp>
        <p:nvSpPr>
          <p:cNvPr id="47" name="TextBox 47"/>
          <p:cNvSpPr txBox="1"/>
          <p:nvPr/>
        </p:nvSpPr>
        <p:spPr>
          <a:xfrm>
            <a:off x="511473" y="8873802"/>
            <a:ext cx="6562600" cy="413575"/>
          </a:xfrm>
          <a:prstGeom prst="rect">
            <a:avLst/>
          </a:prstGeom>
        </p:spPr>
        <p:txBody>
          <a:bodyPr lIns="0" tIns="0" rIns="0" bIns="0" rtlCol="0" anchor="t">
            <a:spAutoFit/>
          </a:bodyPr>
          <a:lstStyle/>
          <a:p>
            <a:pPr>
              <a:lnSpc>
                <a:spcPts val="3376"/>
              </a:lnSpc>
            </a:pPr>
            <a:r>
              <a:rPr lang="en-US" sz="2412" b="1">
                <a:solidFill>
                  <a:srgbClr val="4D2379"/>
                </a:solidFill>
                <a:latin typeface="Poppins Bold"/>
                <a:ea typeface="Poppins Bold"/>
                <a:cs typeface="Poppins Bold"/>
                <a:sym typeface="Poppins Bold"/>
              </a:rPr>
              <a:t>Q1 overview</a:t>
            </a:r>
          </a:p>
        </p:txBody>
      </p:sp>
      <p:sp>
        <p:nvSpPr>
          <p:cNvPr id="48" name="TextBox 48"/>
          <p:cNvSpPr txBox="1"/>
          <p:nvPr/>
        </p:nvSpPr>
        <p:spPr>
          <a:xfrm>
            <a:off x="373397" y="2531738"/>
            <a:ext cx="2382973" cy="413190"/>
          </a:xfrm>
          <a:prstGeom prst="rect">
            <a:avLst/>
          </a:prstGeom>
        </p:spPr>
        <p:txBody>
          <a:bodyPr lIns="0" tIns="0" rIns="0" bIns="0" rtlCol="0" anchor="t">
            <a:spAutoFit/>
          </a:bodyPr>
          <a:lstStyle/>
          <a:p>
            <a:pPr algn="ctr">
              <a:lnSpc>
                <a:spcPts val="3360"/>
              </a:lnSpc>
            </a:pPr>
            <a:r>
              <a:rPr lang="en-US" sz="2400" b="1">
                <a:solidFill>
                  <a:srgbClr val="4D2379"/>
                </a:solidFill>
                <a:latin typeface="Poppins Bold"/>
                <a:ea typeface="Poppins Bold"/>
                <a:cs typeface="Poppins Bold"/>
                <a:sym typeface="Poppins Bold"/>
              </a:rPr>
              <a:t>National result </a:t>
            </a:r>
          </a:p>
        </p:txBody>
      </p:sp>
      <p:sp>
        <p:nvSpPr>
          <p:cNvPr id="49" name="TextBox 49"/>
          <p:cNvSpPr txBox="1"/>
          <p:nvPr/>
        </p:nvSpPr>
        <p:spPr>
          <a:xfrm>
            <a:off x="4605683" y="2531738"/>
            <a:ext cx="2689353" cy="413190"/>
          </a:xfrm>
          <a:prstGeom prst="rect">
            <a:avLst/>
          </a:prstGeom>
        </p:spPr>
        <p:txBody>
          <a:bodyPr lIns="0" tIns="0" rIns="0" bIns="0" rtlCol="0" anchor="t">
            <a:spAutoFit/>
          </a:bodyPr>
          <a:lstStyle/>
          <a:p>
            <a:pPr algn="ctr">
              <a:lnSpc>
                <a:spcPts val="3360"/>
              </a:lnSpc>
            </a:pPr>
            <a:r>
              <a:rPr lang="en-US" sz="2400" b="1">
                <a:solidFill>
                  <a:srgbClr val="4D2379"/>
                </a:solidFill>
                <a:latin typeface="Poppins Bold"/>
                <a:ea typeface="Poppins Bold"/>
                <a:cs typeface="Poppins Bold"/>
                <a:sym typeface="Poppins Bold"/>
              </a:rPr>
              <a:t>Results by region</a:t>
            </a:r>
          </a:p>
        </p:txBody>
      </p:sp>
      <p:sp>
        <p:nvSpPr>
          <p:cNvPr id="50" name="TextBox 50"/>
          <p:cNvSpPr txBox="1"/>
          <p:nvPr/>
        </p:nvSpPr>
        <p:spPr>
          <a:xfrm>
            <a:off x="10033189" y="2560916"/>
            <a:ext cx="3556778" cy="427553"/>
          </a:xfrm>
          <a:prstGeom prst="rect">
            <a:avLst/>
          </a:prstGeom>
        </p:spPr>
        <p:txBody>
          <a:bodyPr wrap="square" lIns="0" tIns="0" rIns="0" bIns="0" rtlCol="0" anchor="t">
            <a:spAutoFit/>
          </a:bodyPr>
          <a:lstStyle/>
          <a:p>
            <a:pPr algn="ctr">
              <a:lnSpc>
                <a:spcPts val="3547"/>
              </a:lnSpc>
            </a:pPr>
            <a:r>
              <a:rPr lang="en-US" sz="2533" b="1" dirty="0">
                <a:solidFill>
                  <a:srgbClr val="4D2379"/>
                </a:solidFill>
                <a:latin typeface="Poppins Bold"/>
                <a:ea typeface="Poppins Bold"/>
                <a:cs typeface="Poppins Bold"/>
                <a:sym typeface="Poppins Bold"/>
              </a:rPr>
              <a:t>Results by district</a:t>
            </a:r>
          </a:p>
        </p:txBody>
      </p:sp>
      <p:sp>
        <p:nvSpPr>
          <p:cNvPr id="51" name="TextBox 51"/>
          <p:cNvSpPr txBox="1"/>
          <p:nvPr/>
        </p:nvSpPr>
        <p:spPr>
          <a:xfrm>
            <a:off x="4343608" y="3110671"/>
            <a:ext cx="1843188" cy="1259704"/>
          </a:xfrm>
          <a:prstGeom prst="rect">
            <a:avLst/>
          </a:prstGeom>
        </p:spPr>
        <p:txBody>
          <a:bodyPr lIns="0" tIns="0" rIns="0" bIns="0" rtlCol="0" anchor="t">
            <a:spAutoFit/>
          </a:bodyPr>
          <a:lstStyle/>
          <a:p>
            <a:pPr algn="r">
              <a:lnSpc>
                <a:spcPts val="2544"/>
              </a:lnSpc>
            </a:pPr>
            <a:r>
              <a:rPr lang="en-US" sz="1600">
                <a:solidFill>
                  <a:srgbClr val="000000"/>
                </a:solidFill>
                <a:latin typeface="Poppins"/>
                <a:ea typeface="Poppins"/>
                <a:cs typeface="Poppins"/>
                <a:sym typeface="Poppins"/>
              </a:rPr>
              <a:t>Te Waipounamu</a:t>
            </a:r>
          </a:p>
          <a:p>
            <a:pPr algn="r">
              <a:lnSpc>
                <a:spcPts val="2544"/>
              </a:lnSpc>
            </a:pPr>
            <a:r>
              <a:rPr lang="en-US" sz="1600">
                <a:solidFill>
                  <a:srgbClr val="000000"/>
                </a:solidFill>
                <a:latin typeface="Poppins"/>
                <a:ea typeface="Poppins"/>
                <a:cs typeface="Poppins"/>
                <a:sym typeface="Poppins"/>
              </a:rPr>
              <a:t>Te Manawa Taki</a:t>
            </a:r>
          </a:p>
          <a:p>
            <a:pPr algn="r">
              <a:lnSpc>
                <a:spcPts val="2544"/>
              </a:lnSpc>
            </a:pPr>
            <a:r>
              <a:rPr lang="en-US" sz="1600">
                <a:solidFill>
                  <a:srgbClr val="000000"/>
                </a:solidFill>
                <a:latin typeface="Poppins"/>
                <a:ea typeface="Poppins"/>
                <a:cs typeface="Poppins"/>
                <a:sym typeface="Poppins"/>
              </a:rPr>
              <a:t>Northern</a:t>
            </a:r>
          </a:p>
          <a:p>
            <a:pPr algn="r">
              <a:lnSpc>
                <a:spcPts val="2544"/>
              </a:lnSpc>
            </a:pPr>
            <a:r>
              <a:rPr lang="en-US" sz="1600">
                <a:solidFill>
                  <a:srgbClr val="000000"/>
                </a:solidFill>
                <a:latin typeface="Poppins"/>
                <a:ea typeface="Poppins"/>
                <a:cs typeface="Poppins"/>
                <a:sym typeface="Poppins"/>
              </a:rPr>
              <a:t>Central | Te Ikaroa</a:t>
            </a:r>
          </a:p>
        </p:txBody>
      </p:sp>
      <p:sp>
        <p:nvSpPr>
          <p:cNvPr id="52" name="TextBox 52"/>
          <p:cNvSpPr txBox="1"/>
          <p:nvPr/>
        </p:nvSpPr>
        <p:spPr>
          <a:xfrm>
            <a:off x="10240597" y="3062907"/>
            <a:ext cx="2879836" cy="9438225"/>
          </a:xfrm>
          <a:prstGeom prst="rect">
            <a:avLst/>
          </a:prstGeom>
        </p:spPr>
        <p:txBody>
          <a:bodyPr lIns="0" tIns="0" rIns="0" bIns="0" rtlCol="0" anchor="t">
            <a:spAutoFit/>
          </a:bodyPr>
          <a:lstStyle/>
          <a:p>
            <a:pPr algn="r">
              <a:lnSpc>
                <a:spcPts val="3659"/>
              </a:lnSpc>
            </a:pPr>
            <a:r>
              <a:rPr lang="en-US" sz="1867">
                <a:solidFill>
                  <a:srgbClr val="000000"/>
                </a:solidFill>
                <a:latin typeface="Poppins"/>
                <a:ea typeface="Poppins"/>
                <a:cs typeface="Poppins"/>
                <a:sym typeface="Poppins"/>
              </a:rPr>
              <a:t>West Coast</a:t>
            </a:r>
          </a:p>
          <a:p>
            <a:pPr algn="r">
              <a:lnSpc>
                <a:spcPts val="3659"/>
              </a:lnSpc>
            </a:pPr>
            <a:r>
              <a:rPr lang="en-US" sz="1867">
                <a:solidFill>
                  <a:srgbClr val="000000"/>
                </a:solidFill>
                <a:latin typeface="Poppins"/>
                <a:ea typeface="Poppins"/>
                <a:cs typeface="Poppins"/>
                <a:sym typeface="Poppins"/>
              </a:rPr>
              <a:t>Tairāwhiti</a:t>
            </a:r>
          </a:p>
          <a:p>
            <a:pPr algn="r">
              <a:lnSpc>
                <a:spcPts val="3659"/>
              </a:lnSpc>
            </a:pPr>
            <a:r>
              <a:rPr lang="en-US" sz="1867">
                <a:solidFill>
                  <a:srgbClr val="000000"/>
                </a:solidFill>
                <a:latin typeface="Poppins"/>
                <a:ea typeface="Poppins"/>
                <a:cs typeface="Poppins"/>
                <a:sym typeface="Poppins"/>
              </a:rPr>
              <a:t>South Canterbury</a:t>
            </a:r>
          </a:p>
          <a:p>
            <a:pPr algn="r">
              <a:lnSpc>
                <a:spcPts val="3659"/>
              </a:lnSpc>
            </a:pPr>
            <a:r>
              <a:rPr lang="en-US" sz="1867">
                <a:solidFill>
                  <a:srgbClr val="000000"/>
                </a:solidFill>
                <a:latin typeface="Poppins"/>
                <a:ea typeface="Poppins"/>
                <a:cs typeface="Poppins"/>
                <a:sym typeface="Poppins"/>
              </a:rPr>
              <a:t>Northland</a:t>
            </a:r>
          </a:p>
          <a:p>
            <a:pPr algn="r">
              <a:lnSpc>
                <a:spcPts val="3659"/>
              </a:lnSpc>
            </a:pPr>
            <a:r>
              <a:rPr lang="en-US" sz="1867">
                <a:solidFill>
                  <a:srgbClr val="000000"/>
                </a:solidFill>
                <a:latin typeface="Poppins"/>
                <a:ea typeface="Poppins"/>
                <a:cs typeface="Poppins"/>
                <a:sym typeface="Poppins"/>
              </a:rPr>
              <a:t>Nelson Marlborough</a:t>
            </a:r>
          </a:p>
          <a:p>
            <a:pPr algn="r">
              <a:lnSpc>
                <a:spcPts val="3659"/>
              </a:lnSpc>
            </a:pPr>
            <a:r>
              <a:rPr lang="en-US" sz="1867">
                <a:solidFill>
                  <a:srgbClr val="000000"/>
                </a:solidFill>
                <a:latin typeface="Poppins"/>
                <a:ea typeface="Poppins"/>
                <a:cs typeface="Poppins"/>
                <a:sym typeface="Poppins"/>
              </a:rPr>
              <a:t>Lakes</a:t>
            </a:r>
          </a:p>
          <a:p>
            <a:pPr algn="r">
              <a:lnSpc>
                <a:spcPts val="3659"/>
              </a:lnSpc>
            </a:pPr>
            <a:r>
              <a:rPr lang="en-US" sz="1867">
                <a:solidFill>
                  <a:srgbClr val="000000"/>
                </a:solidFill>
                <a:latin typeface="Poppins"/>
                <a:ea typeface="Poppins"/>
                <a:cs typeface="Poppins"/>
                <a:sym typeface="Poppins"/>
              </a:rPr>
              <a:t>Taranaki</a:t>
            </a:r>
          </a:p>
          <a:p>
            <a:pPr algn="r">
              <a:lnSpc>
                <a:spcPts val="3659"/>
              </a:lnSpc>
            </a:pPr>
            <a:r>
              <a:rPr lang="en-US" sz="1867">
                <a:solidFill>
                  <a:srgbClr val="000000"/>
                </a:solidFill>
                <a:latin typeface="Poppins"/>
                <a:ea typeface="Poppins"/>
                <a:cs typeface="Poppins"/>
                <a:sym typeface="Poppins"/>
              </a:rPr>
              <a:t>Hawke’s Bay</a:t>
            </a:r>
          </a:p>
          <a:p>
            <a:pPr algn="r">
              <a:lnSpc>
                <a:spcPts val="3659"/>
              </a:lnSpc>
            </a:pPr>
            <a:r>
              <a:rPr lang="en-US" sz="1867">
                <a:solidFill>
                  <a:srgbClr val="000000"/>
                </a:solidFill>
                <a:latin typeface="Poppins"/>
                <a:ea typeface="Poppins"/>
                <a:cs typeface="Poppins"/>
                <a:sym typeface="Poppins"/>
              </a:rPr>
              <a:t>Canterbury</a:t>
            </a:r>
          </a:p>
          <a:p>
            <a:pPr algn="r">
              <a:lnSpc>
                <a:spcPts val="3659"/>
              </a:lnSpc>
            </a:pPr>
            <a:r>
              <a:rPr lang="en-US" sz="1867">
                <a:solidFill>
                  <a:srgbClr val="000000"/>
                </a:solidFill>
                <a:latin typeface="Poppins"/>
                <a:ea typeface="Poppins"/>
                <a:cs typeface="Poppins"/>
                <a:sym typeface="Poppins"/>
              </a:rPr>
              <a:t>Southern</a:t>
            </a:r>
          </a:p>
          <a:p>
            <a:pPr algn="r">
              <a:lnSpc>
                <a:spcPts val="3659"/>
              </a:lnSpc>
            </a:pPr>
            <a:r>
              <a:rPr lang="en-US" sz="1867">
                <a:solidFill>
                  <a:srgbClr val="000000"/>
                </a:solidFill>
                <a:latin typeface="Poppins"/>
                <a:ea typeface="Poppins"/>
                <a:cs typeface="Poppins"/>
                <a:sym typeface="Poppins"/>
              </a:rPr>
              <a:t>Whanganui</a:t>
            </a:r>
          </a:p>
          <a:p>
            <a:pPr algn="r">
              <a:lnSpc>
                <a:spcPts val="3659"/>
              </a:lnSpc>
            </a:pPr>
            <a:r>
              <a:rPr lang="en-US" sz="1867">
                <a:solidFill>
                  <a:srgbClr val="000000"/>
                </a:solidFill>
                <a:latin typeface="Poppins"/>
                <a:ea typeface="Poppins"/>
                <a:cs typeface="Poppins"/>
                <a:sym typeface="Poppins"/>
              </a:rPr>
              <a:t>Wairarapa</a:t>
            </a:r>
          </a:p>
          <a:p>
            <a:pPr algn="r">
              <a:lnSpc>
                <a:spcPts val="3659"/>
              </a:lnSpc>
            </a:pPr>
            <a:r>
              <a:rPr lang="en-US" sz="1867">
                <a:solidFill>
                  <a:srgbClr val="000000"/>
                </a:solidFill>
                <a:latin typeface="Poppins"/>
                <a:ea typeface="Poppins"/>
                <a:cs typeface="Poppins"/>
                <a:sym typeface="Poppins"/>
              </a:rPr>
              <a:t>Auckland</a:t>
            </a:r>
          </a:p>
          <a:p>
            <a:pPr algn="r">
              <a:lnSpc>
                <a:spcPts val="3659"/>
              </a:lnSpc>
            </a:pPr>
            <a:r>
              <a:rPr lang="en-US" sz="1867">
                <a:solidFill>
                  <a:srgbClr val="000000"/>
                </a:solidFill>
                <a:latin typeface="Poppins"/>
                <a:ea typeface="Poppins"/>
                <a:cs typeface="Poppins"/>
                <a:sym typeface="Poppins"/>
              </a:rPr>
              <a:t>Bay of Plenty</a:t>
            </a:r>
          </a:p>
          <a:p>
            <a:pPr algn="r">
              <a:lnSpc>
                <a:spcPts val="3659"/>
              </a:lnSpc>
            </a:pPr>
            <a:r>
              <a:rPr lang="en-US" sz="1867">
                <a:solidFill>
                  <a:srgbClr val="000000"/>
                </a:solidFill>
                <a:latin typeface="Poppins"/>
                <a:ea typeface="Poppins"/>
                <a:cs typeface="Poppins"/>
                <a:sym typeface="Poppins"/>
              </a:rPr>
              <a:t>Waitematā</a:t>
            </a:r>
          </a:p>
          <a:p>
            <a:pPr algn="r">
              <a:lnSpc>
                <a:spcPts val="3659"/>
              </a:lnSpc>
            </a:pPr>
            <a:r>
              <a:rPr lang="en-US" sz="1867">
                <a:solidFill>
                  <a:srgbClr val="000000"/>
                </a:solidFill>
                <a:latin typeface="Poppins"/>
                <a:ea typeface="Poppins"/>
                <a:cs typeface="Poppins"/>
                <a:sym typeface="Poppins"/>
              </a:rPr>
              <a:t>Hutt Valley</a:t>
            </a:r>
          </a:p>
          <a:p>
            <a:pPr algn="r">
              <a:lnSpc>
                <a:spcPts val="3659"/>
              </a:lnSpc>
            </a:pPr>
            <a:r>
              <a:rPr lang="en-US" sz="1867">
                <a:solidFill>
                  <a:srgbClr val="000000"/>
                </a:solidFill>
                <a:latin typeface="Poppins"/>
                <a:ea typeface="Poppins"/>
                <a:cs typeface="Poppins"/>
                <a:sym typeface="Poppins"/>
              </a:rPr>
              <a:t>Waikato</a:t>
            </a:r>
          </a:p>
          <a:p>
            <a:pPr algn="r">
              <a:lnSpc>
                <a:spcPts val="3659"/>
              </a:lnSpc>
            </a:pPr>
            <a:r>
              <a:rPr lang="en-US" sz="1867">
                <a:solidFill>
                  <a:srgbClr val="000000"/>
                </a:solidFill>
                <a:latin typeface="Poppins"/>
                <a:ea typeface="Poppins"/>
                <a:cs typeface="Poppins"/>
                <a:sym typeface="Poppins"/>
              </a:rPr>
              <a:t>Counties Manukau</a:t>
            </a:r>
          </a:p>
          <a:p>
            <a:pPr algn="r">
              <a:lnSpc>
                <a:spcPts val="3659"/>
              </a:lnSpc>
            </a:pPr>
            <a:r>
              <a:rPr lang="en-US" sz="1867">
                <a:solidFill>
                  <a:srgbClr val="000000"/>
                </a:solidFill>
                <a:latin typeface="Poppins"/>
                <a:ea typeface="Poppins"/>
                <a:cs typeface="Poppins"/>
                <a:sym typeface="Poppins"/>
              </a:rPr>
              <a:t>Capital and Coast</a:t>
            </a:r>
          </a:p>
          <a:p>
            <a:pPr algn="r">
              <a:lnSpc>
                <a:spcPts val="3659"/>
              </a:lnSpc>
            </a:pPr>
            <a:r>
              <a:rPr lang="en-US" sz="1867">
                <a:solidFill>
                  <a:srgbClr val="000000"/>
                </a:solidFill>
                <a:latin typeface="Poppins"/>
                <a:ea typeface="Poppins"/>
                <a:cs typeface="Poppins"/>
                <a:sym typeface="Poppins"/>
              </a:rPr>
              <a:t>MidCentral</a:t>
            </a:r>
          </a:p>
        </p:txBody>
      </p:sp>
      <p:sp>
        <p:nvSpPr>
          <p:cNvPr id="53" name="TextBox 53"/>
          <p:cNvSpPr txBox="1"/>
          <p:nvPr/>
        </p:nvSpPr>
        <p:spPr>
          <a:xfrm>
            <a:off x="16669124" y="2575237"/>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4" name="TextBox 54"/>
          <p:cNvSpPr txBox="1"/>
          <p:nvPr/>
        </p:nvSpPr>
        <p:spPr>
          <a:xfrm>
            <a:off x="511473" y="4957022"/>
            <a:ext cx="9076718" cy="413575"/>
          </a:xfrm>
          <a:prstGeom prst="rect">
            <a:avLst/>
          </a:prstGeom>
        </p:spPr>
        <p:txBody>
          <a:bodyPr lIns="0" tIns="0" rIns="0" bIns="0" rtlCol="0" anchor="t">
            <a:spAutoFit/>
          </a:bodyPr>
          <a:lstStyle/>
          <a:p>
            <a:pPr algn="ctr">
              <a:lnSpc>
                <a:spcPts val="3376"/>
              </a:lnSpc>
            </a:pPr>
            <a:r>
              <a:rPr lang="en-US" sz="2412" b="1">
                <a:solidFill>
                  <a:srgbClr val="4D2379"/>
                </a:solidFill>
                <a:latin typeface="Poppins Bold"/>
                <a:ea typeface="Poppins Bold"/>
                <a:cs typeface="Poppins Bold"/>
                <a:sym typeface="Poppins Bold"/>
              </a:rPr>
              <a:t>Emergency department attendances </a:t>
            </a:r>
          </a:p>
        </p:txBody>
      </p:sp>
      <p:sp>
        <p:nvSpPr>
          <p:cNvPr id="55" name="TextBox 55"/>
          <p:cNvSpPr txBox="1"/>
          <p:nvPr/>
        </p:nvSpPr>
        <p:spPr>
          <a:xfrm>
            <a:off x="1690698" y="5635374"/>
            <a:ext cx="1801714" cy="341119"/>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Q1 2024/25</a:t>
            </a:r>
          </a:p>
        </p:txBody>
      </p:sp>
      <p:sp>
        <p:nvSpPr>
          <p:cNvPr id="56" name="TextBox 56"/>
          <p:cNvSpPr txBox="1"/>
          <p:nvPr/>
        </p:nvSpPr>
        <p:spPr>
          <a:xfrm>
            <a:off x="6296074" y="5620778"/>
            <a:ext cx="1859294" cy="341119"/>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Q1 2025/26</a:t>
            </a:r>
          </a:p>
        </p:txBody>
      </p:sp>
      <p:sp>
        <p:nvSpPr>
          <p:cNvPr id="57" name="TextBox 57"/>
          <p:cNvSpPr txBox="1"/>
          <p:nvPr/>
        </p:nvSpPr>
        <p:spPr>
          <a:xfrm>
            <a:off x="689477" y="6032064"/>
            <a:ext cx="4133785" cy="341119"/>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336,243 </a:t>
            </a:r>
          </a:p>
        </p:txBody>
      </p:sp>
      <p:sp>
        <p:nvSpPr>
          <p:cNvPr id="58" name="TextBox 58"/>
          <p:cNvSpPr txBox="1"/>
          <p:nvPr/>
        </p:nvSpPr>
        <p:spPr>
          <a:xfrm>
            <a:off x="5178124" y="6032064"/>
            <a:ext cx="4133785" cy="341119"/>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348,598 </a:t>
            </a:r>
          </a:p>
        </p:txBody>
      </p:sp>
      <p:sp>
        <p:nvSpPr>
          <p:cNvPr id="59" name="TextBox 59"/>
          <p:cNvSpPr txBox="1"/>
          <p:nvPr/>
        </p:nvSpPr>
        <p:spPr>
          <a:xfrm>
            <a:off x="7107677" y="4545780"/>
            <a:ext cx="2315705" cy="523990"/>
          </a:xfrm>
          <a:prstGeom prst="rect">
            <a:avLst/>
          </a:prstGeom>
        </p:spPr>
        <p:txBody>
          <a:bodyPr lIns="0" tIns="0" rIns="0" bIns="0" rtlCol="0" anchor="t">
            <a:spAutoFit/>
          </a:bodyPr>
          <a:lstStyle/>
          <a:p>
            <a:pPr algn="ctr">
              <a:lnSpc>
                <a:spcPts val="2053"/>
              </a:lnSpc>
            </a:pPr>
            <a:r>
              <a:rPr lang="en-US" sz="1467">
                <a:solidFill>
                  <a:srgbClr val="000000"/>
                </a:solidFill>
                <a:latin typeface="Poppins"/>
                <a:ea typeface="Poppins"/>
                <a:cs typeface="Poppins"/>
                <a:sym typeface="Poppins"/>
              </a:rPr>
              <a:t>Milestone - 30 June 2026</a:t>
            </a:r>
          </a:p>
        </p:txBody>
      </p:sp>
      <p:sp>
        <p:nvSpPr>
          <p:cNvPr id="60" name="TextBox 60"/>
          <p:cNvSpPr txBox="1"/>
          <p:nvPr/>
        </p:nvSpPr>
        <p:spPr>
          <a:xfrm>
            <a:off x="16054454" y="12836304"/>
            <a:ext cx="3502925" cy="523990"/>
          </a:xfrm>
          <a:prstGeom prst="rect">
            <a:avLst/>
          </a:prstGeom>
        </p:spPr>
        <p:txBody>
          <a:bodyPr lIns="0" tIns="0" rIns="0" bIns="0" rtlCol="0" anchor="t">
            <a:spAutoFit/>
          </a:bodyPr>
          <a:lstStyle/>
          <a:p>
            <a:pPr>
              <a:lnSpc>
                <a:spcPts val="2053"/>
              </a:lnSpc>
            </a:pPr>
            <a:r>
              <a:rPr lang="en-US" sz="1467">
                <a:solidFill>
                  <a:srgbClr val="000000"/>
                </a:solidFill>
                <a:latin typeface="Poppins"/>
                <a:ea typeface="Poppins"/>
                <a:cs typeface="Poppins"/>
                <a:sym typeface="Poppins"/>
              </a:rPr>
              <a:t>Milestone -  30 June 2026</a:t>
            </a:r>
          </a:p>
          <a:p>
            <a:pPr>
              <a:lnSpc>
                <a:spcPts val="2053"/>
              </a:lnSpc>
            </a:pPr>
            <a:r>
              <a:rPr lang="en-US" sz="1467">
                <a:solidFill>
                  <a:srgbClr val="000000"/>
                </a:solidFill>
                <a:latin typeface="Poppins"/>
                <a:ea typeface="Poppins"/>
                <a:cs typeface="Poppins"/>
                <a:sym typeface="Poppins"/>
              </a:rPr>
              <a:t>All figures displayed are percentages.</a:t>
            </a:r>
          </a:p>
        </p:txBody>
      </p:sp>
      <p:sp>
        <p:nvSpPr>
          <p:cNvPr id="61" name="TextBox 61"/>
          <p:cNvSpPr txBox="1"/>
          <p:nvPr/>
        </p:nvSpPr>
        <p:spPr>
          <a:xfrm>
            <a:off x="16156010" y="258412"/>
            <a:ext cx="3767698" cy="1028551"/>
          </a:xfrm>
          <a:prstGeom prst="rect">
            <a:avLst/>
          </a:prstGeom>
        </p:spPr>
        <p:txBody>
          <a:bodyPr wrap="square" lIns="0" tIns="0" rIns="0" bIns="0" rtlCol="0" anchor="t">
            <a:spAutoFit/>
          </a:bodyPr>
          <a:lstStyle/>
          <a:p>
            <a:pPr algn="r">
              <a:lnSpc>
                <a:spcPts val="4789"/>
              </a:lnSpc>
            </a:pPr>
            <a:r>
              <a:rPr lang="en-US" sz="3420" dirty="0">
                <a:solidFill>
                  <a:srgbClr val="FFFFFF"/>
                </a:solidFill>
                <a:latin typeface="Poppins"/>
                <a:ea typeface="Poppins"/>
                <a:cs typeface="Poppins"/>
                <a:sym typeface="Poppins"/>
              </a:rPr>
              <a:t>Q1 2025/26</a:t>
            </a:r>
          </a:p>
          <a:p>
            <a:pPr algn="r">
              <a:lnSpc>
                <a:spcPts val="3352"/>
              </a:lnSpc>
            </a:pPr>
            <a:r>
              <a:rPr lang="en-US" sz="2395" dirty="0">
                <a:solidFill>
                  <a:srgbClr val="FFFFFF"/>
                </a:solidFill>
                <a:latin typeface="Poppins"/>
                <a:ea typeface="Poppins"/>
                <a:cs typeface="Poppins"/>
                <a:sym typeface="Poppins"/>
              </a:rPr>
              <a:t>July - September 2025</a:t>
            </a:r>
          </a:p>
        </p:txBody>
      </p:sp>
      <p:sp>
        <p:nvSpPr>
          <p:cNvPr id="62" name="TextBox 62"/>
          <p:cNvSpPr txBox="1"/>
          <p:nvPr/>
        </p:nvSpPr>
        <p:spPr>
          <a:xfrm>
            <a:off x="278964" y="14504805"/>
            <a:ext cx="18695789" cy="366895"/>
          </a:xfrm>
          <a:prstGeom prst="rect">
            <a:avLst/>
          </a:prstGeom>
        </p:spPr>
        <p:txBody>
          <a:bodyPr lIns="0" tIns="0" rIns="0" bIns="0" rtlCol="0" anchor="t">
            <a:spAutoFit/>
          </a:bodyPr>
          <a:lstStyle/>
          <a:p>
            <a:pPr>
              <a:lnSpc>
                <a:spcPts val="1408"/>
              </a:lnSpc>
            </a:pPr>
            <a:r>
              <a:rPr lang="en-US" sz="1467" dirty="0">
                <a:solidFill>
                  <a:srgbClr val="000000"/>
                </a:solidFill>
                <a:latin typeface="Poppins"/>
                <a:ea typeface="Poppins"/>
                <a:cs typeface="Poppins"/>
                <a:sym typeface="Poppins"/>
                <a:hlinkClick r:id="rId6"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467" b="1" dirty="0">
                <a:solidFill>
                  <a:srgbClr val="003399"/>
                </a:solidFill>
                <a:latin typeface="Poppins Bold"/>
                <a:ea typeface="Poppins Bold"/>
                <a:cs typeface="Poppins Bold"/>
                <a:sym typeface="Poppins Bold"/>
                <a:hlinkClick r:id="rId6" tooltip="https://www.tewhatuora.govt.nz/publications/health-targets-performance-resources-2025-26"/>
              </a:rPr>
              <a:t>See caveats.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869" y="88900"/>
            <a:ext cx="19888199" cy="14859000"/>
            <a:chOff x="0" y="0"/>
            <a:chExt cx="5176800" cy="4003958"/>
          </a:xfrm>
        </p:grpSpPr>
        <p:sp>
          <p:nvSpPr>
            <p:cNvPr id="6" name="Freeform 6"/>
            <p:cNvSpPr/>
            <p:nvPr/>
          </p:nvSpPr>
          <p:spPr>
            <a:xfrm>
              <a:off x="0" y="0"/>
              <a:ext cx="5176800" cy="4003958"/>
            </a:xfrm>
            <a:custGeom>
              <a:avLst/>
              <a:gdLst/>
              <a:ahLst/>
              <a:cxnLst/>
              <a:rect l="l" t="t" r="r" b="b"/>
              <a:pathLst>
                <a:path w="5176800" h="4003958">
                  <a:moveTo>
                    <a:pt x="12661" y="0"/>
                  </a:moveTo>
                  <a:lnTo>
                    <a:pt x="5164139" y="0"/>
                  </a:lnTo>
                  <a:cubicBezTo>
                    <a:pt x="5171132" y="0"/>
                    <a:pt x="5176800" y="5668"/>
                    <a:pt x="5176800" y="12661"/>
                  </a:cubicBezTo>
                  <a:lnTo>
                    <a:pt x="5176800" y="3991298"/>
                  </a:lnTo>
                  <a:cubicBezTo>
                    <a:pt x="5176800" y="3998290"/>
                    <a:pt x="5171132" y="4003958"/>
                    <a:pt x="5164139" y="4003958"/>
                  </a:cubicBezTo>
                  <a:lnTo>
                    <a:pt x="12661" y="4003958"/>
                  </a:lnTo>
                  <a:cubicBezTo>
                    <a:pt x="5668" y="4003958"/>
                    <a:pt x="0" y="3998290"/>
                    <a:pt x="0" y="3991298"/>
                  </a:cubicBezTo>
                  <a:lnTo>
                    <a:pt x="0" y="12661"/>
                  </a:lnTo>
                  <a:cubicBezTo>
                    <a:pt x="0" y="5668"/>
                    <a:pt x="5668" y="0"/>
                    <a:pt x="12661" y="0"/>
                  </a:cubicBezTo>
                  <a:close/>
                </a:path>
              </a:pathLst>
            </a:custGeom>
            <a:solidFill>
              <a:srgbClr val="F6F4EC"/>
            </a:solidFill>
          </p:spPr>
          <p:txBody>
            <a:bodyPr/>
            <a:lstStyle/>
            <a:p>
              <a:endParaRPr lang="en-NZ" sz="2400"/>
            </a:p>
          </p:txBody>
        </p:sp>
        <p:sp>
          <p:nvSpPr>
            <p:cNvPr id="7" name="TextBox 7"/>
            <p:cNvSpPr txBox="1"/>
            <p:nvPr/>
          </p:nvSpPr>
          <p:spPr>
            <a:xfrm>
              <a:off x="0" y="-19050"/>
              <a:ext cx="5176800" cy="4023008"/>
            </a:xfrm>
            <a:prstGeom prst="rect">
              <a:avLst/>
            </a:prstGeom>
          </p:spPr>
          <p:txBody>
            <a:bodyPr lIns="34038" tIns="34038" rIns="34038" bIns="34038" rtlCol="0" anchor="ctr"/>
            <a:lstStyle/>
            <a:p>
              <a:pPr algn="ctr">
                <a:lnSpc>
                  <a:spcPts val="1781"/>
                </a:lnSpc>
              </a:pPr>
              <a:endParaRPr sz="2400"/>
            </a:p>
          </p:txBody>
        </p:sp>
      </p:grpSp>
      <p:pic>
        <p:nvPicPr>
          <p:cNvPr id="8" name="Picture 8"/>
          <p:cNvPicPr>
            <a:picLocks noChangeAspect="1"/>
          </p:cNvPicPr>
          <p:nvPr/>
        </p:nvPicPr>
        <p:blipFill>
          <a:blip r:embed="rId2"/>
          <a:stretch>
            <a:fillRect/>
          </a:stretch>
        </p:blipFill>
        <p:spPr>
          <a:xfrm>
            <a:off x="6589706" y="2222500"/>
            <a:ext cx="9582037" cy="11918143"/>
          </a:xfrm>
          <a:prstGeom prst="rect">
            <a:avLst/>
          </a:prstGeom>
        </p:spPr>
      </p:pic>
      <p:sp>
        <p:nvSpPr>
          <p:cNvPr id="11" name="TextBox 11"/>
          <p:cNvSpPr txBox="1"/>
          <p:nvPr/>
        </p:nvSpPr>
        <p:spPr>
          <a:xfrm>
            <a:off x="3706217" y="2482128"/>
            <a:ext cx="2883489" cy="326628"/>
          </a:xfrm>
          <a:prstGeom prst="rect">
            <a:avLst/>
          </a:prstGeom>
        </p:spPr>
        <p:txBody>
          <a:bodyPr wrap="square" lIns="0" tIns="0" rIns="0" bIns="0" rtlCol="0" anchor="t">
            <a:spAutoFit/>
          </a:bodyPr>
          <a:lstStyle/>
          <a:p>
            <a:pPr algn="ctr">
              <a:lnSpc>
                <a:spcPts val="2508"/>
              </a:lnSpc>
            </a:pPr>
            <a:r>
              <a:rPr lang="en-US" sz="2400" b="1" dirty="0">
                <a:solidFill>
                  <a:srgbClr val="4D2379"/>
                </a:solidFill>
                <a:latin typeface="Poppins Bold"/>
                <a:ea typeface="Poppins Bold"/>
                <a:cs typeface="Poppins Bold"/>
                <a:sym typeface="Poppins Bold"/>
              </a:rPr>
              <a:t>Results by district</a:t>
            </a:r>
          </a:p>
        </p:txBody>
      </p:sp>
      <p:sp>
        <p:nvSpPr>
          <p:cNvPr id="12" name="TextBox 12"/>
          <p:cNvSpPr txBox="1"/>
          <p:nvPr/>
        </p:nvSpPr>
        <p:spPr>
          <a:xfrm>
            <a:off x="4008627" y="3128006"/>
            <a:ext cx="3309275" cy="9950160"/>
          </a:xfrm>
          <a:prstGeom prst="rect">
            <a:avLst/>
          </a:prstGeom>
        </p:spPr>
        <p:txBody>
          <a:bodyPr wrap="square" lIns="0" tIns="0" rIns="0" bIns="0" rtlCol="0" anchor="t">
            <a:spAutoFit/>
          </a:bodyPr>
          <a:lstStyle/>
          <a:p>
            <a:pPr algn="r">
              <a:lnSpc>
                <a:spcPts val="3916"/>
              </a:lnSpc>
            </a:pPr>
            <a:r>
              <a:rPr lang="en-US" sz="2019">
                <a:solidFill>
                  <a:srgbClr val="000000"/>
                </a:solidFill>
                <a:latin typeface="Poppins"/>
                <a:ea typeface="Poppins"/>
                <a:cs typeface="Poppins"/>
                <a:sym typeface="Poppins"/>
              </a:rPr>
              <a:t>Canterbury</a:t>
            </a:r>
          </a:p>
          <a:p>
            <a:pPr algn="r">
              <a:lnSpc>
                <a:spcPts val="3916"/>
              </a:lnSpc>
            </a:pPr>
            <a:r>
              <a:rPr lang="en-US" sz="2019">
                <a:solidFill>
                  <a:srgbClr val="000000"/>
                </a:solidFill>
                <a:latin typeface="Poppins"/>
                <a:ea typeface="Poppins"/>
                <a:cs typeface="Poppins"/>
                <a:sym typeface="Poppins"/>
              </a:rPr>
              <a:t>Counties Manukau</a:t>
            </a:r>
          </a:p>
          <a:p>
            <a:pPr algn="r">
              <a:lnSpc>
                <a:spcPts val="3916"/>
              </a:lnSpc>
            </a:pPr>
            <a:r>
              <a:rPr lang="en-US" sz="2019">
                <a:solidFill>
                  <a:srgbClr val="000000"/>
                </a:solidFill>
                <a:latin typeface="Poppins"/>
                <a:ea typeface="Poppins"/>
                <a:cs typeface="Poppins"/>
                <a:sym typeface="Poppins"/>
              </a:rPr>
              <a:t>Waikato</a:t>
            </a:r>
          </a:p>
          <a:p>
            <a:pPr algn="r">
              <a:lnSpc>
                <a:spcPts val="3916"/>
              </a:lnSpc>
            </a:pPr>
            <a:r>
              <a:rPr lang="en-US" sz="2019">
                <a:solidFill>
                  <a:srgbClr val="000000"/>
                </a:solidFill>
                <a:latin typeface="Poppins"/>
                <a:ea typeface="Poppins"/>
                <a:cs typeface="Poppins"/>
                <a:sym typeface="Poppins"/>
              </a:rPr>
              <a:t>Auckland</a:t>
            </a:r>
          </a:p>
          <a:p>
            <a:pPr algn="r">
              <a:lnSpc>
                <a:spcPts val="3916"/>
              </a:lnSpc>
            </a:pPr>
            <a:r>
              <a:rPr lang="en-US" sz="2019">
                <a:solidFill>
                  <a:srgbClr val="000000"/>
                </a:solidFill>
                <a:latin typeface="Poppins"/>
                <a:ea typeface="Poppins"/>
                <a:cs typeface="Poppins"/>
                <a:sym typeface="Poppins"/>
              </a:rPr>
              <a:t>Southern</a:t>
            </a:r>
          </a:p>
          <a:p>
            <a:pPr algn="r">
              <a:lnSpc>
                <a:spcPts val="3916"/>
              </a:lnSpc>
            </a:pPr>
            <a:r>
              <a:rPr lang="en-US" sz="2019">
                <a:solidFill>
                  <a:srgbClr val="000000"/>
                </a:solidFill>
                <a:latin typeface="Poppins"/>
                <a:ea typeface="Poppins"/>
                <a:cs typeface="Poppins"/>
                <a:sym typeface="Poppins"/>
              </a:rPr>
              <a:t>Waitematā</a:t>
            </a:r>
          </a:p>
          <a:p>
            <a:pPr algn="r">
              <a:lnSpc>
                <a:spcPts val="3916"/>
              </a:lnSpc>
            </a:pPr>
            <a:r>
              <a:rPr lang="en-US" sz="2019">
                <a:solidFill>
                  <a:srgbClr val="000000"/>
                </a:solidFill>
                <a:latin typeface="Poppins"/>
                <a:ea typeface="Poppins"/>
                <a:cs typeface="Poppins"/>
                <a:sym typeface="Poppins"/>
              </a:rPr>
              <a:t>Bay of Plenty</a:t>
            </a:r>
          </a:p>
          <a:p>
            <a:pPr algn="r">
              <a:lnSpc>
                <a:spcPts val="3916"/>
              </a:lnSpc>
            </a:pPr>
            <a:r>
              <a:rPr lang="en-US" sz="2019">
                <a:solidFill>
                  <a:srgbClr val="000000"/>
                </a:solidFill>
                <a:latin typeface="Poppins"/>
                <a:ea typeface="Poppins"/>
                <a:cs typeface="Poppins"/>
                <a:sym typeface="Poppins"/>
              </a:rPr>
              <a:t>Northland</a:t>
            </a:r>
          </a:p>
          <a:p>
            <a:pPr algn="r">
              <a:lnSpc>
                <a:spcPts val="3916"/>
              </a:lnSpc>
            </a:pPr>
            <a:r>
              <a:rPr lang="en-US" sz="2019">
                <a:solidFill>
                  <a:srgbClr val="000000"/>
                </a:solidFill>
                <a:latin typeface="Poppins"/>
                <a:ea typeface="Poppins"/>
                <a:cs typeface="Poppins"/>
                <a:sym typeface="Poppins"/>
              </a:rPr>
              <a:t>Capital and Coast</a:t>
            </a:r>
          </a:p>
          <a:p>
            <a:pPr algn="r">
              <a:lnSpc>
                <a:spcPts val="3916"/>
              </a:lnSpc>
            </a:pPr>
            <a:r>
              <a:rPr lang="en-US" sz="2019">
                <a:solidFill>
                  <a:srgbClr val="000000"/>
                </a:solidFill>
                <a:latin typeface="Poppins"/>
                <a:ea typeface="Poppins"/>
                <a:cs typeface="Poppins"/>
                <a:sym typeface="Poppins"/>
              </a:rPr>
              <a:t>Hawke’s Bay</a:t>
            </a:r>
          </a:p>
          <a:p>
            <a:pPr algn="r">
              <a:lnSpc>
                <a:spcPts val="3916"/>
              </a:lnSpc>
            </a:pPr>
            <a:r>
              <a:rPr lang="en-US" sz="2019">
                <a:solidFill>
                  <a:srgbClr val="000000"/>
                </a:solidFill>
                <a:latin typeface="Poppins"/>
                <a:ea typeface="Poppins"/>
                <a:cs typeface="Poppins"/>
                <a:sym typeface="Poppins"/>
              </a:rPr>
              <a:t>Taranaki</a:t>
            </a:r>
          </a:p>
          <a:p>
            <a:pPr algn="r">
              <a:lnSpc>
                <a:spcPts val="3916"/>
              </a:lnSpc>
            </a:pPr>
            <a:r>
              <a:rPr lang="en-US" sz="2019">
                <a:solidFill>
                  <a:srgbClr val="000000"/>
                </a:solidFill>
                <a:latin typeface="Poppins"/>
                <a:ea typeface="Poppins"/>
                <a:cs typeface="Poppins"/>
                <a:sym typeface="Poppins"/>
              </a:rPr>
              <a:t>Lakes</a:t>
            </a:r>
          </a:p>
          <a:p>
            <a:pPr algn="r">
              <a:lnSpc>
                <a:spcPts val="3916"/>
              </a:lnSpc>
            </a:pPr>
            <a:r>
              <a:rPr lang="en-US" sz="2019">
                <a:solidFill>
                  <a:srgbClr val="000000"/>
                </a:solidFill>
                <a:latin typeface="Poppins"/>
                <a:ea typeface="Poppins"/>
                <a:cs typeface="Poppins"/>
                <a:sym typeface="Poppins"/>
              </a:rPr>
              <a:t>Nelson Marlborough</a:t>
            </a:r>
          </a:p>
          <a:p>
            <a:pPr algn="r">
              <a:lnSpc>
                <a:spcPts val="3916"/>
              </a:lnSpc>
            </a:pPr>
            <a:r>
              <a:rPr lang="en-US" sz="2019">
                <a:solidFill>
                  <a:srgbClr val="000000"/>
                </a:solidFill>
                <a:latin typeface="Poppins"/>
                <a:ea typeface="Poppins"/>
                <a:cs typeface="Poppins"/>
                <a:sym typeface="Poppins"/>
              </a:rPr>
              <a:t>Hutt Valley</a:t>
            </a:r>
          </a:p>
          <a:p>
            <a:pPr algn="r">
              <a:lnSpc>
                <a:spcPts val="3916"/>
              </a:lnSpc>
            </a:pPr>
            <a:r>
              <a:rPr lang="en-US" sz="2019">
                <a:solidFill>
                  <a:srgbClr val="000000"/>
                </a:solidFill>
                <a:latin typeface="Poppins"/>
                <a:ea typeface="Poppins"/>
                <a:cs typeface="Poppins"/>
                <a:sym typeface="Poppins"/>
              </a:rPr>
              <a:t>MidCentral</a:t>
            </a:r>
          </a:p>
          <a:p>
            <a:pPr algn="r">
              <a:lnSpc>
                <a:spcPts val="3916"/>
              </a:lnSpc>
            </a:pPr>
            <a:r>
              <a:rPr lang="en-US" sz="2019">
                <a:solidFill>
                  <a:srgbClr val="000000"/>
                </a:solidFill>
                <a:latin typeface="Poppins"/>
                <a:ea typeface="Poppins"/>
                <a:cs typeface="Poppins"/>
                <a:sym typeface="Poppins"/>
              </a:rPr>
              <a:t>Tairāwhiti</a:t>
            </a:r>
          </a:p>
          <a:p>
            <a:pPr algn="r">
              <a:lnSpc>
                <a:spcPts val="3916"/>
              </a:lnSpc>
            </a:pPr>
            <a:r>
              <a:rPr lang="en-US" sz="2019">
                <a:solidFill>
                  <a:srgbClr val="000000"/>
                </a:solidFill>
                <a:latin typeface="Poppins"/>
                <a:ea typeface="Poppins"/>
                <a:cs typeface="Poppins"/>
                <a:sym typeface="Poppins"/>
              </a:rPr>
              <a:t>Whanganui</a:t>
            </a:r>
          </a:p>
          <a:p>
            <a:pPr algn="r">
              <a:lnSpc>
                <a:spcPts val="3916"/>
              </a:lnSpc>
            </a:pPr>
            <a:r>
              <a:rPr lang="en-US" sz="2019">
                <a:solidFill>
                  <a:srgbClr val="000000"/>
                </a:solidFill>
                <a:latin typeface="Poppins"/>
                <a:ea typeface="Poppins"/>
                <a:cs typeface="Poppins"/>
                <a:sym typeface="Poppins"/>
              </a:rPr>
              <a:t>South Canterbury</a:t>
            </a:r>
          </a:p>
          <a:p>
            <a:pPr algn="r">
              <a:lnSpc>
                <a:spcPts val="3916"/>
              </a:lnSpc>
            </a:pPr>
            <a:r>
              <a:rPr lang="en-US" sz="2019">
                <a:solidFill>
                  <a:srgbClr val="000000"/>
                </a:solidFill>
                <a:latin typeface="Poppins"/>
                <a:ea typeface="Poppins"/>
                <a:cs typeface="Poppins"/>
                <a:sym typeface="Poppins"/>
              </a:rPr>
              <a:t>Wairarapa</a:t>
            </a:r>
          </a:p>
          <a:p>
            <a:pPr algn="r">
              <a:lnSpc>
                <a:spcPts val="3916"/>
              </a:lnSpc>
            </a:pPr>
            <a:r>
              <a:rPr lang="en-US" sz="2019">
                <a:solidFill>
                  <a:srgbClr val="000000"/>
                </a:solidFill>
                <a:latin typeface="Poppins"/>
                <a:ea typeface="Poppins"/>
                <a:cs typeface="Poppins"/>
                <a:sym typeface="Poppins"/>
              </a:rPr>
              <a:t>West Coast</a:t>
            </a:r>
          </a:p>
        </p:txBody>
      </p:sp>
      <p:grpSp>
        <p:nvGrpSpPr>
          <p:cNvPr id="28" name="Group 28"/>
          <p:cNvGrpSpPr/>
          <p:nvPr/>
        </p:nvGrpSpPr>
        <p:grpSpPr>
          <a:xfrm>
            <a:off x="14064305" y="9769870"/>
            <a:ext cx="3005225" cy="903022"/>
            <a:chOff x="0" y="-85725"/>
            <a:chExt cx="3065022" cy="903047"/>
          </a:xfrm>
        </p:grpSpPr>
        <p:grpSp>
          <p:nvGrpSpPr>
            <p:cNvPr id="29" name="Group 29"/>
            <p:cNvGrpSpPr/>
            <p:nvPr/>
          </p:nvGrpSpPr>
          <p:grpSpPr>
            <a:xfrm>
              <a:off x="0" y="305902"/>
              <a:ext cx="388489" cy="194245"/>
              <a:chOff x="0" y="0"/>
              <a:chExt cx="812800" cy="406400"/>
            </a:xfrm>
          </p:grpSpPr>
          <p:sp>
            <p:nvSpPr>
              <p:cNvPr id="30" name="Freeform 3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sz="2400"/>
              </a:p>
            </p:txBody>
          </p:sp>
          <p:sp>
            <p:nvSpPr>
              <p:cNvPr id="31" name="TextBox 31"/>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32" name="TextBox 32"/>
            <p:cNvSpPr txBox="1"/>
            <p:nvPr/>
          </p:nvSpPr>
          <p:spPr>
            <a:xfrm>
              <a:off x="0" y="-85725"/>
              <a:ext cx="1553955" cy="298103"/>
            </a:xfrm>
            <a:prstGeom prst="rect">
              <a:avLst/>
            </a:prstGeom>
          </p:spPr>
          <p:txBody>
            <a:bodyPr lIns="0" tIns="0" rIns="0" bIns="0" rtlCol="0" anchor="t">
              <a:spAutoFit/>
            </a:bodyPr>
            <a:lstStyle/>
            <a:p>
              <a:pPr>
                <a:lnSpc>
                  <a:spcPts val="2621"/>
                </a:lnSpc>
              </a:pPr>
              <a:r>
                <a:rPr lang="en-US" sz="1337" b="1">
                  <a:solidFill>
                    <a:srgbClr val="000000"/>
                  </a:solidFill>
                  <a:latin typeface="Poppins Bold"/>
                  <a:ea typeface="Poppins Bold"/>
                  <a:cs typeface="Poppins Bold"/>
                  <a:sym typeface="Poppins Bold"/>
                </a:rPr>
                <a:t>LEGEND</a:t>
              </a:r>
            </a:p>
          </p:txBody>
        </p:sp>
        <p:grpSp>
          <p:nvGrpSpPr>
            <p:cNvPr id="33" name="Group 33"/>
            <p:cNvGrpSpPr/>
            <p:nvPr/>
          </p:nvGrpSpPr>
          <p:grpSpPr>
            <a:xfrm>
              <a:off x="352002" y="305902"/>
              <a:ext cx="388489" cy="194245"/>
              <a:chOff x="0" y="0"/>
              <a:chExt cx="812800" cy="406400"/>
            </a:xfrm>
          </p:grpSpPr>
          <p:sp>
            <p:nvSpPr>
              <p:cNvPr id="34" name="Freeform 3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sz="2400"/>
              </a:p>
            </p:txBody>
          </p:sp>
          <p:sp>
            <p:nvSpPr>
              <p:cNvPr id="35" name="TextBox 35"/>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6" name="Group 36"/>
            <p:cNvGrpSpPr/>
            <p:nvPr/>
          </p:nvGrpSpPr>
          <p:grpSpPr>
            <a:xfrm>
              <a:off x="692492" y="305902"/>
              <a:ext cx="388489" cy="194245"/>
              <a:chOff x="0" y="0"/>
              <a:chExt cx="812800" cy="406400"/>
            </a:xfrm>
          </p:grpSpPr>
          <p:sp>
            <p:nvSpPr>
              <p:cNvPr id="37" name="Freeform 3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sz="2400"/>
              </a:p>
            </p:txBody>
          </p:sp>
          <p:sp>
            <p:nvSpPr>
              <p:cNvPr id="38" name="TextBox 38"/>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9" name="Group 39"/>
            <p:cNvGrpSpPr/>
            <p:nvPr/>
          </p:nvGrpSpPr>
          <p:grpSpPr>
            <a:xfrm>
              <a:off x="1032981" y="30590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sz="2400"/>
              </a:p>
            </p:txBody>
          </p:sp>
          <p:sp>
            <p:nvSpPr>
              <p:cNvPr id="41" name="TextBox 41"/>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42" name="TextBox 42"/>
            <p:cNvSpPr txBox="1"/>
            <p:nvPr/>
          </p:nvSpPr>
          <p:spPr>
            <a:xfrm>
              <a:off x="1511067" y="216981"/>
              <a:ext cx="1553955"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25/26</a:t>
              </a:r>
            </a:p>
          </p:txBody>
        </p:sp>
        <p:grpSp>
          <p:nvGrpSpPr>
            <p:cNvPr id="43" name="Group 43"/>
            <p:cNvGrpSpPr/>
            <p:nvPr/>
          </p:nvGrpSpPr>
          <p:grpSpPr>
            <a:xfrm>
              <a:off x="0" y="608142"/>
              <a:ext cx="388489" cy="194245"/>
              <a:chOff x="0" y="0"/>
              <a:chExt cx="812800" cy="406400"/>
            </a:xfrm>
          </p:grpSpPr>
          <p:sp>
            <p:nvSpPr>
              <p:cNvPr id="44" name="Freeform 4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sz="2400"/>
              </a:p>
            </p:txBody>
          </p:sp>
          <p:sp>
            <p:nvSpPr>
              <p:cNvPr id="45" name="TextBox 45"/>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46" name="Group 46"/>
            <p:cNvGrpSpPr/>
            <p:nvPr/>
          </p:nvGrpSpPr>
          <p:grpSpPr>
            <a:xfrm>
              <a:off x="352002" y="608142"/>
              <a:ext cx="388489" cy="194245"/>
              <a:chOff x="0" y="0"/>
              <a:chExt cx="812800" cy="406400"/>
            </a:xfrm>
          </p:grpSpPr>
          <p:sp>
            <p:nvSpPr>
              <p:cNvPr id="47" name="Freeform 4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sz="2400"/>
              </a:p>
            </p:txBody>
          </p:sp>
          <p:sp>
            <p:nvSpPr>
              <p:cNvPr id="48" name="TextBox 48"/>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49" name="Group 49"/>
            <p:cNvGrpSpPr/>
            <p:nvPr/>
          </p:nvGrpSpPr>
          <p:grpSpPr>
            <a:xfrm>
              <a:off x="692492" y="608142"/>
              <a:ext cx="388489" cy="194245"/>
              <a:chOff x="0" y="0"/>
              <a:chExt cx="812800" cy="406400"/>
            </a:xfrm>
          </p:grpSpPr>
          <p:sp>
            <p:nvSpPr>
              <p:cNvPr id="50" name="Freeform 5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sz="2400"/>
              </a:p>
            </p:txBody>
          </p:sp>
          <p:sp>
            <p:nvSpPr>
              <p:cNvPr id="51" name="TextBox 51"/>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52" name="Group 52"/>
            <p:cNvGrpSpPr/>
            <p:nvPr/>
          </p:nvGrpSpPr>
          <p:grpSpPr>
            <a:xfrm>
              <a:off x="1032981" y="608142"/>
              <a:ext cx="388489" cy="194245"/>
              <a:chOff x="0" y="0"/>
              <a:chExt cx="812800" cy="406400"/>
            </a:xfrm>
          </p:grpSpPr>
          <p:sp>
            <p:nvSpPr>
              <p:cNvPr id="53" name="Freeform 5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sz="2400"/>
              </a:p>
            </p:txBody>
          </p:sp>
          <p:sp>
            <p:nvSpPr>
              <p:cNvPr id="54" name="TextBox 54"/>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55" name="TextBox 55"/>
            <p:cNvSpPr txBox="1"/>
            <p:nvPr/>
          </p:nvSpPr>
          <p:spPr>
            <a:xfrm>
              <a:off x="1511066" y="519219"/>
              <a:ext cx="1553954"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24/25</a:t>
              </a:r>
            </a:p>
          </p:txBody>
        </p:sp>
      </p:grpSp>
      <p:sp>
        <p:nvSpPr>
          <p:cNvPr id="56" name="TextBox 56"/>
          <p:cNvSpPr txBox="1"/>
          <p:nvPr/>
        </p:nvSpPr>
        <p:spPr>
          <a:xfrm>
            <a:off x="14036440" y="3196063"/>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+8.0%</a:t>
            </a:r>
          </a:p>
        </p:txBody>
      </p:sp>
      <p:sp>
        <p:nvSpPr>
          <p:cNvPr id="57" name="TextBox 57"/>
          <p:cNvSpPr txBox="1"/>
          <p:nvPr/>
        </p:nvSpPr>
        <p:spPr>
          <a:xfrm>
            <a:off x="12406006" y="3678411"/>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+1.3%</a:t>
            </a:r>
          </a:p>
        </p:txBody>
      </p:sp>
      <p:sp>
        <p:nvSpPr>
          <p:cNvPr id="58" name="TextBox 58"/>
          <p:cNvSpPr txBox="1"/>
          <p:nvPr/>
        </p:nvSpPr>
        <p:spPr>
          <a:xfrm>
            <a:off x="12341093" y="4183025"/>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-5.1%</a:t>
            </a:r>
          </a:p>
        </p:txBody>
      </p:sp>
      <p:sp>
        <p:nvSpPr>
          <p:cNvPr id="59" name="TextBox 59"/>
          <p:cNvSpPr txBox="1"/>
          <p:nvPr/>
        </p:nvSpPr>
        <p:spPr>
          <a:xfrm>
            <a:off x="12304694" y="4693462"/>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+2.1%</a:t>
            </a:r>
          </a:p>
        </p:txBody>
      </p:sp>
      <p:sp>
        <p:nvSpPr>
          <p:cNvPr id="60" name="TextBox 60"/>
          <p:cNvSpPr txBox="1"/>
          <p:nvPr/>
        </p:nvSpPr>
        <p:spPr>
          <a:xfrm>
            <a:off x="12129561" y="5162648"/>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-1.2%</a:t>
            </a:r>
          </a:p>
        </p:txBody>
      </p:sp>
      <p:sp>
        <p:nvSpPr>
          <p:cNvPr id="61" name="TextBox 61"/>
          <p:cNvSpPr txBox="1"/>
          <p:nvPr/>
        </p:nvSpPr>
        <p:spPr>
          <a:xfrm>
            <a:off x="12129561" y="5673086"/>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+9.1%</a:t>
            </a:r>
          </a:p>
        </p:txBody>
      </p:sp>
      <p:sp>
        <p:nvSpPr>
          <p:cNvPr id="62" name="TextBox 62"/>
          <p:cNvSpPr txBox="1"/>
          <p:nvPr/>
        </p:nvSpPr>
        <p:spPr>
          <a:xfrm>
            <a:off x="10812648" y="6156672"/>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+0.7%</a:t>
            </a:r>
          </a:p>
        </p:txBody>
      </p:sp>
      <p:sp>
        <p:nvSpPr>
          <p:cNvPr id="63" name="TextBox 63"/>
          <p:cNvSpPr txBox="1"/>
          <p:nvPr/>
        </p:nvSpPr>
        <p:spPr>
          <a:xfrm>
            <a:off x="10618089" y="6659576"/>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+15.3%</a:t>
            </a:r>
          </a:p>
        </p:txBody>
      </p:sp>
      <p:sp>
        <p:nvSpPr>
          <p:cNvPr id="64" name="TextBox 64"/>
          <p:cNvSpPr txBox="1"/>
          <p:nvPr/>
        </p:nvSpPr>
        <p:spPr>
          <a:xfrm>
            <a:off x="10012983" y="7177468"/>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+2.5%</a:t>
            </a:r>
          </a:p>
        </p:txBody>
      </p:sp>
      <p:sp>
        <p:nvSpPr>
          <p:cNvPr id="65" name="TextBox 65"/>
          <p:cNvSpPr txBox="1"/>
          <p:nvPr/>
        </p:nvSpPr>
        <p:spPr>
          <a:xfrm>
            <a:off x="9779125" y="7669961"/>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+5.3%</a:t>
            </a:r>
          </a:p>
        </p:txBody>
      </p:sp>
      <p:sp>
        <p:nvSpPr>
          <p:cNvPr id="66" name="TextBox 66"/>
          <p:cNvSpPr txBox="1"/>
          <p:nvPr/>
        </p:nvSpPr>
        <p:spPr>
          <a:xfrm>
            <a:off x="9779125" y="8167699"/>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+4.2%</a:t>
            </a:r>
          </a:p>
        </p:txBody>
      </p:sp>
      <p:sp>
        <p:nvSpPr>
          <p:cNvPr id="67" name="TextBox 67"/>
          <p:cNvSpPr txBox="1"/>
          <p:nvPr/>
        </p:nvSpPr>
        <p:spPr>
          <a:xfrm>
            <a:off x="9768036" y="8665436"/>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+1.3%</a:t>
            </a:r>
          </a:p>
        </p:txBody>
      </p:sp>
      <p:sp>
        <p:nvSpPr>
          <p:cNvPr id="68" name="TextBox 68"/>
          <p:cNvSpPr txBox="1"/>
          <p:nvPr/>
        </p:nvSpPr>
        <p:spPr>
          <a:xfrm>
            <a:off x="9768036" y="9163174"/>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+5.6%</a:t>
            </a:r>
          </a:p>
        </p:txBody>
      </p:sp>
      <p:sp>
        <p:nvSpPr>
          <p:cNvPr id="69" name="TextBox 69"/>
          <p:cNvSpPr txBox="1"/>
          <p:nvPr/>
        </p:nvSpPr>
        <p:spPr>
          <a:xfrm>
            <a:off x="9542308" y="9649948"/>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+4.8%</a:t>
            </a:r>
          </a:p>
        </p:txBody>
      </p:sp>
      <p:sp>
        <p:nvSpPr>
          <p:cNvPr id="70" name="TextBox 70"/>
          <p:cNvSpPr txBox="1"/>
          <p:nvPr/>
        </p:nvSpPr>
        <p:spPr>
          <a:xfrm>
            <a:off x="9267774" y="10163953"/>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+7.8%</a:t>
            </a:r>
          </a:p>
        </p:txBody>
      </p:sp>
      <p:sp>
        <p:nvSpPr>
          <p:cNvPr id="71" name="TextBox 71"/>
          <p:cNvSpPr txBox="1"/>
          <p:nvPr/>
        </p:nvSpPr>
        <p:spPr>
          <a:xfrm>
            <a:off x="8678174" y="10659701"/>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+3.3%</a:t>
            </a:r>
          </a:p>
        </p:txBody>
      </p:sp>
      <p:sp>
        <p:nvSpPr>
          <p:cNvPr id="72" name="TextBox 72"/>
          <p:cNvSpPr txBox="1"/>
          <p:nvPr/>
        </p:nvSpPr>
        <p:spPr>
          <a:xfrm>
            <a:off x="8549438" y="11152650"/>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+12.6%</a:t>
            </a:r>
          </a:p>
        </p:txBody>
      </p:sp>
      <p:sp>
        <p:nvSpPr>
          <p:cNvPr id="73" name="TextBox 73"/>
          <p:cNvSpPr txBox="1"/>
          <p:nvPr/>
        </p:nvSpPr>
        <p:spPr>
          <a:xfrm>
            <a:off x="8470377" y="11650387"/>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+1.2%</a:t>
            </a:r>
          </a:p>
        </p:txBody>
      </p:sp>
      <p:sp>
        <p:nvSpPr>
          <p:cNvPr id="74" name="TextBox 74"/>
          <p:cNvSpPr txBox="1"/>
          <p:nvPr/>
        </p:nvSpPr>
        <p:spPr>
          <a:xfrm>
            <a:off x="8274212" y="12148125"/>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+5.9%</a:t>
            </a:r>
          </a:p>
        </p:txBody>
      </p:sp>
      <p:sp>
        <p:nvSpPr>
          <p:cNvPr id="75" name="TextBox 75"/>
          <p:cNvSpPr txBox="1"/>
          <p:nvPr/>
        </p:nvSpPr>
        <p:spPr>
          <a:xfrm>
            <a:off x="8092038" y="12645863"/>
            <a:ext cx="644215" cy="230897"/>
          </a:xfrm>
          <a:prstGeom prst="rect">
            <a:avLst/>
          </a:prstGeom>
        </p:spPr>
        <p:txBody>
          <a:bodyPr wrap="square"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+4.1%</a:t>
            </a:r>
          </a:p>
        </p:txBody>
      </p:sp>
      <p:sp>
        <p:nvSpPr>
          <p:cNvPr id="83" name="TextBox 83"/>
          <p:cNvSpPr txBox="1"/>
          <p:nvPr/>
        </p:nvSpPr>
        <p:spPr>
          <a:xfrm>
            <a:off x="327714" y="14427638"/>
            <a:ext cx="13891639" cy="341440"/>
          </a:xfrm>
          <a:prstGeom prst="rect">
            <a:avLst/>
          </a:prstGeom>
        </p:spPr>
        <p:txBody>
          <a:bodyPr lIns="0" tIns="0" rIns="0" bIns="0" rtlCol="0" anchor="t">
            <a:spAutoFit/>
          </a:bodyPr>
          <a:lstStyle/>
          <a:p>
            <a:pPr>
              <a:lnSpc>
                <a:spcPts val="1329"/>
              </a:lnSpc>
            </a:pPr>
            <a:r>
              <a:rPr lang="en-US" sz="1384">
                <a:solidFill>
                  <a:srgbClr val="000000"/>
                </a:solidFill>
                <a:latin typeface="Poppins"/>
                <a:ea typeface="Poppins"/>
                <a:cs typeface="Poppins"/>
                <a:sym typeface="Poppins"/>
                <a:hlinkClick r:id="rId3"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a:solidFill>
                  <a:srgbClr val="003399"/>
                </a:solidFill>
                <a:latin typeface="Poppins Bold"/>
                <a:ea typeface="Poppins Bold"/>
                <a:cs typeface="Poppins Bold"/>
                <a:sym typeface="Poppins Bold"/>
                <a:hlinkClick r:id="rId3" tooltip="https://www.tewhatuora.govt.nz/publications/health-targets-performance-resources-2025-26"/>
              </a:rPr>
              <a:t>See caveats.</a:t>
            </a:r>
          </a:p>
        </p:txBody>
      </p:sp>
      <p:grpSp>
        <p:nvGrpSpPr>
          <p:cNvPr id="2" name="Group 2"/>
          <p:cNvGrpSpPr/>
          <p:nvPr/>
        </p:nvGrpSpPr>
        <p:grpSpPr>
          <a:xfrm>
            <a:off x="-28512" y="40795"/>
            <a:ext cx="20178649" cy="1336810"/>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sz="2400"/>
            </a:p>
          </p:txBody>
        </p:sp>
        <p:sp>
          <p:nvSpPr>
            <p:cNvPr id="4" name="TextBox 4"/>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9" name="Freeform 9"/>
          <p:cNvSpPr/>
          <p:nvPr/>
        </p:nvSpPr>
        <p:spPr>
          <a:xfrm>
            <a:off x="97506" y="325261"/>
            <a:ext cx="2773235" cy="745878"/>
          </a:xfrm>
          <a:custGeom>
            <a:avLst/>
            <a:gdLst/>
            <a:ahLst/>
            <a:cxnLst/>
            <a:rect l="l" t="t" r="r" b="b"/>
            <a:pathLst>
              <a:path w="2079981" h="559423">
                <a:moveTo>
                  <a:pt x="0" y="0"/>
                </a:moveTo>
                <a:lnTo>
                  <a:pt x="2079981" y="0"/>
                </a:lnTo>
                <a:lnTo>
                  <a:pt x="2079981" y="559422"/>
                </a:lnTo>
                <a:lnTo>
                  <a:pt x="0" y="559422"/>
                </a:lnTo>
                <a:lnTo>
                  <a:pt x="0" y="0"/>
                </a:lnTo>
                <a:close/>
              </a:path>
            </a:pathLst>
          </a:custGeom>
          <a:blipFill>
            <a:blip r:embed="rId4"/>
            <a:stretch>
              <a:fillRect/>
            </a:stretch>
          </a:blipFill>
        </p:spPr>
        <p:txBody>
          <a:bodyPr/>
          <a:lstStyle/>
          <a:p>
            <a:endParaRPr lang="en-NZ" sz="2400"/>
          </a:p>
        </p:txBody>
      </p:sp>
      <p:sp>
        <p:nvSpPr>
          <p:cNvPr id="10" name="TextBox 10"/>
          <p:cNvSpPr txBox="1"/>
          <p:nvPr/>
        </p:nvSpPr>
        <p:spPr>
          <a:xfrm>
            <a:off x="6288798" y="266688"/>
            <a:ext cx="8246905" cy="804451"/>
          </a:xfrm>
          <a:prstGeom prst="rect">
            <a:avLst/>
          </a:prstGeom>
        </p:spPr>
        <p:txBody>
          <a:bodyPr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stays in emergency departments</a:t>
            </a:r>
          </a:p>
          <a:p>
            <a:pPr algn="ctr">
              <a:lnSpc>
                <a:spcPts val="2613"/>
              </a:lnSpc>
            </a:pPr>
            <a:r>
              <a:rPr lang="en-US" sz="1867" dirty="0">
                <a:solidFill>
                  <a:srgbClr val="FFFFFF"/>
                </a:solidFill>
                <a:latin typeface="Poppins"/>
                <a:ea typeface="Poppins"/>
                <a:cs typeface="Poppins"/>
                <a:sym typeface="Poppins"/>
              </a:rPr>
              <a:t>Number of ED attendances</a:t>
            </a:r>
          </a:p>
        </p:txBody>
      </p:sp>
      <p:sp>
        <p:nvSpPr>
          <p:cNvPr id="76" name="TextBox 76"/>
          <p:cNvSpPr txBox="1"/>
          <p:nvPr/>
        </p:nvSpPr>
        <p:spPr>
          <a:xfrm>
            <a:off x="18304669" y="261747"/>
            <a:ext cx="1514614" cy="944810"/>
          </a:xfrm>
          <a:prstGeom prst="rect">
            <a:avLst/>
          </a:prstGeom>
        </p:spPr>
        <p:txBody>
          <a:bodyPr lIns="0" tIns="0" rIns="0" bIns="0" rtlCol="0" anchor="t">
            <a:spAutoFit/>
          </a:bodyPr>
          <a:lstStyle/>
          <a:p>
            <a:pPr algn="r">
              <a:lnSpc>
                <a:spcPts val="2463"/>
              </a:lnSpc>
            </a:pPr>
            <a:r>
              <a:rPr lang="en-US" sz="1759" b="1" dirty="0">
                <a:solidFill>
                  <a:srgbClr val="FFFFFF"/>
                </a:solidFill>
                <a:latin typeface="Poppins Bold"/>
                <a:ea typeface="Poppins Bold"/>
                <a:cs typeface="Poppins Bold"/>
                <a:sym typeface="Poppins Bold"/>
              </a:rPr>
              <a:t>Q1 2025/26 </a:t>
            </a:r>
          </a:p>
          <a:p>
            <a:pPr algn="r">
              <a:lnSpc>
                <a:spcPts val="2463"/>
              </a:lnSpc>
            </a:pPr>
            <a:r>
              <a:rPr lang="en-US" sz="1759" dirty="0">
                <a:solidFill>
                  <a:srgbClr val="FFFFFF"/>
                </a:solidFill>
                <a:latin typeface="Poppins"/>
                <a:ea typeface="Poppins"/>
                <a:cs typeface="Poppins"/>
                <a:sym typeface="Poppins"/>
              </a:rPr>
              <a:t>compared to</a:t>
            </a:r>
            <a:r>
              <a:rPr lang="en-US" sz="1759" b="1" dirty="0">
                <a:solidFill>
                  <a:srgbClr val="FFFFFF"/>
                </a:solidFill>
                <a:latin typeface="Poppins Bold"/>
                <a:ea typeface="Poppins Bold"/>
                <a:cs typeface="Poppins Bold"/>
                <a:sym typeface="Poppins Bold"/>
              </a:rPr>
              <a:t> </a:t>
            </a:r>
          </a:p>
          <a:p>
            <a:pPr algn="r">
              <a:lnSpc>
                <a:spcPts val="2463"/>
              </a:lnSpc>
            </a:pPr>
            <a:r>
              <a:rPr lang="en-US" sz="1759" b="1" dirty="0">
                <a:solidFill>
                  <a:srgbClr val="FFFFFF"/>
                </a:solidFill>
                <a:latin typeface="Poppins Bold"/>
                <a:ea typeface="Poppins Bold"/>
                <a:cs typeface="Poppins Bold"/>
                <a:sym typeface="Poppins Bold"/>
              </a:rPr>
              <a:t>Q1 2024/25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863EF-3C9A-677B-494F-926CADD71989}"/>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64D9A1C9-5DB6-8CFC-1DE2-482EFA5FC3F1}"/>
              </a:ext>
            </a:extLst>
          </p:cNvPr>
          <p:cNvGrpSpPr/>
          <p:nvPr/>
        </p:nvGrpSpPr>
        <p:grpSpPr>
          <a:xfrm>
            <a:off x="92869" y="165100"/>
            <a:ext cx="19888199" cy="14782800"/>
            <a:chOff x="0" y="0"/>
            <a:chExt cx="5176800" cy="4003958"/>
          </a:xfrm>
        </p:grpSpPr>
        <p:sp>
          <p:nvSpPr>
            <p:cNvPr id="6" name="Freeform 6">
              <a:extLst>
                <a:ext uri="{FF2B5EF4-FFF2-40B4-BE49-F238E27FC236}">
                  <a16:creationId xmlns:a16="http://schemas.microsoft.com/office/drawing/2014/main" id="{CF435E84-F6D9-570D-AFFA-6C6349B7C817}"/>
                </a:ext>
              </a:extLst>
            </p:cNvPr>
            <p:cNvSpPr/>
            <p:nvPr/>
          </p:nvSpPr>
          <p:spPr>
            <a:xfrm>
              <a:off x="0" y="0"/>
              <a:ext cx="5176800" cy="4003958"/>
            </a:xfrm>
            <a:custGeom>
              <a:avLst/>
              <a:gdLst/>
              <a:ahLst/>
              <a:cxnLst/>
              <a:rect l="l" t="t" r="r" b="b"/>
              <a:pathLst>
                <a:path w="5176800" h="4003958">
                  <a:moveTo>
                    <a:pt x="12661" y="0"/>
                  </a:moveTo>
                  <a:lnTo>
                    <a:pt x="5164139" y="0"/>
                  </a:lnTo>
                  <a:cubicBezTo>
                    <a:pt x="5171132" y="0"/>
                    <a:pt x="5176800" y="5668"/>
                    <a:pt x="5176800" y="12661"/>
                  </a:cubicBezTo>
                  <a:lnTo>
                    <a:pt x="5176800" y="3991298"/>
                  </a:lnTo>
                  <a:cubicBezTo>
                    <a:pt x="5176800" y="3998290"/>
                    <a:pt x="5171132" y="4003958"/>
                    <a:pt x="5164139" y="4003958"/>
                  </a:cubicBezTo>
                  <a:lnTo>
                    <a:pt x="12661" y="4003958"/>
                  </a:lnTo>
                  <a:cubicBezTo>
                    <a:pt x="5668" y="4003958"/>
                    <a:pt x="0" y="3998290"/>
                    <a:pt x="0" y="3991298"/>
                  </a:cubicBezTo>
                  <a:lnTo>
                    <a:pt x="0" y="12661"/>
                  </a:lnTo>
                  <a:cubicBezTo>
                    <a:pt x="0" y="5668"/>
                    <a:pt x="5668" y="0"/>
                    <a:pt x="12661" y="0"/>
                  </a:cubicBezTo>
                  <a:close/>
                </a:path>
              </a:pathLst>
            </a:custGeom>
            <a:solidFill>
              <a:srgbClr val="F6F4EC"/>
            </a:solidFill>
          </p:spPr>
          <p:txBody>
            <a:bodyPr/>
            <a:lstStyle/>
            <a:p>
              <a:endParaRPr lang="en-NZ" sz="2400"/>
            </a:p>
          </p:txBody>
        </p:sp>
        <p:sp>
          <p:nvSpPr>
            <p:cNvPr id="7" name="TextBox 7">
              <a:extLst>
                <a:ext uri="{FF2B5EF4-FFF2-40B4-BE49-F238E27FC236}">
                  <a16:creationId xmlns:a16="http://schemas.microsoft.com/office/drawing/2014/main" id="{9BF2449F-D405-1D92-1523-AD164C0EF9F6}"/>
                </a:ext>
              </a:extLst>
            </p:cNvPr>
            <p:cNvSpPr txBox="1"/>
            <p:nvPr/>
          </p:nvSpPr>
          <p:spPr>
            <a:xfrm>
              <a:off x="0" y="-19050"/>
              <a:ext cx="5176800" cy="4023008"/>
            </a:xfrm>
            <a:prstGeom prst="rect">
              <a:avLst/>
            </a:prstGeom>
          </p:spPr>
          <p:txBody>
            <a:bodyPr lIns="34038" tIns="34038" rIns="34038" bIns="34038" rtlCol="0" anchor="ctr"/>
            <a:lstStyle/>
            <a:p>
              <a:pPr algn="ctr">
                <a:lnSpc>
                  <a:spcPts val="1781"/>
                </a:lnSpc>
              </a:pPr>
              <a:endParaRPr sz="2400"/>
            </a:p>
          </p:txBody>
        </p:sp>
      </p:grpSp>
      <p:pic>
        <p:nvPicPr>
          <p:cNvPr id="16" name="Picture 16">
            <a:extLst>
              <a:ext uri="{FF2B5EF4-FFF2-40B4-BE49-F238E27FC236}">
                <a16:creationId xmlns:a16="http://schemas.microsoft.com/office/drawing/2014/main" id="{9795A198-286C-1C70-38BF-D85895DB8D7D}"/>
              </a:ext>
            </a:extLst>
          </p:cNvPr>
          <p:cNvPicPr>
            <a:picLocks noChangeAspect="1"/>
          </p:cNvPicPr>
          <p:nvPr/>
        </p:nvPicPr>
        <p:blipFill>
          <a:blip r:embed="rId2"/>
          <a:stretch>
            <a:fillRect/>
          </a:stretch>
        </p:blipFill>
        <p:spPr>
          <a:xfrm>
            <a:off x="-519005" y="1536700"/>
            <a:ext cx="20195274" cy="8077200"/>
          </a:xfrm>
          <a:prstGeom prst="rect">
            <a:avLst/>
          </a:prstGeom>
        </p:spPr>
      </p:pic>
      <p:sp>
        <p:nvSpPr>
          <p:cNvPr id="17" name="TextBox 17">
            <a:extLst>
              <a:ext uri="{FF2B5EF4-FFF2-40B4-BE49-F238E27FC236}">
                <a16:creationId xmlns:a16="http://schemas.microsoft.com/office/drawing/2014/main" id="{22A108C3-0E2B-E33B-27DF-4797C911A28D}"/>
              </a:ext>
            </a:extLst>
          </p:cNvPr>
          <p:cNvSpPr txBox="1"/>
          <p:nvPr/>
        </p:nvSpPr>
        <p:spPr>
          <a:xfrm>
            <a:off x="15867102" y="7637691"/>
            <a:ext cx="871425" cy="333425"/>
          </a:xfrm>
          <a:prstGeom prst="rect">
            <a:avLst/>
          </a:prstGeom>
        </p:spPr>
        <p:txBody>
          <a:bodyPr wrap="square" lIns="0" tIns="0" rIns="0" bIns="0" rtlCol="0" anchor="t">
            <a:spAutoFit/>
          </a:bodyPr>
          <a:lstStyle/>
          <a:p>
            <a:pPr algn="ctr">
              <a:lnSpc>
                <a:spcPts val="2639"/>
              </a:lnSpc>
            </a:pPr>
            <a:r>
              <a:rPr lang="en-US" sz="2400" dirty="0">
                <a:solidFill>
                  <a:srgbClr val="000000"/>
                </a:solidFill>
                <a:latin typeface="Canva Sans"/>
                <a:ea typeface="Canva Sans"/>
                <a:cs typeface="Canva Sans"/>
                <a:sym typeface="Canva Sans"/>
              </a:rPr>
              <a:t>25/26</a:t>
            </a:r>
          </a:p>
        </p:txBody>
      </p:sp>
      <p:sp>
        <p:nvSpPr>
          <p:cNvPr id="18" name="TextBox 18">
            <a:extLst>
              <a:ext uri="{FF2B5EF4-FFF2-40B4-BE49-F238E27FC236}">
                <a16:creationId xmlns:a16="http://schemas.microsoft.com/office/drawing/2014/main" id="{AE4C4CCB-CA19-DC68-0886-019242AF273F}"/>
              </a:ext>
            </a:extLst>
          </p:cNvPr>
          <p:cNvSpPr txBox="1"/>
          <p:nvPr/>
        </p:nvSpPr>
        <p:spPr>
          <a:xfrm>
            <a:off x="4234819" y="7637691"/>
            <a:ext cx="833146" cy="333425"/>
          </a:xfrm>
          <a:prstGeom prst="rect">
            <a:avLst/>
          </a:prstGeom>
        </p:spPr>
        <p:txBody>
          <a:bodyPr wrap="square" lIns="0" tIns="0" rIns="0" bIns="0" rtlCol="0" anchor="t">
            <a:spAutoFit/>
          </a:bodyPr>
          <a:lstStyle/>
          <a:p>
            <a:pPr algn="ctr">
              <a:lnSpc>
                <a:spcPts val="2639"/>
              </a:lnSpc>
            </a:pPr>
            <a:r>
              <a:rPr lang="en-US" sz="2400">
                <a:solidFill>
                  <a:srgbClr val="000000"/>
                </a:solidFill>
                <a:latin typeface="Canva Sans"/>
                <a:ea typeface="Canva Sans"/>
                <a:cs typeface="Canva Sans"/>
                <a:sym typeface="Canva Sans"/>
              </a:rPr>
              <a:t>21/22</a:t>
            </a:r>
          </a:p>
        </p:txBody>
      </p:sp>
      <p:sp>
        <p:nvSpPr>
          <p:cNvPr id="19" name="TextBox 19">
            <a:extLst>
              <a:ext uri="{FF2B5EF4-FFF2-40B4-BE49-F238E27FC236}">
                <a16:creationId xmlns:a16="http://schemas.microsoft.com/office/drawing/2014/main" id="{668F1613-71F8-8A2E-2258-EEBCB1E86452}"/>
              </a:ext>
            </a:extLst>
          </p:cNvPr>
          <p:cNvSpPr txBox="1"/>
          <p:nvPr/>
        </p:nvSpPr>
        <p:spPr>
          <a:xfrm>
            <a:off x="7080353" y="7637691"/>
            <a:ext cx="842626" cy="333425"/>
          </a:xfrm>
          <a:prstGeom prst="rect">
            <a:avLst/>
          </a:prstGeom>
        </p:spPr>
        <p:txBody>
          <a:bodyPr wrap="square" lIns="0" tIns="0" rIns="0" bIns="0" rtlCol="0" anchor="t">
            <a:spAutoFit/>
          </a:bodyPr>
          <a:lstStyle/>
          <a:p>
            <a:pPr algn="ctr">
              <a:lnSpc>
                <a:spcPts val="2639"/>
              </a:lnSpc>
            </a:pPr>
            <a:r>
              <a:rPr lang="en-US" sz="2400">
                <a:solidFill>
                  <a:srgbClr val="000000"/>
                </a:solidFill>
                <a:latin typeface="Canva Sans"/>
                <a:ea typeface="Canva Sans"/>
                <a:cs typeface="Canva Sans"/>
                <a:sym typeface="Canva Sans"/>
              </a:rPr>
              <a:t>22/23</a:t>
            </a:r>
          </a:p>
        </p:txBody>
      </p:sp>
      <p:sp>
        <p:nvSpPr>
          <p:cNvPr id="20" name="TextBox 20">
            <a:extLst>
              <a:ext uri="{FF2B5EF4-FFF2-40B4-BE49-F238E27FC236}">
                <a16:creationId xmlns:a16="http://schemas.microsoft.com/office/drawing/2014/main" id="{47466576-3BD1-CAEA-9C2B-9FA93047DB43}"/>
              </a:ext>
            </a:extLst>
          </p:cNvPr>
          <p:cNvSpPr txBox="1"/>
          <p:nvPr/>
        </p:nvSpPr>
        <p:spPr>
          <a:xfrm>
            <a:off x="9917284" y="7637691"/>
            <a:ext cx="852106" cy="333425"/>
          </a:xfrm>
          <a:prstGeom prst="rect">
            <a:avLst/>
          </a:prstGeom>
        </p:spPr>
        <p:txBody>
          <a:bodyPr wrap="square" lIns="0" tIns="0" rIns="0" bIns="0" rtlCol="0" anchor="t">
            <a:spAutoFit/>
          </a:bodyPr>
          <a:lstStyle/>
          <a:p>
            <a:pPr algn="ctr">
              <a:lnSpc>
                <a:spcPts val="2639"/>
              </a:lnSpc>
            </a:pPr>
            <a:r>
              <a:rPr lang="en-US" sz="2400">
                <a:solidFill>
                  <a:srgbClr val="000000"/>
                </a:solidFill>
                <a:latin typeface="Canva Sans"/>
                <a:ea typeface="Canva Sans"/>
                <a:cs typeface="Canva Sans"/>
                <a:sym typeface="Canva Sans"/>
              </a:rPr>
              <a:t>23/24</a:t>
            </a:r>
          </a:p>
        </p:txBody>
      </p:sp>
      <p:sp>
        <p:nvSpPr>
          <p:cNvPr id="21" name="TextBox 21">
            <a:extLst>
              <a:ext uri="{FF2B5EF4-FFF2-40B4-BE49-F238E27FC236}">
                <a16:creationId xmlns:a16="http://schemas.microsoft.com/office/drawing/2014/main" id="{DBE2D68F-80B9-0AEF-B7D8-F66AE62B2939}"/>
              </a:ext>
            </a:extLst>
          </p:cNvPr>
          <p:cNvSpPr txBox="1"/>
          <p:nvPr/>
        </p:nvSpPr>
        <p:spPr>
          <a:xfrm>
            <a:off x="12864254" y="7637691"/>
            <a:ext cx="854865" cy="333425"/>
          </a:xfrm>
          <a:prstGeom prst="rect">
            <a:avLst/>
          </a:prstGeom>
        </p:spPr>
        <p:txBody>
          <a:bodyPr wrap="square" lIns="0" tIns="0" rIns="0" bIns="0" rtlCol="0" anchor="t">
            <a:spAutoFit/>
          </a:bodyPr>
          <a:lstStyle/>
          <a:p>
            <a:pPr algn="ctr">
              <a:lnSpc>
                <a:spcPts val="2639"/>
              </a:lnSpc>
            </a:pPr>
            <a:r>
              <a:rPr lang="en-US" sz="2400">
                <a:solidFill>
                  <a:srgbClr val="000000"/>
                </a:solidFill>
                <a:latin typeface="Canva Sans"/>
                <a:ea typeface="Canva Sans"/>
                <a:cs typeface="Canva Sans"/>
                <a:sym typeface="Canva Sans"/>
              </a:rPr>
              <a:t>24/25</a:t>
            </a:r>
          </a:p>
        </p:txBody>
      </p:sp>
      <p:sp>
        <p:nvSpPr>
          <p:cNvPr id="22" name="TextBox 22">
            <a:extLst>
              <a:ext uri="{FF2B5EF4-FFF2-40B4-BE49-F238E27FC236}">
                <a16:creationId xmlns:a16="http://schemas.microsoft.com/office/drawing/2014/main" id="{6417F492-BB54-2001-E672-DDEF984543A7}"/>
              </a:ext>
            </a:extLst>
          </p:cNvPr>
          <p:cNvSpPr txBox="1"/>
          <p:nvPr/>
        </p:nvSpPr>
        <p:spPr>
          <a:xfrm>
            <a:off x="11781229" y="5081832"/>
            <a:ext cx="879721" cy="243656"/>
          </a:xfrm>
          <a:prstGeom prst="rect">
            <a:avLst/>
          </a:prstGeom>
        </p:spPr>
        <p:txBody>
          <a:bodyPr wrap="square" lIns="0" tIns="0" rIns="0" bIns="0" rtlCol="0" anchor="t">
            <a:spAutoFit/>
          </a:bodyPr>
          <a:lstStyle/>
          <a:p>
            <a:pPr algn="ctr">
              <a:lnSpc>
                <a:spcPts val="1879"/>
              </a:lnSpc>
            </a:pPr>
            <a:r>
              <a:rPr lang="en-US" sz="1600" dirty="0">
                <a:solidFill>
                  <a:srgbClr val="000000"/>
                </a:solidFill>
                <a:latin typeface="Canva Sans"/>
                <a:ea typeface="Canva Sans"/>
                <a:cs typeface="Canva Sans"/>
                <a:sym typeface="Canva Sans"/>
              </a:rPr>
              <a:t>336,243 </a:t>
            </a:r>
          </a:p>
        </p:txBody>
      </p:sp>
      <p:sp>
        <p:nvSpPr>
          <p:cNvPr id="23" name="TextBox 23">
            <a:extLst>
              <a:ext uri="{FF2B5EF4-FFF2-40B4-BE49-F238E27FC236}">
                <a16:creationId xmlns:a16="http://schemas.microsoft.com/office/drawing/2014/main" id="{B883C155-8BD6-A25D-3BAE-58D261249DE5}"/>
              </a:ext>
            </a:extLst>
          </p:cNvPr>
          <p:cNvSpPr txBox="1"/>
          <p:nvPr/>
        </p:nvSpPr>
        <p:spPr>
          <a:xfrm>
            <a:off x="14637740" y="5081832"/>
            <a:ext cx="904666" cy="243656"/>
          </a:xfrm>
          <a:prstGeom prst="rect">
            <a:avLst/>
          </a:prstGeom>
        </p:spPr>
        <p:txBody>
          <a:bodyPr wrap="square" lIns="0" tIns="0" rIns="0" bIns="0" rtlCol="0" anchor="t">
            <a:spAutoFit/>
          </a:bodyPr>
          <a:lstStyle/>
          <a:p>
            <a:pPr algn="ctr">
              <a:lnSpc>
                <a:spcPts val="1879"/>
              </a:lnSpc>
            </a:pPr>
            <a:r>
              <a:rPr lang="en-US" sz="1600" dirty="0">
                <a:solidFill>
                  <a:srgbClr val="000000"/>
                </a:solidFill>
                <a:latin typeface="Canva Sans"/>
                <a:ea typeface="Canva Sans"/>
                <a:cs typeface="Canva Sans"/>
                <a:sym typeface="Canva Sans"/>
              </a:rPr>
              <a:t>348,598</a:t>
            </a:r>
            <a:r>
              <a:rPr lang="en-US" sz="1343" dirty="0">
                <a:solidFill>
                  <a:srgbClr val="000000"/>
                </a:solidFill>
                <a:latin typeface="Canva Sans"/>
                <a:ea typeface="Canva Sans"/>
                <a:cs typeface="Canva Sans"/>
                <a:sym typeface="Canva Sans"/>
              </a:rPr>
              <a:t> </a:t>
            </a:r>
          </a:p>
        </p:txBody>
      </p:sp>
      <p:sp>
        <p:nvSpPr>
          <p:cNvPr id="24" name="AutoShape 24">
            <a:extLst>
              <a:ext uri="{FF2B5EF4-FFF2-40B4-BE49-F238E27FC236}">
                <a16:creationId xmlns:a16="http://schemas.microsoft.com/office/drawing/2014/main" id="{DCCC1246-0FD8-F5A2-74D2-4209F8365E08}"/>
              </a:ext>
            </a:extLst>
          </p:cNvPr>
          <p:cNvSpPr/>
          <p:nvPr/>
        </p:nvSpPr>
        <p:spPr>
          <a:xfrm>
            <a:off x="6030645" y="7169812"/>
            <a:ext cx="0" cy="875333"/>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5" name="AutoShape 25">
            <a:extLst>
              <a:ext uri="{FF2B5EF4-FFF2-40B4-BE49-F238E27FC236}">
                <a16:creationId xmlns:a16="http://schemas.microsoft.com/office/drawing/2014/main" id="{7E9143AF-8779-0332-9BC2-678F1E5B2B3C}"/>
              </a:ext>
            </a:extLst>
          </p:cNvPr>
          <p:cNvSpPr/>
          <p:nvPr/>
        </p:nvSpPr>
        <p:spPr>
          <a:xfrm>
            <a:off x="8844555" y="7169812"/>
            <a:ext cx="0" cy="875333"/>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6" name="AutoShape 26">
            <a:extLst>
              <a:ext uri="{FF2B5EF4-FFF2-40B4-BE49-F238E27FC236}">
                <a16:creationId xmlns:a16="http://schemas.microsoft.com/office/drawing/2014/main" id="{307E1C3F-7237-9DE8-3DDD-B50133618040}"/>
              </a:ext>
            </a:extLst>
          </p:cNvPr>
          <p:cNvSpPr/>
          <p:nvPr/>
        </p:nvSpPr>
        <p:spPr>
          <a:xfrm>
            <a:off x="11813476" y="7169812"/>
            <a:ext cx="0" cy="875333"/>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7" name="AutoShape 27">
            <a:extLst>
              <a:ext uri="{FF2B5EF4-FFF2-40B4-BE49-F238E27FC236}">
                <a16:creationId xmlns:a16="http://schemas.microsoft.com/office/drawing/2014/main" id="{E863B007-8531-FE8F-F8E4-9A6E7B2B5BC4}"/>
              </a:ext>
            </a:extLst>
          </p:cNvPr>
          <p:cNvSpPr/>
          <p:nvPr/>
        </p:nvSpPr>
        <p:spPr>
          <a:xfrm>
            <a:off x="14782551" y="7169812"/>
            <a:ext cx="0" cy="875333"/>
          </a:xfrm>
          <a:prstGeom prst="line">
            <a:avLst/>
          </a:prstGeom>
          <a:ln w="28575" cap="flat">
            <a:solidFill>
              <a:srgbClr val="000000"/>
            </a:solidFill>
            <a:prstDash val="sysDot"/>
            <a:headEnd type="none" w="sm" len="sm"/>
            <a:tailEnd type="none" w="sm" len="sm"/>
          </a:ln>
        </p:spPr>
        <p:txBody>
          <a:bodyPr/>
          <a:lstStyle/>
          <a:p>
            <a:endParaRPr lang="en-NZ" sz="2400"/>
          </a:p>
        </p:txBody>
      </p:sp>
      <p:grpSp>
        <p:nvGrpSpPr>
          <p:cNvPr id="77" name="Group 77">
            <a:extLst>
              <a:ext uri="{FF2B5EF4-FFF2-40B4-BE49-F238E27FC236}">
                <a16:creationId xmlns:a16="http://schemas.microsoft.com/office/drawing/2014/main" id="{79AD341F-E849-476B-F7C4-0C335EFABB97}"/>
              </a:ext>
            </a:extLst>
          </p:cNvPr>
          <p:cNvGrpSpPr/>
          <p:nvPr/>
        </p:nvGrpSpPr>
        <p:grpSpPr>
          <a:xfrm>
            <a:off x="15383207" y="7304317"/>
            <a:ext cx="2377789" cy="198458"/>
            <a:chOff x="0" y="0"/>
            <a:chExt cx="352282" cy="28675"/>
          </a:xfrm>
        </p:grpSpPr>
        <p:sp>
          <p:nvSpPr>
            <p:cNvPr id="78" name="Freeform 78">
              <a:extLst>
                <a:ext uri="{FF2B5EF4-FFF2-40B4-BE49-F238E27FC236}">
                  <a16:creationId xmlns:a16="http://schemas.microsoft.com/office/drawing/2014/main" id="{3B8A7423-0739-B116-57FB-F5F2199C6B88}"/>
                </a:ext>
              </a:extLst>
            </p:cNvPr>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79" name="TextBox 79">
              <a:extLst>
                <a:ext uri="{FF2B5EF4-FFF2-40B4-BE49-F238E27FC236}">
                  <a16:creationId xmlns:a16="http://schemas.microsoft.com/office/drawing/2014/main" id="{BDF7F838-9AB3-3CD2-3ECF-F9C8DE1E2414}"/>
                </a:ext>
              </a:extLst>
            </p:cNvPr>
            <p:cNvSpPr txBox="1"/>
            <p:nvPr/>
          </p:nvSpPr>
          <p:spPr>
            <a:xfrm>
              <a:off x="0" y="-66675"/>
              <a:ext cx="352282" cy="95350"/>
            </a:xfrm>
            <a:prstGeom prst="rect">
              <a:avLst/>
            </a:prstGeom>
          </p:spPr>
          <p:txBody>
            <a:bodyPr lIns="67732" tIns="67732" rIns="67732" bIns="67732" rtlCol="0" anchor="ctr"/>
            <a:lstStyle/>
            <a:p>
              <a:pPr algn="ctr">
                <a:lnSpc>
                  <a:spcPts val="3733"/>
                </a:lnSpc>
              </a:pPr>
              <a:endParaRPr sz="2400"/>
            </a:p>
          </p:txBody>
        </p:sp>
      </p:grpSp>
      <p:sp>
        <p:nvSpPr>
          <p:cNvPr id="80" name="TextBox 80">
            <a:extLst>
              <a:ext uri="{FF2B5EF4-FFF2-40B4-BE49-F238E27FC236}">
                <a16:creationId xmlns:a16="http://schemas.microsoft.com/office/drawing/2014/main" id="{6B6BCE9E-B1A7-F283-C191-8387210C9239}"/>
              </a:ext>
            </a:extLst>
          </p:cNvPr>
          <p:cNvSpPr txBox="1"/>
          <p:nvPr/>
        </p:nvSpPr>
        <p:spPr>
          <a:xfrm>
            <a:off x="15525597" y="7121227"/>
            <a:ext cx="444187" cy="359073"/>
          </a:xfrm>
          <a:prstGeom prst="rect">
            <a:avLst/>
          </a:prstGeom>
        </p:spPr>
        <p:txBody>
          <a:bodyPr wrap="square" lIns="0" tIns="0" rIns="0" bIns="0" rtlCol="0" anchor="t">
            <a:spAutoFit/>
          </a:bodyPr>
          <a:lstStyle/>
          <a:p>
            <a:pPr algn="ctr">
              <a:lnSpc>
                <a:spcPts val="2800"/>
              </a:lnSpc>
            </a:pPr>
            <a:r>
              <a:rPr lang="en-US" sz="2400" dirty="0">
                <a:solidFill>
                  <a:srgbClr val="A6A6A6"/>
                </a:solidFill>
                <a:latin typeface="Poppins"/>
                <a:ea typeface="Poppins"/>
                <a:cs typeface="Poppins"/>
                <a:sym typeface="Poppins"/>
              </a:rPr>
              <a:t>Q2</a:t>
            </a:r>
          </a:p>
        </p:txBody>
      </p:sp>
      <p:sp>
        <p:nvSpPr>
          <p:cNvPr id="81" name="TextBox 81">
            <a:extLst>
              <a:ext uri="{FF2B5EF4-FFF2-40B4-BE49-F238E27FC236}">
                <a16:creationId xmlns:a16="http://schemas.microsoft.com/office/drawing/2014/main" id="{3AA035A5-A898-4FC1-DB40-59CB552F710B}"/>
              </a:ext>
            </a:extLst>
          </p:cNvPr>
          <p:cNvSpPr txBox="1"/>
          <p:nvPr/>
        </p:nvSpPr>
        <p:spPr>
          <a:xfrm>
            <a:off x="16287796" y="7121227"/>
            <a:ext cx="448769" cy="359073"/>
          </a:xfrm>
          <a:prstGeom prst="rect">
            <a:avLst/>
          </a:prstGeom>
        </p:spPr>
        <p:txBody>
          <a:bodyPr wrap="square" lIns="0" tIns="0" rIns="0" bIns="0" rtlCol="0" anchor="t">
            <a:spAutoFit/>
          </a:bodyPr>
          <a:lstStyle/>
          <a:p>
            <a:pPr algn="ctr">
              <a:lnSpc>
                <a:spcPts val="2800"/>
              </a:lnSpc>
            </a:pPr>
            <a:r>
              <a:rPr lang="en-US" sz="2400">
                <a:solidFill>
                  <a:srgbClr val="A6A6A6"/>
                </a:solidFill>
                <a:latin typeface="Poppins"/>
                <a:ea typeface="Poppins"/>
                <a:cs typeface="Poppins"/>
                <a:sym typeface="Poppins"/>
              </a:rPr>
              <a:t>Q3</a:t>
            </a:r>
          </a:p>
        </p:txBody>
      </p:sp>
      <p:sp>
        <p:nvSpPr>
          <p:cNvPr id="82" name="TextBox 82">
            <a:extLst>
              <a:ext uri="{FF2B5EF4-FFF2-40B4-BE49-F238E27FC236}">
                <a16:creationId xmlns:a16="http://schemas.microsoft.com/office/drawing/2014/main" id="{6D5548AC-7446-C5C7-B14A-148AF21E5A2B}"/>
              </a:ext>
            </a:extLst>
          </p:cNvPr>
          <p:cNvSpPr txBox="1"/>
          <p:nvPr/>
        </p:nvSpPr>
        <p:spPr>
          <a:xfrm>
            <a:off x="17013105" y="7121227"/>
            <a:ext cx="738519" cy="359073"/>
          </a:xfrm>
          <a:prstGeom prst="rect">
            <a:avLst/>
          </a:prstGeom>
        </p:spPr>
        <p:txBody>
          <a:bodyPr wrap="square" lIns="0" tIns="0" rIns="0" bIns="0" rtlCol="0" anchor="t">
            <a:spAutoFit/>
          </a:bodyPr>
          <a:lstStyle/>
          <a:p>
            <a:pPr algn="ctr">
              <a:lnSpc>
                <a:spcPts val="2800"/>
              </a:lnSpc>
            </a:pPr>
            <a:r>
              <a:rPr lang="en-US" sz="2400" dirty="0">
                <a:solidFill>
                  <a:srgbClr val="A6A6A6"/>
                </a:solidFill>
                <a:latin typeface="Poppins"/>
                <a:ea typeface="Poppins"/>
                <a:cs typeface="Poppins"/>
                <a:sym typeface="Poppins"/>
              </a:rPr>
              <a:t>Q4</a:t>
            </a:r>
          </a:p>
        </p:txBody>
      </p:sp>
      <p:sp>
        <p:nvSpPr>
          <p:cNvPr id="83" name="TextBox 83">
            <a:extLst>
              <a:ext uri="{FF2B5EF4-FFF2-40B4-BE49-F238E27FC236}">
                <a16:creationId xmlns:a16="http://schemas.microsoft.com/office/drawing/2014/main" id="{2DC858DB-4B96-665C-7FD1-ED9145A805FD}"/>
              </a:ext>
            </a:extLst>
          </p:cNvPr>
          <p:cNvSpPr txBox="1"/>
          <p:nvPr/>
        </p:nvSpPr>
        <p:spPr>
          <a:xfrm>
            <a:off x="555846" y="14530461"/>
            <a:ext cx="13891639" cy="341440"/>
          </a:xfrm>
          <a:prstGeom prst="rect">
            <a:avLst/>
          </a:prstGeom>
        </p:spPr>
        <p:txBody>
          <a:bodyPr lIns="0" tIns="0" rIns="0" bIns="0" rtlCol="0" anchor="t">
            <a:spAutoFit/>
          </a:bodyPr>
          <a:lstStyle/>
          <a:p>
            <a:pPr>
              <a:lnSpc>
                <a:spcPts val="1329"/>
              </a:lnSpc>
            </a:pPr>
            <a:r>
              <a:rPr lang="en-US" sz="1384" dirty="0">
                <a:solidFill>
                  <a:srgbClr val="000000"/>
                </a:solidFill>
                <a:latin typeface="Poppins"/>
                <a:ea typeface="Poppins"/>
                <a:cs typeface="Poppins"/>
                <a:sym typeface="Poppins"/>
                <a:hlinkClick r:id="rId3"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dirty="0">
                <a:solidFill>
                  <a:srgbClr val="003399"/>
                </a:solidFill>
                <a:latin typeface="Poppins Bold"/>
                <a:ea typeface="Poppins Bold"/>
                <a:cs typeface="Poppins Bold"/>
                <a:sym typeface="Poppins Bold"/>
                <a:hlinkClick r:id="rId3" tooltip="https://www.tewhatuora.govt.nz/publications/health-targets-performance-resources-2025-26"/>
              </a:rPr>
              <a:t>See caveats.</a:t>
            </a:r>
          </a:p>
        </p:txBody>
      </p:sp>
      <p:grpSp>
        <p:nvGrpSpPr>
          <p:cNvPr id="2" name="Group 2">
            <a:extLst>
              <a:ext uri="{FF2B5EF4-FFF2-40B4-BE49-F238E27FC236}">
                <a16:creationId xmlns:a16="http://schemas.microsoft.com/office/drawing/2014/main" id="{A01E4CED-DFFE-6BF4-CCA9-7CED3BCFAAE5}"/>
              </a:ext>
            </a:extLst>
          </p:cNvPr>
          <p:cNvGrpSpPr/>
          <p:nvPr/>
        </p:nvGrpSpPr>
        <p:grpSpPr>
          <a:xfrm>
            <a:off x="-45136" y="13166"/>
            <a:ext cx="20195274" cy="1294934"/>
            <a:chOff x="0" y="0"/>
            <a:chExt cx="5391771" cy="356323"/>
          </a:xfrm>
        </p:grpSpPr>
        <p:sp>
          <p:nvSpPr>
            <p:cNvPr id="3" name="Freeform 3">
              <a:extLst>
                <a:ext uri="{FF2B5EF4-FFF2-40B4-BE49-F238E27FC236}">
                  <a16:creationId xmlns:a16="http://schemas.microsoft.com/office/drawing/2014/main" id="{A65BFDBE-4E6B-4014-E574-A86421FF54C6}"/>
                </a:ext>
              </a:extLst>
            </p:cNvPr>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4D2379"/>
            </a:solidFill>
          </p:spPr>
          <p:txBody>
            <a:bodyPr/>
            <a:lstStyle/>
            <a:p>
              <a:endParaRPr lang="en-NZ" sz="2400"/>
            </a:p>
          </p:txBody>
        </p:sp>
        <p:sp>
          <p:nvSpPr>
            <p:cNvPr id="4" name="TextBox 4">
              <a:extLst>
                <a:ext uri="{FF2B5EF4-FFF2-40B4-BE49-F238E27FC236}">
                  <a16:creationId xmlns:a16="http://schemas.microsoft.com/office/drawing/2014/main" id="{D6E95D7F-9B7B-EBBC-1E59-CAB46B6F66FA}"/>
                </a:ext>
              </a:extLst>
            </p:cNvPr>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9" name="Freeform 9">
            <a:extLst>
              <a:ext uri="{FF2B5EF4-FFF2-40B4-BE49-F238E27FC236}">
                <a16:creationId xmlns:a16="http://schemas.microsoft.com/office/drawing/2014/main" id="{07CBD333-CA25-305A-E41D-DF46FC63E706}"/>
              </a:ext>
            </a:extLst>
          </p:cNvPr>
          <p:cNvSpPr/>
          <p:nvPr/>
        </p:nvSpPr>
        <p:spPr>
          <a:xfrm>
            <a:off x="169070" y="165100"/>
            <a:ext cx="3005117" cy="804451"/>
          </a:xfrm>
          <a:custGeom>
            <a:avLst/>
            <a:gdLst/>
            <a:ahLst/>
            <a:cxnLst/>
            <a:rect l="l" t="t" r="r" b="b"/>
            <a:pathLst>
              <a:path w="2079981" h="559423">
                <a:moveTo>
                  <a:pt x="0" y="0"/>
                </a:moveTo>
                <a:lnTo>
                  <a:pt x="2079981" y="0"/>
                </a:lnTo>
                <a:lnTo>
                  <a:pt x="2079981" y="559422"/>
                </a:lnTo>
                <a:lnTo>
                  <a:pt x="0" y="559422"/>
                </a:lnTo>
                <a:lnTo>
                  <a:pt x="0" y="0"/>
                </a:lnTo>
                <a:close/>
              </a:path>
            </a:pathLst>
          </a:custGeom>
          <a:blipFill>
            <a:blip r:embed="rId4"/>
            <a:stretch>
              <a:fillRect/>
            </a:stretch>
          </a:blipFill>
        </p:spPr>
        <p:txBody>
          <a:bodyPr/>
          <a:lstStyle/>
          <a:p>
            <a:endParaRPr lang="en-NZ" sz="2400"/>
          </a:p>
        </p:txBody>
      </p:sp>
      <p:sp>
        <p:nvSpPr>
          <p:cNvPr id="10" name="TextBox 10">
            <a:extLst>
              <a:ext uri="{FF2B5EF4-FFF2-40B4-BE49-F238E27FC236}">
                <a16:creationId xmlns:a16="http://schemas.microsoft.com/office/drawing/2014/main" id="{BFCB9F39-11DE-159F-7757-D223C6147CC0}"/>
              </a:ext>
            </a:extLst>
          </p:cNvPr>
          <p:cNvSpPr txBox="1"/>
          <p:nvPr/>
        </p:nvSpPr>
        <p:spPr>
          <a:xfrm>
            <a:off x="6185961" y="241099"/>
            <a:ext cx="8513233" cy="804451"/>
          </a:xfrm>
          <a:prstGeom prst="rect">
            <a:avLst/>
          </a:prstGeom>
        </p:spPr>
        <p:txBody>
          <a:bodyPr wrap="square"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stays in emergency departments</a:t>
            </a:r>
          </a:p>
          <a:p>
            <a:pPr algn="ctr">
              <a:lnSpc>
                <a:spcPts val="2613"/>
              </a:lnSpc>
            </a:pPr>
            <a:r>
              <a:rPr lang="en-US" sz="1867" dirty="0">
                <a:solidFill>
                  <a:srgbClr val="FFFFFF"/>
                </a:solidFill>
                <a:latin typeface="Poppins"/>
                <a:ea typeface="Poppins"/>
                <a:cs typeface="Poppins"/>
                <a:sym typeface="Poppins"/>
              </a:rPr>
              <a:t>Number of ED attendances</a:t>
            </a:r>
          </a:p>
        </p:txBody>
      </p:sp>
    </p:spTree>
    <p:extLst>
      <p:ext uri="{BB962C8B-B14F-4D97-AF65-F5344CB8AC3E}">
        <p14:creationId xmlns:p14="http://schemas.microsoft.com/office/powerpoint/2010/main" val="2125279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1294" y="2514440"/>
            <a:ext cx="4008021" cy="2281424"/>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sz="2400"/>
            </a:p>
          </p:txBody>
        </p:sp>
        <p:sp>
          <p:nvSpPr>
            <p:cNvPr id="4" name="TextBox 4"/>
            <p:cNvSpPr txBox="1"/>
            <p:nvPr/>
          </p:nvSpPr>
          <p:spPr>
            <a:xfrm>
              <a:off x="0" y="-38100"/>
              <a:ext cx="1071969" cy="648280"/>
            </a:xfrm>
            <a:prstGeom prst="rect">
              <a:avLst/>
            </a:prstGeom>
          </p:spPr>
          <p:txBody>
            <a:bodyPr lIns="48135" tIns="48135" rIns="48135" bIns="48135" rtlCol="0" anchor="ctr"/>
            <a:lstStyle/>
            <a:p>
              <a:pPr algn="ctr">
                <a:lnSpc>
                  <a:spcPts val="2520"/>
                </a:lnSpc>
              </a:pPr>
              <a:endParaRPr sz="2400"/>
            </a:p>
          </p:txBody>
        </p:sp>
      </p:grpSp>
      <p:grpSp>
        <p:nvGrpSpPr>
          <p:cNvPr id="5" name="Group 5"/>
          <p:cNvGrpSpPr/>
          <p:nvPr/>
        </p:nvGrpSpPr>
        <p:grpSpPr>
          <a:xfrm>
            <a:off x="0" y="0"/>
            <a:ext cx="20159471" cy="1765620"/>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sz="2400"/>
            </a:p>
          </p:txBody>
        </p:sp>
        <p:sp>
          <p:nvSpPr>
            <p:cNvPr id="7" name="TextBox 7"/>
            <p:cNvSpPr txBox="1"/>
            <p:nvPr/>
          </p:nvSpPr>
          <p:spPr>
            <a:xfrm>
              <a:off x="0" y="-9525"/>
              <a:ext cx="5391771" cy="365848"/>
            </a:xfrm>
            <a:prstGeom prst="rect">
              <a:avLst/>
            </a:prstGeom>
          </p:spPr>
          <p:txBody>
            <a:bodyPr lIns="48135" tIns="48135" rIns="48135" bIns="48135" rtlCol="0" anchor="ctr"/>
            <a:lstStyle/>
            <a:p>
              <a:pPr algn="ctr">
                <a:lnSpc>
                  <a:spcPts val="1591"/>
                </a:lnSpc>
              </a:pPr>
              <a:endParaRPr sz="2400"/>
            </a:p>
          </p:txBody>
        </p:sp>
      </p:grpSp>
      <p:grpSp>
        <p:nvGrpSpPr>
          <p:cNvPr id="8" name="Group 8"/>
          <p:cNvGrpSpPr/>
          <p:nvPr/>
        </p:nvGrpSpPr>
        <p:grpSpPr>
          <a:xfrm>
            <a:off x="4331129" y="2517870"/>
            <a:ext cx="5789185" cy="2277992"/>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sz="2400"/>
            </a:p>
          </p:txBody>
        </p:sp>
        <p:sp>
          <p:nvSpPr>
            <p:cNvPr id="10" name="TextBox 10"/>
            <p:cNvSpPr txBox="1"/>
            <p:nvPr/>
          </p:nvSpPr>
          <p:spPr>
            <a:xfrm>
              <a:off x="0" y="-38100"/>
              <a:ext cx="1548352" cy="647363"/>
            </a:xfrm>
            <a:prstGeom prst="rect">
              <a:avLst/>
            </a:prstGeom>
          </p:spPr>
          <p:txBody>
            <a:bodyPr lIns="48135" tIns="48135" rIns="48135" bIns="48135" rtlCol="0" anchor="ctr"/>
            <a:lstStyle/>
            <a:p>
              <a:pPr algn="ctr">
                <a:lnSpc>
                  <a:spcPts val="2520"/>
                </a:lnSpc>
              </a:pPr>
              <a:endParaRPr sz="2400"/>
            </a:p>
          </p:txBody>
        </p:sp>
      </p:grpSp>
      <p:grpSp>
        <p:nvGrpSpPr>
          <p:cNvPr id="11" name="Group 11"/>
          <p:cNvGrpSpPr/>
          <p:nvPr/>
        </p:nvGrpSpPr>
        <p:grpSpPr>
          <a:xfrm>
            <a:off x="10209211" y="2514440"/>
            <a:ext cx="9670119" cy="11472383"/>
            <a:chOff x="0" y="0"/>
            <a:chExt cx="2554048" cy="3030057"/>
          </a:xfrm>
        </p:grpSpPr>
        <p:sp>
          <p:nvSpPr>
            <p:cNvPr id="12" name="Freeform 12"/>
            <p:cNvSpPr/>
            <p:nvPr/>
          </p:nvSpPr>
          <p:spPr>
            <a:xfrm>
              <a:off x="0" y="0"/>
              <a:ext cx="2554048" cy="3030057"/>
            </a:xfrm>
            <a:custGeom>
              <a:avLst/>
              <a:gdLst/>
              <a:ahLst/>
              <a:cxnLst/>
              <a:rect l="l" t="t" r="r" b="b"/>
              <a:pathLst>
                <a:path w="2554048" h="3030057">
                  <a:moveTo>
                    <a:pt x="25619" y="0"/>
                  </a:moveTo>
                  <a:lnTo>
                    <a:pt x="2528429" y="0"/>
                  </a:lnTo>
                  <a:cubicBezTo>
                    <a:pt x="2535224" y="0"/>
                    <a:pt x="2541740" y="2699"/>
                    <a:pt x="2546544" y="7504"/>
                  </a:cubicBezTo>
                  <a:cubicBezTo>
                    <a:pt x="2551349" y="12308"/>
                    <a:pt x="2554048" y="18824"/>
                    <a:pt x="2554048" y="25619"/>
                  </a:cubicBezTo>
                  <a:lnTo>
                    <a:pt x="2554048" y="3004439"/>
                  </a:lnTo>
                  <a:cubicBezTo>
                    <a:pt x="2554048" y="3018587"/>
                    <a:pt x="2542578" y="3030057"/>
                    <a:pt x="2528429" y="3030057"/>
                  </a:cubicBezTo>
                  <a:lnTo>
                    <a:pt x="25619" y="3030057"/>
                  </a:lnTo>
                  <a:cubicBezTo>
                    <a:pt x="18824" y="3030057"/>
                    <a:pt x="12308" y="3027358"/>
                    <a:pt x="7504" y="3022554"/>
                  </a:cubicBezTo>
                  <a:cubicBezTo>
                    <a:pt x="2699" y="3017749"/>
                    <a:pt x="0" y="3011233"/>
                    <a:pt x="0" y="3004439"/>
                  </a:cubicBezTo>
                  <a:lnTo>
                    <a:pt x="0" y="25619"/>
                  </a:lnTo>
                  <a:cubicBezTo>
                    <a:pt x="0" y="11470"/>
                    <a:pt x="11470" y="0"/>
                    <a:pt x="25619" y="0"/>
                  </a:cubicBezTo>
                  <a:close/>
                </a:path>
              </a:pathLst>
            </a:custGeom>
            <a:solidFill>
              <a:srgbClr val="F6F4EC"/>
            </a:solidFill>
          </p:spPr>
          <p:txBody>
            <a:bodyPr/>
            <a:lstStyle/>
            <a:p>
              <a:endParaRPr lang="en-NZ" sz="2400"/>
            </a:p>
          </p:txBody>
        </p:sp>
        <p:sp>
          <p:nvSpPr>
            <p:cNvPr id="13" name="TextBox 13"/>
            <p:cNvSpPr txBox="1"/>
            <p:nvPr/>
          </p:nvSpPr>
          <p:spPr>
            <a:xfrm>
              <a:off x="0" y="-38100"/>
              <a:ext cx="2554048" cy="3068157"/>
            </a:xfrm>
            <a:prstGeom prst="rect">
              <a:avLst/>
            </a:prstGeom>
          </p:spPr>
          <p:txBody>
            <a:bodyPr lIns="48135" tIns="48135" rIns="48135" bIns="48135" rtlCol="0" anchor="ctr"/>
            <a:lstStyle/>
            <a:p>
              <a:pPr algn="ctr">
                <a:lnSpc>
                  <a:spcPts val="2520"/>
                </a:lnSpc>
              </a:pPr>
              <a:endParaRPr sz="2400"/>
            </a:p>
          </p:txBody>
        </p:sp>
      </p:grpSp>
      <p:sp>
        <p:nvSpPr>
          <p:cNvPr id="14" name="AutoShape 14"/>
          <p:cNvSpPr/>
          <p:nvPr/>
        </p:nvSpPr>
        <p:spPr>
          <a:xfrm>
            <a:off x="9723060" y="3105852"/>
            <a:ext cx="0" cy="1392378"/>
          </a:xfrm>
          <a:prstGeom prst="line">
            <a:avLst/>
          </a:prstGeom>
          <a:ln w="38100" cap="flat">
            <a:solidFill>
              <a:srgbClr val="FF914D">
                <a:alpha val="76863"/>
              </a:srgbClr>
            </a:solidFill>
            <a:prstDash val="solid"/>
            <a:headEnd type="none" w="sm" len="sm"/>
            <a:tailEnd type="none" w="sm" len="sm"/>
          </a:ln>
        </p:spPr>
        <p:txBody>
          <a:bodyPr/>
          <a:lstStyle/>
          <a:p>
            <a:endParaRPr lang="en-NZ" sz="2400"/>
          </a:p>
        </p:txBody>
      </p:sp>
      <p:sp>
        <p:nvSpPr>
          <p:cNvPr id="15" name="AutoShape 15"/>
          <p:cNvSpPr/>
          <p:nvPr/>
        </p:nvSpPr>
        <p:spPr>
          <a:xfrm flipH="1">
            <a:off x="8941117" y="2799233"/>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16" name="AutoShape 16"/>
          <p:cNvSpPr/>
          <p:nvPr/>
        </p:nvSpPr>
        <p:spPr>
          <a:xfrm flipH="1" flipV="1">
            <a:off x="8941117" y="2924475"/>
            <a:ext cx="864544" cy="0"/>
          </a:xfrm>
          <a:prstGeom prst="line">
            <a:avLst/>
          </a:prstGeom>
          <a:ln w="38100" cap="flat">
            <a:solidFill>
              <a:srgbClr val="FF914D"/>
            </a:solidFill>
            <a:prstDash val="solid"/>
            <a:headEnd type="none" w="sm" len="sm"/>
            <a:tailEnd type="none" w="sm" len="sm"/>
          </a:ln>
        </p:spPr>
        <p:txBody>
          <a:bodyPr/>
          <a:lstStyle/>
          <a:p>
            <a:endParaRPr lang="en-NZ" sz="2400"/>
          </a:p>
        </p:txBody>
      </p:sp>
      <p:grpSp>
        <p:nvGrpSpPr>
          <p:cNvPr id="17" name="Group 17"/>
          <p:cNvGrpSpPr/>
          <p:nvPr/>
        </p:nvGrpSpPr>
        <p:grpSpPr>
          <a:xfrm>
            <a:off x="181293" y="4897459"/>
            <a:ext cx="9903124" cy="1869492"/>
            <a:chOff x="0" y="0"/>
            <a:chExt cx="2648650" cy="500007"/>
          </a:xfrm>
        </p:grpSpPr>
        <p:sp>
          <p:nvSpPr>
            <p:cNvPr id="18" name="Freeform 18"/>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19" name="TextBox 19"/>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0" name="Group 20"/>
          <p:cNvGrpSpPr/>
          <p:nvPr/>
        </p:nvGrpSpPr>
        <p:grpSpPr>
          <a:xfrm>
            <a:off x="181293" y="6868550"/>
            <a:ext cx="9903124" cy="1869492"/>
            <a:chOff x="0" y="0"/>
            <a:chExt cx="2648650" cy="500007"/>
          </a:xfrm>
        </p:grpSpPr>
        <p:sp>
          <p:nvSpPr>
            <p:cNvPr id="21" name="Freeform 21"/>
            <p:cNvSpPr/>
            <p:nvPr/>
          </p:nvSpPr>
          <p:spPr>
            <a:xfrm>
              <a:off x="0" y="0"/>
              <a:ext cx="2648650" cy="500007"/>
            </a:xfrm>
            <a:custGeom>
              <a:avLst/>
              <a:gdLst/>
              <a:ahLst/>
              <a:cxnLst/>
              <a:rect l="l" t="t" r="r" b="b"/>
              <a:pathLst>
                <a:path w="2648650" h="500007">
                  <a:moveTo>
                    <a:pt x="25016" y="0"/>
                  </a:moveTo>
                  <a:lnTo>
                    <a:pt x="2623634" y="0"/>
                  </a:lnTo>
                  <a:cubicBezTo>
                    <a:pt x="2630268" y="0"/>
                    <a:pt x="2636631" y="2636"/>
                    <a:pt x="2641323" y="7327"/>
                  </a:cubicBezTo>
                  <a:cubicBezTo>
                    <a:pt x="2646014" y="12018"/>
                    <a:pt x="2648650" y="18381"/>
                    <a:pt x="2648650" y="25016"/>
                  </a:cubicBezTo>
                  <a:lnTo>
                    <a:pt x="2648650" y="474991"/>
                  </a:lnTo>
                  <a:cubicBezTo>
                    <a:pt x="2648650" y="488807"/>
                    <a:pt x="2637450" y="500007"/>
                    <a:pt x="2623634" y="500007"/>
                  </a:cubicBezTo>
                  <a:lnTo>
                    <a:pt x="25016" y="500007"/>
                  </a:lnTo>
                  <a:cubicBezTo>
                    <a:pt x="18381" y="500007"/>
                    <a:pt x="12018" y="497371"/>
                    <a:pt x="7327" y="492680"/>
                  </a:cubicBezTo>
                  <a:cubicBezTo>
                    <a:pt x="2636" y="487989"/>
                    <a:pt x="0" y="481626"/>
                    <a:pt x="0" y="474991"/>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2" name="TextBox 22"/>
            <p:cNvSpPr txBox="1"/>
            <p:nvPr/>
          </p:nvSpPr>
          <p:spPr>
            <a:xfrm>
              <a:off x="0" y="-38100"/>
              <a:ext cx="2648650" cy="538107"/>
            </a:xfrm>
            <a:prstGeom prst="rect">
              <a:avLst/>
            </a:prstGeom>
          </p:spPr>
          <p:txBody>
            <a:bodyPr lIns="48135" tIns="48135" rIns="48135" bIns="48135" rtlCol="0" anchor="ctr"/>
            <a:lstStyle/>
            <a:p>
              <a:pPr algn="ctr">
                <a:lnSpc>
                  <a:spcPts val="2520"/>
                </a:lnSpc>
              </a:pPr>
              <a:endParaRPr sz="2400"/>
            </a:p>
          </p:txBody>
        </p:sp>
      </p:grpSp>
      <p:grpSp>
        <p:nvGrpSpPr>
          <p:cNvPr id="23" name="Group 23"/>
          <p:cNvGrpSpPr/>
          <p:nvPr/>
        </p:nvGrpSpPr>
        <p:grpSpPr>
          <a:xfrm>
            <a:off x="181293" y="8839639"/>
            <a:ext cx="9903124" cy="5509187"/>
            <a:chOff x="0" y="0"/>
            <a:chExt cx="2648650" cy="1376645"/>
          </a:xfrm>
        </p:grpSpPr>
        <p:sp>
          <p:nvSpPr>
            <p:cNvPr id="24" name="Freeform 24"/>
            <p:cNvSpPr/>
            <p:nvPr/>
          </p:nvSpPr>
          <p:spPr>
            <a:xfrm>
              <a:off x="0" y="0"/>
              <a:ext cx="2648650" cy="1376645"/>
            </a:xfrm>
            <a:custGeom>
              <a:avLst/>
              <a:gdLst/>
              <a:ahLst/>
              <a:cxnLst/>
              <a:rect l="l" t="t" r="r" b="b"/>
              <a:pathLst>
                <a:path w="2648650" h="1376645">
                  <a:moveTo>
                    <a:pt x="25016" y="0"/>
                  </a:moveTo>
                  <a:lnTo>
                    <a:pt x="2623634" y="0"/>
                  </a:lnTo>
                  <a:cubicBezTo>
                    <a:pt x="2630268" y="0"/>
                    <a:pt x="2636631" y="2636"/>
                    <a:pt x="2641323" y="7327"/>
                  </a:cubicBezTo>
                  <a:cubicBezTo>
                    <a:pt x="2646014" y="12018"/>
                    <a:pt x="2648650" y="18381"/>
                    <a:pt x="2648650" y="25016"/>
                  </a:cubicBezTo>
                  <a:lnTo>
                    <a:pt x="2648650" y="1351629"/>
                  </a:lnTo>
                  <a:cubicBezTo>
                    <a:pt x="2648650" y="1358263"/>
                    <a:pt x="2646014" y="1364626"/>
                    <a:pt x="2641323" y="1369318"/>
                  </a:cubicBezTo>
                  <a:cubicBezTo>
                    <a:pt x="2636631" y="1374009"/>
                    <a:pt x="2630268" y="1376645"/>
                    <a:pt x="2623634" y="1376645"/>
                  </a:cubicBezTo>
                  <a:lnTo>
                    <a:pt x="25016" y="1376645"/>
                  </a:lnTo>
                  <a:cubicBezTo>
                    <a:pt x="11200" y="1376645"/>
                    <a:pt x="0" y="1365445"/>
                    <a:pt x="0" y="1351629"/>
                  </a:cubicBezTo>
                  <a:lnTo>
                    <a:pt x="0" y="25016"/>
                  </a:lnTo>
                  <a:cubicBezTo>
                    <a:pt x="0" y="18381"/>
                    <a:pt x="2636" y="12018"/>
                    <a:pt x="7327" y="7327"/>
                  </a:cubicBezTo>
                  <a:cubicBezTo>
                    <a:pt x="12018" y="2636"/>
                    <a:pt x="18381" y="0"/>
                    <a:pt x="25016" y="0"/>
                  </a:cubicBezTo>
                  <a:close/>
                </a:path>
              </a:pathLst>
            </a:custGeom>
            <a:solidFill>
              <a:srgbClr val="F6F4EC"/>
            </a:solidFill>
          </p:spPr>
          <p:txBody>
            <a:bodyPr/>
            <a:lstStyle/>
            <a:p>
              <a:endParaRPr lang="en-NZ" sz="2400"/>
            </a:p>
          </p:txBody>
        </p:sp>
        <p:sp>
          <p:nvSpPr>
            <p:cNvPr id="25" name="TextBox 25"/>
            <p:cNvSpPr txBox="1"/>
            <p:nvPr/>
          </p:nvSpPr>
          <p:spPr>
            <a:xfrm>
              <a:off x="0" y="-38100"/>
              <a:ext cx="2648650" cy="1414745"/>
            </a:xfrm>
            <a:prstGeom prst="rect">
              <a:avLst/>
            </a:prstGeom>
          </p:spPr>
          <p:txBody>
            <a:bodyPr lIns="48135" tIns="48135" rIns="48135" bIns="48135" rtlCol="0" anchor="ctr"/>
            <a:lstStyle/>
            <a:p>
              <a:pPr algn="ctr">
                <a:lnSpc>
                  <a:spcPts val="2520"/>
                </a:lnSpc>
              </a:pPr>
              <a:endParaRPr sz="2400"/>
            </a:p>
          </p:txBody>
        </p:sp>
      </p:grpSp>
      <p:graphicFrame>
        <p:nvGraphicFramePr>
          <p:cNvPr id="26" name="Table 26"/>
          <p:cNvGraphicFramePr>
            <a:graphicFrameLocks noGrp="1"/>
          </p:cNvGraphicFramePr>
          <p:nvPr/>
        </p:nvGraphicFramePr>
        <p:xfrm>
          <a:off x="462277" y="7461641"/>
          <a:ext cx="9455594" cy="977872"/>
        </p:xfrm>
        <a:graphic>
          <a:graphicData uri="http://schemas.openxmlformats.org/drawingml/2006/table">
            <a:tbl>
              <a:tblPr/>
              <a:tblGrid>
                <a:gridCol w="3614966">
                  <a:extLst>
                    <a:ext uri="{9D8B030D-6E8A-4147-A177-3AD203B41FA5}">
                      <a16:colId xmlns:a16="http://schemas.microsoft.com/office/drawing/2014/main" val="20000"/>
                    </a:ext>
                  </a:extLst>
                </a:gridCol>
                <a:gridCol w="2050269">
                  <a:extLst>
                    <a:ext uri="{9D8B030D-6E8A-4147-A177-3AD203B41FA5}">
                      <a16:colId xmlns:a16="http://schemas.microsoft.com/office/drawing/2014/main" val="20001"/>
                    </a:ext>
                  </a:extLst>
                </a:gridCol>
                <a:gridCol w="1867731">
                  <a:extLst>
                    <a:ext uri="{9D8B030D-6E8A-4147-A177-3AD203B41FA5}">
                      <a16:colId xmlns:a16="http://schemas.microsoft.com/office/drawing/2014/main" val="20002"/>
                    </a:ext>
                  </a:extLst>
                </a:gridCol>
                <a:gridCol w="1922628">
                  <a:extLst>
                    <a:ext uri="{9D8B030D-6E8A-4147-A177-3AD203B41FA5}">
                      <a16:colId xmlns:a16="http://schemas.microsoft.com/office/drawing/2014/main" val="20003"/>
                    </a:ext>
                  </a:extLst>
                </a:gridCol>
              </a:tblGrid>
              <a:tr h="488936">
                <a:tc>
                  <a:txBody>
                    <a:bodyPr/>
                    <a:lstStyle/>
                    <a:p>
                      <a:pPr algn="ctr">
                        <a:lnSpc>
                          <a:spcPts val="1679"/>
                        </a:lnSpc>
                        <a:defRPr/>
                      </a:pP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2024/25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2025/26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 point change</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8936">
                <a:tc>
                  <a:txBody>
                    <a:bodyPr/>
                    <a:lstStyle/>
                    <a:p>
                      <a:pPr algn="l">
                        <a:lnSpc>
                          <a:spcPts val="1679"/>
                        </a:lnSpc>
                        <a:defRPr/>
                      </a:pPr>
                      <a:r>
                        <a:rPr lang="en-US" sz="1600">
                          <a:solidFill>
                            <a:srgbClr val="000000"/>
                          </a:solidFill>
                          <a:latin typeface="Poppins"/>
                          <a:ea typeface="Poppins"/>
                          <a:cs typeface="Poppins"/>
                          <a:sym typeface="Poppins"/>
                        </a:rPr>
                        <a:t>Shorter wait times for FSA</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61.2%</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62.3%</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944D"/>
                          </a:solidFill>
                          <a:latin typeface="Poppins Bold"/>
                          <a:ea typeface="Poppins Bold"/>
                          <a:cs typeface="Poppins Bold"/>
                          <a:sym typeface="Poppins Bold"/>
                        </a:rPr>
                        <a:t>1.1%</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7" name="TextBox 27"/>
          <p:cNvSpPr txBox="1"/>
          <p:nvPr/>
        </p:nvSpPr>
        <p:spPr>
          <a:xfrm>
            <a:off x="4042632" y="241300"/>
            <a:ext cx="12564463" cy="1143133"/>
          </a:xfrm>
          <a:prstGeom prst="rect">
            <a:avLst/>
          </a:prstGeom>
        </p:spPr>
        <p:txBody>
          <a:bodyPr lIns="0" tIns="0" rIns="0" bIns="0" rtlCol="0" anchor="t">
            <a:spAutoFit/>
          </a:bodyPr>
          <a:lstStyle/>
          <a:p>
            <a:pPr algn="ctr">
              <a:lnSpc>
                <a:spcPts val="5375"/>
              </a:lnSpc>
            </a:pPr>
            <a:r>
              <a:rPr lang="en-US" sz="3839" b="1">
                <a:solidFill>
                  <a:srgbClr val="FFFFFF"/>
                </a:solidFill>
                <a:latin typeface="Poppins Bold"/>
                <a:ea typeface="Poppins Bold"/>
                <a:cs typeface="Poppins Bold"/>
                <a:sym typeface="Poppins Bold"/>
              </a:rPr>
              <a:t>Shorter waits for FSA</a:t>
            </a:r>
          </a:p>
          <a:p>
            <a:pPr algn="ctr">
              <a:lnSpc>
                <a:spcPts val="3695"/>
              </a:lnSpc>
            </a:pPr>
            <a:r>
              <a:rPr lang="en-US" sz="2639">
                <a:solidFill>
                  <a:srgbClr val="FFFFFF"/>
                </a:solidFill>
                <a:latin typeface="Poppins"/>
                <a:ea typeface="Poppins"/>
                <a:cs typeface="Poppins"/>
                <a:sym typeface="Poppins"/>
              </a:rPr>
              <a:t>2025/26 milestone = 65%   |   2030 target = 95%</a:t>
            </a:r>
          </a:p>
        </p:txBody>
      </p:sp>
      <p:pic>
        <p:nvPicPr>
          <p:cNvPr id="28" name="Picture 28"/>
          <p:cNvPicPr>
            <a:picLocks noChangeAspect="1"/>
          </p:cNvPicPr>
          <p:nvPr/>
        </p:nvPicPr>
        <p:blipFill>
          <a:blip r:embed="rId2"/>
          <a:stretch>
            <a:fillRect/>
          </a:stretch>
        </p:blipFill>
        <p:spPr>
          <a:xfrm>
            <a:off x="6261400" y="3008987"/>
            <a:ext cx="2664609" cy="1584297"/>
          </a:xfrm>
          <a:prstGeom prst="rect">
            <a:avLst/>
          </a:prstGeom>
        </p:spPr>
      </p:pic>
      <p:sp>
        <p:nvSpPr>
          <p:cNvPr id="29" name="AutoShape 29"/>
          <p:cNvSpPr/>
          <p:nvPr/>
        </p:nvSpPr>
        <p:spPr>
          <a:xfrm>
            <a:off x="8529856" y="3068987"/>
            <a:ext cx="0" cy="1392378"/>
          </a:xfrm>
          <a:prstGeom prst="line">
            <a:avLst/>
          </a:prstGeom>
          <a:ln w="38100" cap="flat">
            <a:solidFill>
              <a:srgbClr val="FF3131">
                <a:alpha val="60000"/>
              </a:srgbClr>
            </a:solidFill>
            <a:prstDash val="sysDot"/>
            <a:headEnd type="none" w="sm" len="sm"/>
            <a:tailEnd type="none" w="sm" len="sm"/>
          </a:ln>
        </p:spPr>
        <p:txBody>
          <a:bodyPr/>
          <a:lstStyle/>
          <a:p>
            <a:endParaRPr lang="en-NZ" sz="2400"/>
          </a:p>
        </p:txBody>
      </p:sp>
      <p:pic>
        <p:nvPicPr>
          <p:cNvPr id="30" name="Picture 30"/>
          <p:cNvPicPr>
            <a:picLocks noChangeAspect="1"/>
          </p:cNvPicPr>
          <p:nvPr/>
        </p:nvPicPr>
        <p:blipFill>
          <a:blip r:embed="rId3"/>
          <a:stretch>
            <a:fillRect/>
          </a:stretch>
        </p:blipFill>
        <p:spPr>
          <a:xfrm>
            <a:off x="12384440" y="2271895"/>
            <a:ext cx="8088780" cy="11616637"/>
          </a:xfrm>
          <a:prstGeom prst="rect">
            <a:avLst/>
          </a:prstGeom>
        </p:spPr>
      </p:pic>
      <p:sp>
        <p:nvSpPr>
          <p:cNvPr id="31" name="AutoShape 31"/>
          <p:cNvSpPr/>
          <p:nvPr/>
        </p:nvSpPr>
        <p:spPr>
          <a:xfrm flipV="1">
            <a:off x="19187720" y="3064519"/>
            <a:ext cx="0" cy="9772118"/>
          </a:xfrm>
          <a:prstGeom prst="line">
            <a:avLst/>
          </a:prstGeom>
          <a:ln w="38100" cap="flat">
            <a:solidFill>
              <a:srgbClr val="FF914D">
                <a:alpha val="56863"/>
              </a:srgbClr>
            </a:solidFill>
            <a:prstDash val="solid"/>
            <a:headEnd type="none" w="sm" len="sm"/>
            <a:tailEnd type="none" w="sm" len="sm"/>
          </a:ln>
        </p:spPr>
        <p:txBody>
          <a:bodyPr/>
          <a:lstStyle/>
          <a:p>
            <a:endParaRPr lang="en-NZ" sz="2400"/>
          </a:p>
        </p:txBody>
      </p:sp>
      <p:sp>
        <p:nvSpPr>
          <p:cNvPr id="32" name="AutoShape 32"/>
          <p:cNvSpPr/>
          <p:nvPr/>
        </p:nvSpPr>
        <p:spPr>
          <a:xfrm>
            <a:off x="17348102" y="3068987"/>
            <a:ext cx="0" cy="9772118"/>
          </a:xfrm>
          <a:prstGeom prst="line">
            <a:avLst/>
          </a:prstGeom>
          <a:ln w="38100" cap="flat">
            <a:solidFill>
              <a:srgbClr val="FF3131">
                <a:alpha val="56863"/>
              </a:srgbClr>
            </a:solidFill>
            <a:prstDash val="sysDot"/>
            <a:headEnd type="none" w="sm" len="sm"/>
            <a:tailEnd type="none" w="sm" len="sm"/>
          </a:ln>
        </p:spPr>
        <p:txBody>
          <a:bodyPr/>
          <a:lstStyle/>
          <a:p>
            <a:endParaRPr lang="en-NZ" sz="2400"/>
          </a:p>
        </p:txBody>
      </p:sp>
      <p:grpSp>
        <p:nvGrpSpPr>
          <p:cNvPr id="33" name="Group 33"/>
          <p:cNvGrpSpPr/>
          <p:nvPr/>
        </p:nvGrpSpPr>
        <p:grpSpPr>
          <a:xfrm>
            <a:off x="652372" y="5452888"/>
            <a:ext cx="4303294" cy="1159654"/>
            <a:chOff x="0" y="0"/>
            <a:chExt cx="1150941" cy="310156"/>
          </a:xfrm>
        </p:grpSpPr>
        <p:sp>
          <p:nvSpPr>
            <p:cNvPr id="34" name="Freeform 34"/>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sz="2400"/>
            </a:p>
          </p:txBody>
        </p:sp>
        <p:sp>
          <p:nvSpPr>
            <p:cNvPr id="35" name="TextBox 35"/>
            <p:cNvSpPr txBox="1"/>
            <p:nvPr/>
          </p:nvSpPr>
          <p:spPr>
            <a:xfrm>
              <a:off x="0" y="-38100"/>
              <a:ext cx="1150941" cy="348256"/>
            </a:xfrm>
            <a:prstGeom prst="rect">
              <a:avLst/>
            </a:prstGeom>
          </p:spPr>
          <p:txBody>
            <a:bodyPr lIns="48135" tIns="48135" rIns="48135" bIns="48135" rtlCol="0" anchor="ctr"/>
            <a:lstStyle/>
            <a:p>
              <a:pPr algn="ctr">
                <a:lnSpc>
                  <a:spcPts val="2520"/>
                </a:lnSpc>
              </a:pPr>
              <a:endParaRPr sz="2400"/>
            </a:p>
          </p:txBody>
        </p:sp>
      </p:grpSp>
      <p:grpSp>
        <p:nvGrpSpPr>
          <p:cNvPr id="36" name="Group 36"/>
          <p:cNvGrpSpPr/>
          <p:nvPr/>
        </p:nvGrpSpPr>
        <p:grpSpPr>
          <a:xfrm>
            <a:off x="5340043" y="5452888"/>
            <a:ext cx="4303294" cy="1159654"/>
            <a:chOff x="0" y="0"/>
            <a:chExt cx="1150941" cy="310156"/>
          </a:xfrm>
        </p:grpSpPr>
        <p:sp>
          <p:nvSpPr>
            <p:cNvPr id="37" name="Freeform 37"/>
            <p:cNvSpPr/>
            <p:nvPr/>
          </p:nvSpPr>
          <p:spPr>
            <a:xfrm>
              <a:off x="0" y="0"/>
              <a:ext cx="1150941" cy="310156"/>
            </a:xfrm>
            <a:custGeom>
              <a:avLst/>
              <a:gdLst/>
              <a:ahLst/>
              <a:cxnLst/>
              <a:rect l="l" t="t" r="r" b="b"/>
              <a:pathLst>
                <a:path w="1150941" h="310156">
                  <a:moveTo>
                    <a:pt x="57569" y="0"/>
                  </a:moveTo>
                  <a:lnTo>
                    <a:pt x="1093373" y="0"/>
                  </a:lnTo>
                  <a:cubicBezTo>
                    <a:pt x="1108641" y="0"/>
                    <a:pt x="1123284" y="6065"/>
                    <a:pt x="1134080" y="16861"/>
                  </a:cubicBezTo>
                  <a:cubicBezTo>
                    <a:pt x="1144876" y="27658"/>
                    <a:pt x="1150941" y="42301"/>
                    <a:pt x="1150941" y="57569"/>
                  </a:cubicBezTo>
                  <a:lnTo>
                    <a:pt x="1150941" y="252588"/>
                  </a:lnTo>
                  <a:cubicBezTo>
                    <a:pt x="1150941" y="284382"/>
                    <a:pt x="1125167" y="310156"/>
                    <a:pt x="1093373" y="310156"/>
                  </a:cubicBezTo>
                  <a:lnTo>
                    <a:pt x="57569" y="310156"/>
                  </a:lnTo>
                  <a:cubicBezTo>
                    <a:pt x="42301" y="310156"/>
                    <a:pt x="27658" y="304091"/>
                    <a:pt x="16861" y="293295"/>
                  </a:cubicBezTo>
                  <a:cubicBezTo>
                    <a:pt x="6065" y="282499"/>
                    <a:pt x="0" y="267856"/>
                    <a:pt x="0" y="252588"/>
                  </a:cubicBezTo>
                  <a:lnTo>
                    <a:pt x="0" y="57569"/>
                  </a:lnTo>
                  <a:cubicBezTo>
                    <a:pt x="0" y="25774"/>
                    <a:pt x="25774" y="0"/>
                    <a:pt x="57569" y="0"/>
                  </a:cubicBezTo>
                  <a:close/>
                </a:path>
              </a:pathLst>
            </a:custGeom>
            <a:solidFill>
              <a:srgbClr val="003399"/>
            </a:solidFill>
          </p:spPr>
          <p:txBody>
            <a:bodyPr/>
            <a:lstStyle/>
            <a:p>
              <a:endParaRPr lang="en-NZ" sz="2400"/>
            </a:p>
          </p:txBody>
        </p:sp>
        <p:sp>
          <p:nvSpPr>
            <p:cNvPr id="38" name="TextBox 38"/>
            <p:cNvSpPr txBox="1"/>
            <p:nvPr/>
          </p:nvSpPr>
          <p:spPr>
            <a:xfrm>
              <a:off x="0" y="-38100"/>
              <a:ext cx="1150941" cy="348256"/>
            </a:xfrm>
            <a:prstGeom prst="rect">
              <a:avLst/>
            </a:prstGeom>
          </p:spPr>
          <p:txBody>
            <a:bodyPr lIns="48135" tIns="48135" rIns="48135" bIns="48135" rtlCol="0" anchor="ctr"/>
            <a:lstStyle/>
            <a:p>
              <a:pPr algn="ctr">
                <a:lnSpc>
                  <a:spcPts val="2520"/>
                </a:lnSpc>
              </a:pPr>
              <a:endParaRPr sz="2400"/>
            </a:p>
          </p:txBody>
        </p:sp>
      </p:grpSp>
      <p:sp>
        <p:nvSpPr>
          <p:cNvPr id="39" name="AutoShape 39"/>
          <p:cNvSpPr/>
          <p:nvPr/>
        </p:nvSpPr>
        <p:spPr>
          <a:xfrm flipH="1">
            <a:off x="18175376" y="2799233"/>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40" name="AutoShape 40"/>
          <p:cNvSpPr/>
          <p:nvPr/>
        </p:nvSpPr>
        <p:spPr>
          <a:xfrm flipH="1" flipV="1">
            <a:off x="18175376" y="2924475"/>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41" name="Freeform 41"/>
          <p:cNvSpPr/>
          <p:nvPr/>
        </p:nvSpPr>
        <p:spPr>
          <a:xfrm>
            <a:off x="230489" y="300143"/>
            <a:ext cx="3921748" cy="1054776"/>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sz="2400"/>
          </a:p>
        </p:txBody>
      </p:sp>
      <p:sp>
        <p:nvSpPr>
          <p:cNvPr id="42" name="Freeform 42"/>
          <p:cNvSpPr/>
          <p:nvPr/>
        </p:nvSpPr>
        <p:spPr>
          <a:xfrm>
            <a:off x="333690" y="2995681"/>
            <a:ext cx="3908541" cy="1732435"/>
          </a:xfrm>
          <a:custGeom>
            <a:avLst/>
            <a:gdLst/>
            <a:ahLst/>
            <a:cxnLst/>
            <a:rect l="l" t="t" r="r" b="b"/>
            <a:pathLst>
              <a:path w="2931483" h="1299360">
                <a:moveTo>
                  <a:pt x="0" y="0"/>
                </a:moveTo>
                <a:lnTo>
                  <a:pt x="2931483" y="0"/>
                </a:lnTo>
                <a:lnTo>
                  <a:pt x="2931483" y="1299359"/>
                </a:lnTo>
                <a:lnTo>
                  <a:pt x="0" y="1299359"/>
                </a:lnTo>
                <a:lnTo>
                  <a:pt x="0" y="0"/>
                </a:lnTo>
                <a:close/>
              </a:path>
            </a:pathLst>
          </a:custGeom>
          <a:blipFill>
            <a:blip r:embed="rId5"/>
            <a:stretch>
              <a:fillRect l="-29022" t="-244716" r="-138191" b="-28304"/>
            </a:stretch>
          </a:blipFill>
        </p:spPr>
        <p:txBody>
          <a:bodyPr/>
          <a:lstStyle/>
          <a:p>
            <a:endParaRPr lang="en-NZ" sz="2400"/>
          </a:p>
        </p:txBody>
      </p:sp>
      <p:sp>
        <p:nvSpPr>
          <p:cNvPr id="43" name="TextBox 43"/>
          <p:cNvSpPr txBox="1"/>
          <p:nvPr/>
        </p:nvSpPr>
        <p:spPr>
          <a:xfrm>
            <a:off x="161253" y="2016843"/>
            <a:ext cx="19708577" cy="243656"/>
          </a:xfrm>
          <a:prstGeom prst="rect">
            <a:avLst/>
          </a:prstGeom>
        </p:spPr>
        <p:txBody>
          <a:bodyPr lIns="0" tIns="0" rIns="0" bIns="0" rtlCol="0" anchor="t">
            <a:spAutoFit/>
          </a:bodyPr>
          <a:lstStyle/>
          <a:p>
            <a:pPr>
              <a:lnSpc>
                <a:spcPts val="1941"/>
              </a:lnSpc>
            </a:pPr>
            <a:r>
              <a:rPr lang="en-US" sz="1619">
                <a:solidFill>
                  <a:srgbClr val="000000"/>
                </a:solidFill>
                <a:latin typeface="Poppins"/>
                <a:ea typeface="Poppins"/>
                <a:cs typeface="Poppins"/>
                <a:sym typeface="Poppins"/>
              </a:rPr>
              <a:t>This measure shows the proportion of people waiting less than four months for their FSA (first specialist assessment) from the date of referral.</a:t>
            </a:r>
          </a:p>
        </p:txBody>
      </p:sp>
      <p:sp>
        <p:nvSpPr>
          <p:cNvPr id="44" name="TextBox 44"/>
          <p:cNvSpPr txBox="1"/>
          <p:nvPr/>
        </p:nvSpPr>
        <p:spPr>
          <a:xfrm>
            <a:off x="8205871" y="2716184"/>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45" name="TextBox 45"/>
          <p:cNvSpPr txBox="1"/>
          <p:nvPr/>
        </p:nvSpPr>
        <p:spPr>
          <a:xfrm>
            <a:off x="462277" y="6970147"/>
            <a:ext cx="6562600" cy="413575"/>
          </a:xfrm>
          <a:prstGeom prst="rect">
            <a:avLst/>
          </a:prstGeom>
        </p:spPr>
        <p:txBody>
          <a:bodyPr lIns="0" tIns="0" rIns="0" bIns="0" rtlCol="0" anchor="t">
            <a:spAutoFit/>
          </a:bodyPr>
          <a:lstStyle/>
          <a:p>
            <a:pPr>
              <a:lnSpc>
                <a:spcPts val="3376"/>
              </a:lnSpc>
            </a:pPr>
            <a:r>
              <a:rPr lang="en-US" sz="2412" b="1">
                <a:solidFill>
                  <a:srgbClr val="003399"/>
                </a:solidFill>
                <a:latin typeface="Poppins Bold"/>
                <a:ea typeface="Poppins Bold"/>
                <a:cs typeface="Poppins Bold"/>
                <a:sym typeface="Poppins Bold"/>
              </a:rPr>
              <a:t>Q1 results compared with Q1 last year</a:t>
            </a:r>
          </a:p>
        </p:txBody>
      </p:sp>
      <p:sp>
        <p:nvSpPr>
          <p:cNvPr id="46" name="TextBox 46"/>
          <p:cNvSpPr txBox="1"/>
          <p:nvPr/>
        </p:nvSpPr>
        <p:spPr>
          <a:xfrm>
            <a:off x="423004" y="9412168"/>
            <a:ext cx="9494865" cy="4832861"/>
          </a:xfrm>
          <a:prstGeom prst="rect">
            <a:avLst/>
          </a:prstGeom>
        </p:spPr>
        <p:txBody>
          <a:bodyPr lIns="0" tIns="0" rIns="0" bIns="0" rtlCol="0" anchor="t">
            <a:spAutoFit/>
          </a:bodyPr>
          <a:lstStyle/>
          <a:p>
            <a:pPr>
              <a:lnSpc>
                <a:spcPts val="2053"/>
              </a:lnSpc>
            </a:pPr>
            <a:r>
              <a:rPr lang="en-US" sz="1467" spc="-36" dirty="0">
                <a:solidFill>
                  <a:srgbClr val="000000"/>
                </a:solidFill>
                <a:latin typeface="Poppins"/>
                <a:ea typeface="Poppins"/>
                <a:cs typeface="Poppins"/>
                <a:sym typeface="Poppins"/>
              </a:rPr>
              <a:t>Performance improved from the same quarter last year, despite services being impacted by five days of industrial action this quarter.</a:t>
            </a:r>
          </a:p>
          <a:p>
            <a:pPr>
              <a:lnSpc>
                <a:spcPts val="2053"/>
              </a:lnSpc>
            </a:pPr>
            <a:r>
              <a:rPr lang="en-US" sz="1467" spc="-36" dirty="0">
                <a:solidFill>
                  <a:srgbClr val="000000"/>
                </a:solidFill>
                <a:latin typeface="Poppins"/>
                <a:ea typeface="Poppins"/>
                <a:cs typeface="Poppins"/>
                <a:sym typeface="Poppins"/>
              </a:rPr>
              <a:t>Our national Accelerate </a:t>
            </a:r>
            <a:r>
              <a:rPr lang="en-US" sz="1467" spc="-36" dirty="0" err="1">
                <a:solidFill>
                  <a:srgbClr val="000000"/>
                </a:solidFill>
                <a:latin typeface="Poppins"/>
                <a:ea typeface="Poppins"/>
                <a:cs typeface="Poppins"/>
                <a:sym typeface="Poppins"/>
              </a:rPr>
              <a:t>Programme</a:t>
            </a:r>
            <a:r>
              <a:rPr lang="en-US" sz="1467" spc="-36" dirty="0">
                <a:solidFill>
                  <a:srgbClr val="000000"/>
                </a:solidFill>
                <a:latin typeface="Poppins"/>
                <a:ea typeface="Poppins"/>
                <a:cs typeface="Poppins"/>
                <a:sym typeface="Poppins"/>
              </a:rPr>
              <a:t> launched in September, committing to deliver 800 additional FSA clinics for patients waiting more than 120 days by mid-December 2025.</a:t>
            </a:r>
          </a:p>
          <a:p>
            <a:pPr>
              <a:lnSpc>
                <a:spcPts val="2053"/>
              </a:lnSpc>
            </a:pPr>
            <a:r>
              <a:rPr lang="en-US" sz="1467" spc="-36" dirty="0">
                <a:solidFill>
                  <a:srgbClr val="000000"/>
                </a:solidFill>
                <a:latin typeface="Poppins"/>
                <a:ea typeface="Poppins"/>
                <a:cs typeface="Poppins"/>
                <a:sym typeface="Poppins"/>
              </a:rPr>
              <a:t>The musculoskeletal pathway is live in 13 districts (across all regions), triaging non-urgent </a:t>
            </a:r>
            <a:r>
              <a:rPr lang="en-US" sz="1467" spc="-36" dirty="0" err="1">
                <a:solidFill>
                  <a:srgbClr val="000000"/>
                </a:solidFill>
                <a:latin typeface="Poppins"/>
                <a:ea typeface="Poppins"/>
                <a:cs typeface="Poppins"/>
                <a:sym typeface="Poppins"/>
              </a:rPr>
              <a:t>orthopaedic</a:t>
            </a:r>
            <a:r>
              <a:rPr lang="en-US" sz="1467" spc="-36" dirty="0">
                <a:solidFill>
                  <a:srgbClr val="000000"/>
                </a:solidFill>
                <a:latin typeface="Poppins"/>
                <a:ea typeface="Poppins"/>
                <a:cs typeface="Poppins"/>
                <a:sym typeface="Poppins"/>
              </a:rPr>
              <a:t> FSA referrals to physiotherapy-led care to reduce wait times. Full rollout is expected in quarter two.</a:t>
            </a:r>
          </a:p>
          <a:p>
            <a:pPr>
              <a:lnSpc>
                <a:spcPts val="2053"/>
              </a:lnSpc>
            </a:pPr>
            <a:r>
              <a:rPr lang="en-US" sz="1467" spc="-36" dirty="0">
                <a:solidFill>
                  <a:srgbClr val="000000"/>
                </a:solidFill>
                <a:latin typeface="Poppins"/>
                <a:ea typeface="Poppins"/>
                <a:cs typeface="Poppins"/>
                <a:sym typeface="Poppins"/>
              </a:rPr>
              <a:t>A clinically led </a:t>
            </a:r>
            <a:r>
              <a:rPr lang="en-US" sz="1467" spc="-36" dirty="0" err="1">
                <a:solidFill>
                  <a:srgbClr val="000000"/>
                </a:solidFill>
                <a:latin typeface="Poppins"/>
                <a:ea typeface="Poppins"/>
                <a:cs typeface="Poppins"/>
                <a:sym typeface="Poppins"/>
              </a:rPr>
              <a:t>programme</a:t>
            </a:r>
            <a:r>
              <a:rPr lang="en-US" sz="1467" spc="-36" dirty="0">
                <a:solidFill>
                  <a:srgbClr val="000000"/>
                </a:solidFill>
                <a:latin typeface="Poppins"/>
                <a:ea typeface="Poppins"/>
                <a:cs typeface="Poppins"/>
                <a:sym typeface="Poppins"/>
              </a:rPr>
              <a:t> has been established to define national </a:t>
            </a:r>
            <a:r>
              <a:rPr lang="en-US" sz="1467" spc="-36" dirty="0" err="1">
                <a:solidFill>
                  <a:srgbClr val="000000"/>
                </a:solidFill>
                <a:latin typeface="Poppins"/>
                <a:ea typeface="Poppins"/>
                <a:cs typeface="Poppins"/>
                <a:sym typeface="Poppins"/>
              </a:rPr>
              <a:t>standardised</a:t>
            </a:r>
            <a:r>
              <a:rPr lang="en-US" sz="1467" spc="-36" dirty="0">
                <a:solidFill>
                  <a:srgbClr val="000000"/>
                </a:solidFill>
                <a:latin typeface="Poppins"/>
                <a:ea typeface="Poppins"/>
                <a:cs typeface="Poppins"/>
                <a:sym typeface="Poppins"/>
              </a:rPr>
              <a:t> approaches for access to planned care, with an initial focus on Ear, Nose and Throat (ENT), Ophthalmology and </a:t>
            </a:r>
            <a:r>
              <a:rPr lang="en-US" sz="1467" spc="-36" dirty="0" err="1">
                <a:solidFill>
                  <a:srgbClr val="000000"/>
                </a:solidFill>
                <a:latin typeface="Poppins"/>
                <a:ea typeface="Poppins"/>
                <a:cs typeface="Poppins"/>
                <a:sym typeface="Poppins"/>
              </a:rPr>
              <a:t>Orthopaedics</a:t>
            </a:r>
            <a:r>
              <a:rPr lang="en-US" sz="1467" spc="-36" dirty="0">
                <a:solidFill>
                  <a:srgbClr val="000000"/>
                </a:solidFill>
                <a:latin typeface="Poppins"/>
                <a:ea typeface="Poppins"/>
                <a:cs typeface="Poppins"/>
                <a:sym typeface="Poppins"/>
              </a:rPr>
              <a:t>. This will support consistent service access and robust performance monitoring across districts. ·Weekly monitoring of long-waiting patients (over 4 months, 1 year, and 700 days) is helping all regions </a:t>
            </a:r>
            <a:r>
              <a:rPr lang="en-US" sz="1467" spc="-36" dirty="0" err="1">
                <a:solidFill>
                  <a:srgbClr val="000000"/>
                </a:solidFill>
                <a:latin typeface="Poppins"/>
                <a:ea typeface="Poppins"/>
                <a:cs typeface="Poppins"/>
                <a:sym typeface="Poppins"/>
              </a:rPr>
              <a:t>prioritise</a:t>
            </a:r>
            <a:r>
              <a:rPr lang="en-US" sz="1467" spc="-36" dirty="0">
                <a:solidFill>
                  <a:srgbClr val="000000"/>
                </a:solidFill>
                <a:latin typeface="Poppins"/>
                <a:ea typeface="Poppins"/>
                <a:cs typeface="Poppins"/>
                <a:sym typeface="Poppins"/>
              </a:rPr>
              <a:t> bookings and reduce waitlist backlogs.</a:t>
            </a:r>
          </a:p>
          <a:p>
            <a:pPr>
              <a:lnSpc>
                <a:spcPts val="2053"/>
              </a:lnSpc>
            </a:pPr>
            <a:r>
              <a:rPr lang="en-US" sz="1467" spc="-36" dirty="0">
                <a:solidFill>
                  <a:srgbClr val="000000"/>
                </a:solidFill>
                <a:latin typeface="Poppins"/>
                <a:ea typeface="Poppins"/>
                <a:cs typeface="Poppins"/>
                <a:sym typeface="Poppins"/>
              </a:rPr>
              <a:t>Lakes shared its local FSA standard operating processes with other districts in Te Manawa Taki, to support an uplift in performance. Lakes processes monitor clinics, including appropriateness of patients scheduled and </a:t>
            </a:r>
            <a:r>
              <a:rPr lang="en-US" sz="1467" spc="-36" dirty="0" err="1">
                <a:solidFill>
                  <a:srgbClr val="000000"/>
                </a:solidFill>
                <a:latin typeface="Poppins"/>
                <a:ea typeface="Poppins"/>
                <a:cs typeface="Poppins"/>
                <a:sym typeface="Poppins"/>
              </a:rPr>
              <a:t>utilisation</a:t>
            </a:r>
            <a:r>
              <a:rPr lang="en-US" sz="1467" spc="-36" dirty="0">
                <a:solidFill>
                  <a:srgbClr val="000000"/>
                </a:solidFill>
                <a:latin typeface="Poppins"/>
                <a:ea typeface="Poppins"/>
                <a:cs typeface="Poppins"/>
                <a:sym typeface="Poppins"/>
              </a:rPr>
              <a:t> rates. </a:t>
            </a:r>
          </a:p>
          <a:p>
            <a:pPr>
              <a:lnSpc>
                <a:spcPts val="2053"/>
              </a:lnSpc>
            </a:pPr>
            <a:r>
              <a:rPr lang="en-US" sz="1467" spc="-36" dirty="0">
                <a:solidFill>
                  <a:srgbClr val="000000"/>
                </a:solidFill>
                <a:latin typeface="Poppins"/>
                <a:ea typeface="Poppins"/>
                <a:cs typeface="Poppins"/>
                <a:sym typeface="Poppins"/>
              </a:rPr>
              <a:t>Taranaki ran additional clinics with a regional ENT locum, and completed 95% waitlist validation. Boost funding was </a:t>
            </a:r>
            <a:r>
              <a:rPr lang="en-US" sz="1467" spc="-36" dirty="0" err="1">
                <a:solidFill>
                  <a:srgbClr val="000000"/>
                </a:solidFill>
                <a:latin typeface="Poppins"/>
                <a:ea typeface="Poppins"/>
                <a:cs typeface="Poppins"/>
                <a:sym typeface="Poppins"/>
              </a:rPr>
              <a:t>utilised</a:t>
            </a:r>
            <a:r>
              <a:rPr lang="en-US" sz="1467" spc="-36" dirty="0">
                <a:solidFill>
                  <a:srgbClr val="000000"/>
                </a:solidFill>
                <a:latin typeface="Poppins"/>
                <a:ea typeface="Poppins"/>
                <a:cs typeface="Poppins"/>
                <a:sym typeface="Poppins"/>
              </a:rPr>
              <a:t> across </a:t>
            </a:r>
            <a:r>
              <a:rPr lang="en-US" sz="1467" spc="-36" dirty="0" err="1">
                <a:solidFill>
                  <a:srgbClr val="000000"/>
                </a:solidFill>
                <a:latin typeface="Poppins"/>
                <a:ea typeface="Poppins"/>
                <a:cs typeface="Poppins"/>
                <a:sym typeface="Poppins"/>
              </a:rPr>
              <a:t>Orthopaedics</a:t>
            </a:r>
            <a:r>
              <a:rPr lang="en-US" sz="1467" spc="-36" dirty="0">
                <a:solidFill>
                  <a:srgbClr val="000000"/>
                </a:solidFill>
                <a:latin typeface="Poppins"/>
                <a:ea typeface="Poppins"/>
                <a:cs typeface="Poppins"/>
                <a:sym typeface="Poppins"/>
              </a:rPr>
              <a:t>, General Surgery, and Urology, while a Surgical Clinical Nurse Specialist was employed to support follow-up clinics and triage. Operational efficiencies were enhanced by backfilling leave and maintaining ongoing regional engagement to address capacity challenges.</a:t>
            </a:r>
          </a:p>
        </p:txBody>
      </p:sp>
      <p:sp>
        <p:nvSpPr>
          <p:cNvPr id="47" name="TextBox 47"/>
          <p:cNvSpPr txBox="1"/>
          <p:nvPr/>
        </p:nvSpPr>
        <p:spPr>
          <a:xfrm>
            <a:off x="423004" y="8949973"/>
            <a:ext cx="6562600" cy="413575"/>
          </a:xfrm>
          <a:prstGeom prst="rect">
            <a:avLst/>
          </a:prstGeom>
        </p:spPr>
        <p:txBody>
          <a:bodyPr lIns="0" tIns="0" rIns="0" bIns="0" rtlCol="0" anchor="t">
            <a:spAutoFit/>
          </a:bodyPr>
          <a:lstStyle/>
          <a:p>
            <a:pPr>
              <a:lnSpc>
                <a:spcPts val="3376"/>
              </a:lnSpc>
            </a:pPr>
            <a:r>
              <a:rPr lang="en-US" sz="2412" b="1" dirty="0">
                <a:solidFill>
                  <a:srgbClr val="003399"/>
                </a:solidFill>
                <a:latin typeface="Poppins Bold"/>
                <a:ea typeface="Poppins Bold"/>
                <a:cs typeface="Poppins Bold"/>
                <a:sym typeface="Poppins Bold"/>
              </a:rPr>
              <a:t>Q1 overview</a:t>
            </a:r>
          </a:p>
        </p:txBody>
      </p:sp>
      <p:sp>
        <p:nvSpPr>
          <p:cNvPr id="48" name="TextBox 48"/>
          <p:cNvSpPr txBox="1"/>
          <p:nvPr/>
        </p:nvSpPr>
        <p:spPr>
          <a:xfrm>
            <a:off x="373397" y="2672686"/>
            <a:ext cx="2382973" cy="413190"/>
          </a:xfrm>
          <a:prstGeom prst="rect">
            <a:avLst/>
          </a:prstGeom>
        </p:spPr>
        <p:txBody>
          <a:bodyPr lIns="0" tIns="0" rIns="0" bIns="0" rtlCol="0" anchor="t">
            <a:spAutoFit/>
          </a:bodyPr>
          <a:lstStyle/>
          <a:p>
            <a:pPr algn="ctr">
              <a:lnSpc>
                <a:spcPts val="3360"/>
              </a:lnSpc>
            </a:pPr>
            <a:r>
              <a:rPr lang="en-US" sz="2400" b="1">
                <a:solidFill>
                  <a:srgbClr val="003399"/>
                </a:solidFill>
                <a:latin typeface="Poppins Bold"/>
                <a:ea typeface="Poppins Bold"/>
                <a:cs typeface="Poppins Bold"/>
                <a:sym typeface="Poppins Bold"/>
              </a:rPr>
              <a:t>National result </a:t>
            </a:r>
          </a:p>
        </p:txBody>
      </p:sp>
      <p:sp>
        <p:nvSpPr>
          <p:cNvPr id="49" name="TextBox 49"/>
          <p:cNvSpPr txBox="1"/>
          <p:nvPr/>
        </p:nvSpPr>
        <p:spPr>
          <a:xfrm>
            <a:off x="4605683" y="2672686"/>
            <a:ext cx="2689353" cy="413190"/>
          </a:xfrm>
          <a:prstGeom prst="rect">
            <a:avLst/>
          </a:prstGeom>
        </p:spPr>
        <p:txBody>
          <a:bodyPr lIns="0" tIns="0" rIns="0" bIns="0" rtlCol="0" anchor="t">
            <a:spAutoFit/>
          </a:bodyPr>
          <a:lstStyle/>
          <a:p>
            <a:pPr algn="ctr">
              <a:lnSpc>
                <a:spcPts val="3360"/>
              </a:lnSpc>
            </a:pPr>
            <a:r>
              <a:rPr lang="en-US" sz="2400" b="1">
                <a:solidFill>
                  <a:srgbClr val="003399"/>
                </a:solidFill>
                <a:latin typeface="Poppins Bold"/>
                <a:ea typeface="Poppins Bold"/>
                <a:cs typeface="Poppins Bold"/>
                <a:sym typeface="Poppins Bold"/>
              </a:rPr>
              <a:t>Results by region</a:t>
            </a:r>
          </a:p>
        </p:txBody>
      </p:sp>
      <p:sp>
        <p:nvSpPr>
          <p:cNvPr id="50" name="TextBox 50"/>
          <p:cNvSpPr txBox="1"/>
          <p:nvPr/>
        </p:nvSpPr>
        <p:spPr>
          <a:xfrm>
            <a:off x="10312424" y="2701865"/>
            <a:ext cx="3277543" cy="427553"/>
          </a:xfrm>
          <a:prstGeom prst="rect">
            <a:avLst/>
          </a:prstGeom>
        </p:spPr>
        <p:txBody>
          <a:bodyPr wrap="square" lIns="0" tIns="0" rIns="0" bIns="0" rtlCol="0" anchor="t">
            <a:spAutoFit/>
          </a:bodyPr>
          <a:lstStyle/>
          <a:p>
            <a:pPr algn="ctr">
              <a:lnSpc>
                <a:spcPts val="3547"/>
              </a:lnSpc>
            </a:pPr>
            <a:r>
              <a:rPr lang="en-US" sz="2533" b="1" dirty="0">
                <a:solidFill>
                  <a:srgbClr val="003399"/>
                </a:solidFill>
                <a:latin typeface="Poppins Bold"/>
                <a:ea typeface="Poppins Bold"/>
                <a:cs typeface="Poppins Bold"/>
                <a:sym typeface="Poppins Bold"/>
              </a:rPr>
              <a:t>Results by district</a:t>
            </a:r>
          </a:p>
        </p:txBody>
      </p:sp>
      <p:sp>
        <p:nvSpPr>
          <p:cNvPr id="51" name="TextBox 51"/>
          <p:cNvSpPr txBox="1"/>
          <p:nvPr/>
        </p:nvSpPr>
        <p:spPr>
          <a:xfrm>
            <a:off x="4523239" y="3167539"/>
            <a:ext cx="1843188" cy="1211614"/>
          </a:xfrm>
          <a:prstGeom prst="rect">
            <a:avLst/>
          </a:prstGeom>
        </p:spPr>
        <p:txBody>
          <a:bodyPr lIns="0" tIns="0" rIns="0" bIns="0" rtlCol="0" anchor="t">
            <a:spAutoFit/>
          </a:bodyPr>
          <a:lstStyle/>
          <a:p>
            <a:pPr algn="r">
              <a:lnSpc>
                <a:spcPts val="2400"/>
              </a:lnSpc>
            </a:pPr>
            <a:r>
              <a:rPr lang="en-US" sz="1600">
                <a:solidFill>
                  <a:srgbClr val="000000"/>
                </a:solidFill>
                <a:latin typeface="Poppins"/>
                <a:ea typeface="Poppins"/>
                <a:cs typeface="Poppins"/>
                <a:sym typeface="Poppins"/>
              </a:rPr>
              <a:t>Central | Te Ikaroa</a:t>
            </a:r>
          </a:p>
          <a:p>
            <a:pPr algn="r">
              <a:lnSpc>
                <a:spcPts val="2400"/>
              </a:lnSpc>
            </a:pPr>
            <a:r>
              <a:rPr lang="en-US" sz="1600">
                <a:solidFill>
                  <a:srgbClr val="000000"/>
                </a:solidFill>
                <a:latin typeface="Poppins"/>
                <a:ea typeface="Poppins"/>
                <a:cs typeface="Poppins"/>
                <a:sym typeface="Poppins"/>
              </a:rPr>
              <a:t>Northern</a:t>
            </a:r>
          </a:p>
          <a:p>
            <a:pPr algn="r">
              <a:lnSpc>
                <a:spcPts val="2400"/>
              </a:lnSpc>
            </a:pPr>
            <a:r>
              <a:rPr lang="en-US" sz="1600">
                <a:solidFill>
                  <a:srgbClr val="000000"/>
                </a:solidFill>
                <a:latin typeface="Poppins"/>
                <a:ea typeface="Poppins"/>
                <a:cs typeface="Poppins"/>
                <a:sym typeface="Poppins"/>
              </a:rPr>
              <a:t>Te Manawa Taki</a:t>
            </a:r>
          </a:p>
          <a:p>
            <a:pPr algn="r">
              <a:lnSpc>
                <a:spcPts val="2400"/>
              </a:lnSpc>
            </a:pPr>
            <a:r>
              <a:rPr lang="en-US" sz="1600">
                <a:solidFill>
                  <a:srgbClr val="000000"/>
                </a:solidFill>
                <a:latin typeface="Poppins"/>
                <a:ea typeface="Poppins"/>
                <a:cs typeface="Poppins"/>
                <a:sym typeface="Poppins"/>
              </a:rPr>
              <a:t>Te Waipounamu</a:t>
            </a:r>
          </a:p>
        </p:txBody>
      </p:sp>
      <p:sp>
        <p:nvSpPr>
          <p:cNvPr id="52" name="TextBox 52"/>
          <p:cNvSpPr txBox="1"/>
          <p:nvPr/>
        </p:nvSpPr>
        <p:spPr>
          <a:xfrm>
            <a:off x="10326129" y="3227669"/>
            <a:ext cx="2740146" cy="9691499"/>
          </a:xfrm>
          <a:prstGeom prst="rect">
            <a:avLst/>
          </a:prstGeom>
        </p:spPr>
        <p:txBody>
          <a:bodyPr wrap="square" lIns="0" tIns="0" rIns="0" bIns="0" rtlCol="0" anchor="t">
            <a:spAutoFit/>
          </a:bodyPr>
          <a:lstStyle/>
          <a:p>
            <a:pPr algn="r">
              <a:lnSpc>
                <a:spcPts val="3808"/>
              </a:lnSpc>
            </a:pPr>
            <a:r>
              <a:rPr lang="en-US" sz="1867" dirty="0">
                <a:solidFill>
                  <a:srgbClr val="000000"/>
                </a:solidFill>
                <a:latin typeface="Poppins"/>
                <a:ea typeface="Poppins"/>
                <a:cs typeface="Poppins"/>
                <a:sym typeface="Poppins"/>
              </a:rPr>
              <a:t>Lakes</a:t>
            </a:r>
          </a:p>
          <a:p>
            <a:pPr algn="r">
              <a:lnSpc>
                <a:spcPts val="3808"/>
              </a:lnSpc>
            </a:pPr>
            <a:r>
              <a:rPr lang="en-US" sz="1867" dirty="0">
                <a:solidFill>
                  <a:srgbClr val="000000"/>
                </a:solidFill>
                <a:latin typeface="Poppins"/>
                <a:ea typeface="Poppins"/>
                <a:cs typeface="Poppins"/>
                <a:sym typeface="Poppins"/>
              </a:rPr>
              <a:t>South Canterbury</a:t>
            </a:r>
          </a:p>
          <a:p>
            <a:pPr algn="r">
              <a:lnSpc>
                <a:spcPts val="3808"/>
              </a:lnSpc>
            </a:pPr>
            <a:r>
              <a:rPr lang="en-US" sz="1867" dirty="0">
                <a:solidFill>
                  <a:srgbClr val="000000"/>
                </a:solidFill>
                <a:latin typeface="Poppins"/>
                <a:ea typeface="Poppins"/>
                <a:cs typeface="Poppins"/>
                <a:sym typeface="Poppins"/>
              </a:rPr>
              <a:t> MidCentral</a:t>
            </a:r>
          </a:p>
          <a:p>
            <a:pPr algn="r">
              <a:lnSpc>
                <a:spcPts val="3808"/>
              </a:lnSpc>
            </a:pPr>
            <a:r>
              <a:rPr lang="en-US" sz="1867" dirty="0">
                <a:solidFill>
                  <a:srgbClr val="000000"/>
                </a:solidFill>
                <a:latin typeface="Poppins"/>
                <a:ea typeface="Poppins"/>
                <a:cs typeface="Poppins"/>
                <a:sym typeface="Poppins"/>
              </a:rPr>
              <a:t>Whanganui</a:t>
            </a:r>
          </a:p>
          <a:p>
            <a:pPr algn="r">
              <a:lnSpc>
                <a:spcPts val="3808"/>
              </a:lnSpc>
            </a:pPr>
            <a:r>
              <a:rPr lang="en-US" sz="1867" dirty="0">
                <a:solidFill>
                  <a:srgbClr val="000000"/>
                </a:solidFill>
                <a:latin typeface="Poppins"/>
                <a:ea typeface="Poppins"/>
                <a:cs typeface="Poppins"/>
                <a:sym typeface="Poppins"/>
              </a:rPr>
              <a:t>West Coast</a:t>
            </a:r>
          </a:p>
          <a:p>
            <a:pPr algn="r">
              <a:lnSpc>
                <a:spcPts val="3808"/>
              </a:lnSpc>
            </a:pPr>
            <a:r>
              <a:rPr lang="en-US" sz="1867" dirty="0" err="1">
                <a:solidFill>
                  <a:srgbClr val="000000"/>
                </a:solidFill>
                <a:latin typeface="Poppins"/>
                <a:ea typeface="Poppins"/>
                <a:cs typeface="Poppins"/>
                <a:sym typeface="Poppins"/>
              </a:rPr>
              <a:t>Waitematā</a:t>
            </a:r>
            <a:endParaRPr lang="en-US" sz="1867" dirty="0">
              <a:solidFill>
                <a:srgbClr val="000000"/>
              </a:solidFill>
              <a:latin typeface="Poppins"/>
              <a:ea typeface="Poppins"/>
              <a:cs typeface="Poppins"/>
              <a:sym typeface="Poppins"/>
            </a:endParaRPr>
          </a:p>
          <a:p>
            <a:pPr algn="r">
              <a:lnSpc>
                <a:spcPts val="3808"/>
              </a:lnSpc>
            </a:pPr>
            <a:r>
              <a:rPr lang="en-US" sz="1867" dirty="0">
                <a:solidFill>
                  <a:srgbClr val="000000"/>
                </a:solidFill>
                <a:latin typeface="Poppins"/>
                <a:ea typeface="Poppins"/>
                <a:cs typeface="Poppins"/>
                <a:sym typeface="Poppins"/>
              </a:rPr>
              <a:t>Counties Manukau</a:t>
            </a:r>
          </a:p>
          <a:p>
            <a:pPr algn="r">
              <a:lnSpc>
                <a:spcPts val="3808"/>
              </a:lnSpc>
            </a:pPr>
            <a:r>
              <a:rPr lang="en-US" sz="1867" dirty="0" err="1">
                <a:solidFill>
                  <a:srgbClr val="000000"/>
                </a:solidFill>
                <a:latin typeface="Poppins"/>
                <a:ea typeface="Poppins"/>
                <a:cs typeface="Poppins"/>
                <a:sym typeface="Poppins"/>
              </a:rPr>
              <a:t>Tairāwhiti</a:t>
            </a:r>
            <a:endParaRPr lang="en-US" sz="1867" dirty="0">
              <a:solidFill>
                <a:srgbClr val="000000"/>
              </a:solidFill>
              <a:latin typeface="Poppins"/>
              <a:ea typeface="Poppins"/>
              <a:cs typeface="Poppins"/>
              <a:sym typeface="Poppins"/>
            </a:endParaRPr>
          </a:p>
          <a:p>
            <a:pPr algn="r">
              <a:lnSpc>
                <a:spcPts val="3808"/>
              </a:lnSpc>
            </a:pPr>
            <a:r>
              <a:rPr lang="en-US" sz="1867" dirty="0">
                <a:solidFill>
                  <a:srgbClr val="000000"/>
                </a:solidFill>
                <a:latin typeface="Poppins"/>
                <a:ea typeface="Poppins"/>
                <a:cs typeface="Poppins"/>
                <a:sym typeface="Poppins"/>
              </a:rPr>
              <a:t>Capital and Coast</a:t>
            </a:r>
          </a:p>
          <a:p>
            <a:pPr algn="r">
              <a:lnSpc>
                <a:spcPts val="3808"/>
              </a:lnSpc>
            </a:pPr>
            <a:r>
              <a:rPr lang="en-US" sz="1867" dirty="0">
                <a:solidFill>
                  <a:srgbClr val="000000"/>
                </a:solidFill>
                <a:latin typeface="Poppins"/>
                <a:ea typeface="Poppins"/>
                <a:cs typeface="Poppins"/>
                <a:sym typeface="Poppins"/>
              </a:rPr>
              <a:t>Northland</a:t>
            </a:r>
          </a:p>
          <a:p>
            <a:pPr algn="r">
              <a:lnSpc>
                <a:spcPts val="3808"/>
              </a:lnSpc>
            </a:pPr>
            <a:r>
              <a:rPr lang="en-US" sz="1867" dirty="0">
                <a:solidFill>
                  <a:srgbClr val="000000"/>
                </a:solidFill>
                <a:latin typeface="Poppins"/>
                <a:ea typeface="Poppins"/>
                <a:cs typeface="Poppins"/>
                <a:sym typeface="Poppins"/>
              </a:rPr>
              <a:t>Auckland</a:t>
            </a:r>
          </a:p>
          <a:p>
            <a:pPr algn="r">
              <a:lnSpc>
                <a:spcPts val="3808"/>
              </a:lnSpc>
            </a:pPr>
            <a:r>
              <a:rPr lang="en-US" sz="1867" dirty="0">
                <a:solidFill>
                  <a:srgbClr val="000000"/>
                </a:solidFill>
                <a:latin typeface="Poppins"/>
                <a:ea typeface="Poppins"/>
                <a:cs typeface="Poppins"/>
                <a:sym typeface="Poppins"/>
              </a:rPr>
              <a:t>Wairarapa</a:t>
            </a:r>
          </a:p>
          <a:p>
            <a:pPr algn="r">
              <a:lnSpc>
                <a:spcPts val="3808"/>
              </a:lnSpc>
            </a:pPr>
            <a:r>
              <a:rPr lang="en-US" sz="1867" dirty="0">
                <a:solidFill>
                  <a:srgbClr val="000000"/>
                </a:solidFill>
                <a:latin typeface="Poppins"/>
                <a:ea typeface="Poppins"/>
                <a:cs typeface="Poppins"/>
                <a:sym typeface="Poppins"/>
              </a:rPr>
              <a:t>Bay of Plenty</a:t>
            </a:r>
          </a:p>
          <a:p>
            <a:pPr algn="r">
              <a:lnSpc>
                <a:spcPts val="3808"/>
              </a:lnSpc>
            </a:pPr>
            <a:r>
              <a:rPr lang="en-US" sz="1867" dirty="0">
                <a:solidFill>
                  <a:srgbClr val="000000"/>
                </a:solidFill>
                <a:latin typeface="Poppins"/>
                <a:ea typeface="Poppins"/>
                <a:cs typeface="Poppins"/>
                <a:sym typeface="Poppins"/>
              </a:rPr>
              <a:t>Waikato</a:t>
            </a:r>
          </a:p>
          <a:p>
            <a:pPr algn="r">
              <a:lnSpc>
                <a:spcPts val="3808"/>
              </a:lnSpc>
            </a:pPr>
            <a:r>
              <a:rPr lang="en-US" sz="1867" dirty="0">
                <a:solidFill>
                  <a:srgbClr val="000000"/>
                </a:solidFill>
                <a:latin typeface="Poppins"/>
                <a:ea typeface="Poppins"/>
                <a:cs typeface="Poppins"/>
                <a:sym typeface="Poppins"/>
              </a:rPr>
              <a:t>Hawke’s Bay</a:t>
            </a:r>
          </a:p>
          <a:p>
            <a:pPr algn="r">
              <a:lnSpc>
                <a:spcPts val="3808"/>
              </a:lnSpc>
            </a:pPr>
            <a:r>
              <a:rPr lang="en-US" sz="1867" dirty="0">
                <a:solidFill>
                  <a:srgbClr val="000000"/>
                </a:solidFill>
                <a:latin typeface="Poppins"/>
                <a:ea typeface="Poppins"/>
                <a:cs typeface="Poppins"/>
                <a:sym typeface="Poppins"/>
              </a:rPr>
              <a:t>Hutt Valley</a:t>
            </a:r>
          </a:p>
          <a:p>
            <a:pPr algn="r">
              <a:lnSpc>
                <a:spcPts val="3808"/>
              </a:lnSpc>
            </a:pPr>
            <a:r>
              <a:rPr lang="en-US" sz="1867" dirty="0">
                <a:solidFill>
                  <a:srgbClr val="000000"/>
                </a:solidFill>
                <a:latin typeface="Poppins"/>
                <a:ea typeface="Poppins"/>
                <a:cs typeface="Poppins"/>
                <a:sym typeface="Poppins"/>
              </a:rPr>
              <a:t>Southern</a:t>
            </a:r>
          </a:p>
          <a:p>
            <a:pPr algn="r">
              <a:lnSpc>
                <a:spcPts val="3808"/>
              </a:lnSpc>
            </a:pPr>
            <a:r>
              <a:rPr lang="en-US" sz="1867" dirty="0">
                <a:solidFill>
                  <a:srgbClr val="000000"/>
                </a:solidFill>
                <a:latin typeface="Poppins"/>
                <a:ea typeface="Poppins"/>
                <a:cs typeface="Poppins"/>
                <a:sym typeface="Poppins"/>
              </a:rPr>
              <a:t>Canterbury</a:t>
            </a:r>
          </a:p>
          <a:p>
            <a:pPr algn="r">
              <a:lnSpc>
                <a:spcPts val="3808"/>
              </a:lnSpc>
            </a:pPr>
            <a:r>
              <a:rPr lang="en-US" sz="1867" dirty="0">
                <a:solidFill>
                  <a:srgbClr val="000000"/>
                </a:solidFill>
                <a:latin typeface="Poppins"/>
                <a:ea typeface="Poppins"/>
                <a:cs typeface="Poppins"/>
                <a:sym typeface="Poppins"/>
              </a:rPr>
              <a:t>Nelson Marlborough</a:t>
            </a:r>
          </a:p>
          <a:p>
            <a:pPr algn="r">
              <a:lnSpc>
                <a:spcPts val="3808"/>
              </a:lnSpc>
            </a:pPr>
            <a:r>
              <a:rPr lang="en-US" sz="1867" dirty="0">
                <a:solidFill>
                  <a:srgbClr val="000000"/>
                </a:solidFill>
                <a:latin typeface="Poppins"/>
                <a:ea typeface="Poppins"/>
                <a:cs typeface="Poppins"/>
                <a:sym typeface="Poppins"/>
              </a:rPr>
              <a:t>Taranaki</a:t>
            </a:r>
          </a:p>
        </p:txBody>
      </p:sp>
      <p:sp>
        <p:nvSpPr>
          <p:cNvPr id="53" name="TextBox 53"/>
          <p:cNvSpPr txBox="1"/>
          <p:nvPr/>
        </p:nvSpPr>
        <p:spPr>
          <a:xfrm>
            <a:off x="730603" y="4999056"/>
            <a:ext cx="9076718" cy="413575"/>
          </a:xfrm>
          <a:prstGeom prst="rect">
            <a:avLst/>
          </a:prstGeom>
        </p:spPr>
        <p:txBody>
          <a:bodyPr lIns="0" tIns="0" rIns="0" bIns="0" rtlCol="0" anchor="t">
            <a:spAutoFit/>
          </a:bodyPr>
          <a:lstStyle/>
          <a:p>
            <a:pPr algn="ctr">
              <a:lnSpc>
                <a:spcPts val="3376"/>
              </a:lnSpc>
            </a:pPr>
            <a:r>
              <a:rPr lang="en-US" sz="2412" b="1">
                <a:solidFill>
                  <a:srgbClr val="003399"/>
                </a:solidFill>
                <a:latin typeface="Poppins Bold"/>
                <a:ea typeface="Poppins Bold"/>
                <a:cs typeface="Poppins Bold"/>
                <a:sym typeface="Poppins Bold"/>
              </a:rPr>
              <a:t>Total number of first specialist assessments delivered</a:t>
            </a:r>
          </a:p>
        </p:txBody>
      </p:sp>
      <p:sp>
        <p:nvSpPr>
          <p:cNvPr id="54" name="TextBox 54"/>
          <p:cNvSpPr txBox="1"/>
          <p:nvPr/>
        </p:nvSpPr>
        <p:spPr>
          <a:xfrm>
            <a:off x="1273450" y="5481358"/>
            <a:ext cx="3061138" cy="700192"/>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FSAs delivered</a:t>
            </a:r>
          </a:p>
          <a:p>
            <a:pPr algn="ctr">
              <a:lnSpc>
                <a:spcPts val="2800"/>
              </a:lnSpc>
            </a:pPr>
            <a:r>
              <a:rPr lang="en-US" sz="2000" b="1">
                <a:solidFill>
                  <a:srgbClr val="F6F4EC"/>
                </a:solidFill>
                <a:latin typeface="Poppins Bold"/>
                <a:ea typeface="Poppins Bold"/>
                <a:cs typeface="Poppins Bold"/>
                <a:sym typeface="Poppins Bold"/>
              </a:rPr>
              <a:t>Q1 2024/25</a:t>
            </a:r>
          </a:p>
        </p:txBody>
      </p:sp>
      <p:sp>
        <p:nvSpPr>
          <p:cNvPr id="55" name="TextBox 55"/>
          <p:cNvSpPr txBox="1"/>
          <p:nvPr/>
        </p:nvSpPr>
        <p:spPr>
          <a:xfrm>
            <a:off x="17440132" y="2716184"/>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6" name="TextBox 56"/>
          <p:cNvSpPr txBox="1"/>
          <p:nvPr/>
        </p:nvSpPr>
        <p:spPr>
          <a:xfrm>
            <a:off x="7023018" y="4461365"/>
            <a:ext cx="2365710" cy="254685"/>
          </a:xfrm>
          <a:prstGeom prst="rect">
            <a:avLst/>
          </a:prstGeom>
        </p:spPr>
        <p:txBody>
          <a:bodyPr lIns="0" tIns="0" rIns="0" bIns="0" rtlCol="0" anchor="t">
            <a:spAutoFit/>
          </a:bodyPr>
          <a:lstStyle/>
          <a:p>
            <a:pPr algn="ctr">
              <a:lnSpc>
                <a:spcPts val="2053"/>
              </a:lnSpc>
            </a:pPr>
            <a:r>
              <a:rPr lang="en-US" sz="1467">
                <a:solidFill>
                  <a:srgbClr val="000000"/>
                </a:solidFill>
                <a:latin typeface="Poppins"/>
                <a:ea typeface="Poppins"/>
                <a:cs typeface="Poppins"/>
                <a:sym typeface="Poppins"/>
              </a:rPr>
              <a:t>Milestone -  30 June 2026</a:t>
            </a:r>
          </a:p>
        </p:txBody>
      </p:sp>
      <p:sp>
        <p:nvSpPr>
          <p:cNvPr id="57" name="TextBox 57"/>
          <p:cNvSpPr txBox="1"/>
          <p:nvPr/>
        </p:nvSpPr>
        <p:spPr>
          <a:xfrm>
            <a:off x="676937" y="6192468"/>
            <a:ext cx="4278728" cy="700192"/>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188,000</a:t>
            </a:r>
          </a:p>
          <a:p>
            <a:pPr algn="ctr">
              <a:lnSpc>
                <a:spcPts val="2800"/>
              </a:lnSpc>
            </a:pPr>
            <a:endParaRPr lang="en-US" sz="2000">
              <a:solidFill>
                <a:srgbClr val="FFFFFF"/>
              </a:solidFill>
              <a:latin typeface="Poppins"/>
              <a:ea typeface="Poppins"/>
              <a:cs typeface="Poppins"/>
              <a:sym typeface="Poppins"/>
            </a:endParaRPr>
          </a:p>
        </p:txBody>
      </p:sp>
      <p:sp>
        <p:nvSpPr>
          <p:cNvPr id="58" name="TextBox 58"/>
          <p:cNvSpPr txBox="1"/>
          <p:nvPr/>
        </p:nvSpPr>
        <p:spPr>
          <a:xfrm>
            <a:off x="15710195" y="13212618"/>
            <a:ext cx="3502925" cy="523990"/>
          </a:xfrm>
          <a:prstGeom prst="rect">
            <a:avLst/>
          </a:prstGeom>
        </p:spPr>
        <p:txBody>
          <a:bodyPr lIns="0" tIns="0" rIns="0" bIns="0" rtlCol="0" anchor="t">
            <a:spAutoFit/>
          </a:bodyPr>
          <a:lstStyle/>
          <a:p>
            <a:pPr>
              <a:lnSpc>
                <a:spcPts val="2053"/>
              </a:lnSpc>
            </a:pPr>
            <a:r>
              <a:rPr lang="en-US" sz="1467">
                <a:solidFill>
                  <a:srgbClr val="000000"/>
                </a:solidFill>
                <a:latin typeface="Poppins"/>
                <a:ea typeface="Poppins"/>
                <a:cs typeface="Poppins"/>
                <a:sym typeface="Poppins"/>
              </a:rPr>
              <a:t>Milestone -  30 June 2026</a:t>
            </a:r>
          </a:p>
          <a:p>
            <a:pPr>
              <a:lnSpc>
                <a:spcPts val="2053"/>
              </a:lnSpc>
            </a:pPr>
            <a:r>
              <a:rPr lang="en-US" sz="1467">
                <a:solidFill>
                  <a:srgbClr val="000000"/>
                </a:solidFill>
                <a:latin typeface="Poppins"/>
                <a:ea typeface="Poppins"/>
                <a:cs typeface="Poppins"/>
                <a:sym typeface="Poppins"/>
              </a:rPr>
              <a:t>All figures displayed are percentages.</a:t>
            </a:r>
          </a:p>
        </p:txBody>
      </p:sp>
      <p:sp>
        <p:nvSpPr>
          <p:cNvPr id="59" name="TextBox 59"/>
          <p:cNvSpPr txBox="1"/>
          <p:nvPr/>
        </p:nvSpPr>
        <p:spPr>
          <a:xfrm>
            <a:off x="5948837" y="5481358"/>
            <a:ext cx="3061138" cy="700192"/>
          </a:xfrm>
          <a:prstGeom prst="rect">
            <a:avLst/>
          </a:prstGeom>
        </p:spPr>
        <p:txBody>
          <a:bodyPr lIns="0" tIns="0" rIns="0" bIns="0" rtlCol="0" anchor="t">
            <a:spAutoFit/>
          </a:bodyPr>
          <a:lstStyle/>
          <a:p>
            <a:pPr algn="ctr">
              <a:lnSpc>
                <a:spcPts val="2800"/>
              </a:lnSpc>
            </a:pPr>
            <a:r>
              <a:rPr lang="en-US" sz="2000" b="1">
                <a:solidFill>
                  <a:srgbClr val="F6F4EC"/>
                </a:solidFill>
                <a:latin typeface="Poppins Bold"/>
                <a:ea typeface="Poppins Bold"/>
                <a:cs typeface="Poppins Bold"/>
                <a:sym typeface="Poppins Bold"/>
              </a:rPr>
              <a:t>FSAs delivered</a:t>
            </a:r>
          </a:p>
          <a:p>
            <a:pPr algn="ctr">
              <a:lnSpc>
                <a:spcPts val="2800"/>
              </a:lnSpc>
            </a:pPr>
            <a:r>
              <a:rPr lang="en-US" sz="2000" b="1">
                <a:solidFill>
                  <a:srgbClr val="F6F4EC"/>
                </a:solidFill>
                <a:latin typeface="Poppins Bold"/>
                <a:ea typeface="Poppins Bold"/>
                <a:cs typeface="Poppins Bold"/>
                <a:sym typeface="Poppins Bold"/>
              </a:rPr>
              <a:t>Q1 2025/26</a:t>
            </a:r>
          </a:p>
        </p:txBody>
      </p:sp>
      <p:sp>
        <p:nvSpPr>
          <p:cNvPr id="60" name="TextBox 60"/>
          <p:cNvSpPr txBox="1"/>
          <p:nvPr/>
        </p:nvSpPr>
        <p:spPr>
          <a:xfrm>
            <a:off x="5340042" y="6192469"/>
            <a:ext cx="4278728" cy="341119"/>
          </a:xfrm>
          <a:prstGeom prst="rect">
            <a:avLst/>
          </a:prstGeom>
        </p:spPr>
        <p:txBody>
          <a:bodyPr lIns="0" tIns="0" rIns="0" bIns="0" rtlCol="0" anchor="t">
            <a:spAutoFit/>
          </a:bodyPr>
          <a:lstStyle/>
          <a:p>
            <a:pPr algn="ctr">
              <a:lnSpc>
                <a:spcPts val="2800"/>
              </a:lnSpc>
            </a:pPr>
            <a:r>
              <a:rPr lang="en-US" sz="2000">
                <a:solidFill>
                  <a:srgbClr val="FFFFFF"/>
                </a:solidFill>
                <a:latin typeface="Poppins"/>
                <a:ea typeface="Poppins"/>
                <a:cs typeface="Poppins"/>
                <a:sym typeface="Poppins"/>
              </a:rPr>
              <a:t>179,651</a:t>
            </a:r>
          </a:p>
        </p:txBody>
      </p:sp>
      <p:sp>
        <p:nvSpPr>
          <p:cNvPr id="61" name="TextBox 61"/>
          <p:cNvSpPr txBox="1"/>
          <p:nvPr/>
        </p:nvSpPr>
        <p:spPr>
          <a:xfrm>
            <a:off x="16107506" y="284499"/>
            <a:ext cx="3816201" cy="1028551"/>
          </a:xfrm>
          <a:prstGeom prst="rect">
            <a:avLst/>
          </a:prstGeom>
        </p:spPr>
        <p:txBody>
          <a:bodyPr wrap="square" lIns="0" tIns="0" rIns="0" bIns="0" rtlCol="0" anchor="t">
            <a:spAutoFit/>
          </a:bodyPr>
          <a:lstStyle/>
          <a:p>
            <a:pPr algn="r">
              <a:lnSpc>
                <a:spcPts val="4789"/>
              </a:lnSpc>
            </a:pPr>
            <a:r>
              <a:rPr lang="en-US" sz="3420" dirty="0">
                <a:solidFill>
                  <a:srgbClr val="FFFFFF"/>
                </a:solidFill>
                <a:latin typeface="Poppins"/>
                <a:ea typeface="Poppins"/>
                <a:cs typeface="Poppins"/>
                <a:sym typeface="Poppins"/>
              </a:rPr>
              <a:t>Q1 2025/26</a:t>
            </a:r>
          </a:p>
          <a:p>
            <a:pPr algn="r">
              <a:lnSpc>
                <a:spcPts val="3352"/>
              </a:lnSpc>
            </a:pPr>
            <a:r>
              <a:rPr lang="en-US" sz="2395" dirty="0">
                <a:solidFill>
                  <a:srgbClr val="FFFFFF"/>
                </a:solidFill>
                <a:latin typeface="Poppins"/>
                <a:ea typeface="Poppins"/>
                <a:cs typeface="Poppins"/>
                <a:sym typeface="Poppins"/>
              </a:rPr>
              <a:t>July - September 2025</a:t>
            </a:r>
          </a:p>
        </p:txBody>
      </p:sp>
      <p:sp>
        <p:nvSpPr>
          <p:cNvPr id="62" name="TextBox 62"/>
          <p:cNvSpPr txBox="1"/>
          <p:nvPr/>
        </p:nvSpPr>
        <p:spPr>
          <a:xfrm>
            <a:off x="203042" y="14503236"/>
            <a:ext cx="18695789" cy="366895"/>
          </a:xfrm>
          <a:prstGeom prst="rect">
            <a:avLst/>
          </a:prstGeom>
        </p:spPr>
        <p:txBody>
          <a:bodyPr lIns="0" tIns="0" rIns="0" bIns="0" rtlCol="0" anchor="t">
            <a:spAutoFit/>
          </a:bodyPr>
          <a:lstStyle/>
          <a:p>
            <a:pPr>
              <a:lnSpc>
                <a:spcPts val="1408"/>
              </a:lnSpc>
            </a:pPr>
            <a:r>
              <a:rPr lang="en-US" sz="1467" dirty="0">
                <a:solidFill>
                  <a:srgbClr val="000000"/>
                </a:solidFill>
                <a:latin typeface="Poppins"/>
                <a:ea typeface="Poppins"/>
                <a:cs typeface="Poppins"/>
                <a:sym typeface="Poppins"/>
                <a:hlinkClick r:id="rId6"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467" b="1" dirty="0">
                <a:solidFill>
                  <a:srgbClr val="003399"/>
                </a:solidFill>
                <a:latin typeface="Poppins Bold"/>
                <a:ea typeface="Poppins Bold"/>
                <a:cs typeface="Poppins Bold"/>
                <a:sym typeface="Poppins Bold"/>
                <a:hlinkClick r:id="rId6" tooltip="https://www.tewhatuora.govt.nz/publications/health-targets-performance-resources-2025-26"/>
              </a:rPr>
              <a:t>See caveats.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98100" y="279562"/>
            <a:ext cx="19735800" cy="14771966"/>
            <a:chOff x="0" y="0"/>
            <a:chExt cx="5176800" cy="3398839"/>
          </a:xfrm>
        </p:grpSpPr>
        <p:sp>
          <p:nvSpPr>
            <p:cNvPr id="6" name="Freeform 6"/>
            <p:cNvSpPr/>
            <p:nvPr/>
          </p:nvSpPr>
          <p:spPr>
            <a:xfrm>
              <a:off x="0" y="0"/>
              <a:ext cx="5176800" cy="3398839"/>
            </a:xfrm>
            <a:custGeom>
              <a:avLst/>
              <a:gdLst/>
              <a:ahLst/>
              <a:cxnLst/>
              <a:rect l="l" t="t" r="r" b="b"/>
              <a:pathLst>
                <a:path w="5176800" h="3398839">
                  <a:moveTo>
                    <a:pt x="12661" y="0"/>
                  </a:moveTo>
                  <a:lnTo>
                    <a:pt x="5164139" y="0"/>
                  </a:lnTo>
                  <a:cubicBezTo>
                    <a:pt x="5171132" y="0"/>
                    <a:pt x="5176800" y="5668"/>
                    <a:pt x="5176800" y="12661"/>
                  </a:cubicBezTo>
                  <a:lnTo>
                    <a:pt x="5176800" y="3386179"/>
                  </a:lnTo>
                  <a:cubicBezTo>
                    <a:pt x="5176800" y="3393171"/>
                    <a:pt x="5171132" y="3398839"/>
                    <a:pt x="5164139" y="3398839"/>
                  </a:cubicBezTo>
                  <a:lnTo>
                    <a:pt x="12661" y="3398839"/>
                  </a:lnTo>
                  <a:cubicBezTo>
                    <a:pt x="5668" y="3398839"/>
                    <a:pt x="0" y="3393171"/>
                    <a:pt x="0" y="3386179"/>
                  </a:cubicBezTo>
                  <a:lnTo>
                    <a:pt x="0" y="12661"/>
                  </a:lnTo>
                  <a:cubicBezTo>
                    <a:pt x="0" y="5668"/>
                    <a:pt x="5668" y="0"/>
                    <a:pt x="12661" y="0"/>
                  </a:cubicBezTo>
                  <a:close/>
                </a:path>
              </a:pathLst>
            </a:custGeom>
            <a:solidFill>
              <a:srgbClr val="F6F4EC"/>
            </a:solidFill>
          </p:spPr>
          <p:txBody>
            <a:bodyPr/>
            <a:lstStyle/>
            <a:p>
              <a:endParaRPr lang="en-NZ" sz="2400"/>
            </a:p>
          </p:txBody>
        </p:sp>
        <p:sp>
          <p:nvSpPr>
            <p:cNvPr id="7" name="TextBox 7"/>
            <p:cNvSpPr txBox="1"/>
            <p:nvPr/>
          </p:nvSpPr>
          <p:spPr>
            <a:xfrm>
              <a:off x="0" y="-19050"/>
              <a:ext cx="5176800" cy="3417889"/>
            </a:xfrm>
            <a:prstGeom prst="rect">
              <a:avLst/>
            </a:prstGeom>
          </p:spPr>
          <p:txBody>
            <a:bodyPr lIns="34038" tIns="34038" rIns="34038" bIns="34038" rtlCol="0" anchor="ctr"/>
            <a:lstStyle/>
            <a:p>
              <a:pPr algn="ctr">
                <a:lnSpc>
                  <a:spcPts val="1781"/>
                </a:lnSpc>
              </a:pPr>
              <a:endParaRPr sz="2400"/>
            </a:p>
            <a:p>
              <a:pPr algn="ctr">
                <a:lnSpc>
                  <a:spcPts val="1781"/>
                </a:lnSpc>
              </a:pPr>
              <a:endParaRPr sz="2400"/>
            </a:p>
          </p:txBody>
        </p:sp>
      </p:grpSp>
      <p:pic>
        <p:nvPicPr>
          <p:cNvPr id="9" name="Picture 9"/>
          <p:cNvPicPr>
            <a:picLocks noChangeAspect="1"/>
          </p:cNvPicPr>
          <p:nvPr/>
        </p:nvPicPr>
        <p:blipFill>
          <a:blip r:embed="rId2"/>
          <a:stretch>
            <a:fillRect/>
          </a:stretch>
        </p:blipFill>
        <p:spPr>
          <a:xfrm>
            <a:off x="6036469" y="3035412"/>
            <a:ext cx="9538900" cy="9597353"/>
          </a:xfrm>
          <a:prstGeom prst="rect">
            <a:avLst/>
          </a:prstGeom>
        </p:spPr>
      </p:pic>
      <p:sp>
        <p:nvSpPr>
          <p:cNvPr id="11" name="TextBox 11"/>
          <p:cNvSpPr txBox="1"/>
          <p:nvPr/>
        </p:nvSpPr>
        <p:spPr>
          <a:xfrm>
            <a:off x="3445669" y="3042205"/>
            <a:ext cx="2828150" cy="346249"/>
          </a:xfrm>
          <a:prstGeom prst="rect">
            <a:avLst/>
          </a:prstGeom>
        </p:spPr>
        <p:txBody>
          <a:bodyPr wrap="square" lIns="0" tIns="0" rIns="0" bIns="0" rtlCol="0" anchor="t">
            <a:spAutoFit/>
          </a:bodyPr>
          <a:lstStyle/>
          <a:p>
            <a:pPr algn="ctr">
              <a:lnSpc>
                <a:spcPts val="2695"/>
              </a:lnSpc>
            </a:pPr>
            <a:r>
              <a:rPr lang="en-US" sz="2400" b="1" dirty="0">
                <a:solidFill>
                  <a:srgbClr val="003399"/>
                </a:solidFill>
                <a:latin typeface="Poppins Bold"/>
                <a:ea typeface="Poppins Bold"/>
                <a:cs typeface="Poppins Bold"/>
                <a:sym typeface="Poppins Bold"/>
              </a:rPr>
              <a:t>Results by district</a:t>
            </a:r>
          </a:p>
        </p:txBody>
      </p:sp>
      <p:sp>
        <p:nvSpPr>
          <p:cNvPr id="12" name="TextBox 12"/>
          <p:cNvSpPr txBox="1"/>
          <p:nvPr/>
        </p:nvSpPr>
        <p:spPr>
          <a:xfrm>
            <a:off x="4183541" y="3733594"/>
            <a:ext cx="2542085" cy="8584658"/>
          </a:xfrm>
          <a:prstGeom prst="rect">
            <a:avLst/>
          </a:prstGeom>
        </p:spPr>
        <p:txBody>
          <a:bodyPr lIns="0" tIns="0" rIns="0" bIns="0" rtlCol="0" anchor="t">
            <a:spAutoFit/>
          </a:bodyPr>
          <a:lstStyle/>
          <a:p>
            <a:pPr algn="r">
              <a:lnSpc>
                <a:spcPts val="3212"/>
              </a:lnSpc>
            </a:pPr>
            <a:r>
              <a:rPr lang="en-US" sz="1935" dirty="0">
                <a:solidFill>
                  <a:srgbClr val="000000"/>
                </a:solidFill>
                <a:latin typeface="Poppins"/>
                <a:ea typeface="Poppins"/>
                <a:cs typeface="Poppins"/>
                <a:sym typeface="Poppins"/>
              </a:rPr>
              <a:t>Auckland</a:t>
            </a:r>
          </a:p>
          <a:p>
            <a:pPr algn="r">
              <a:lnSpc>
                <a:spcPts val="3212"/>
              </a:lnSpc>
            </a:pPr>
            <a:r>
              <a:rPr lang="en-US" sz="1935" dirty="0" err="1">
                <a:solidFill>
                  <a:srgbClr val="000000"/>
                </a:solidFill>
                <a:latin typeface="Poppins"/>
                <a:ea typeface="Poppins"/>
                <a:cs typeface="Poppins"/>
                <a:sym typeface="Poppins"/>
              </a:rPr>
              <a:t>Waitematā</a:t>
            </a:r>
            <a:endParaRPr lang="en-US" sz="1935" dirty="0">
              <a:solidFill>
                <a:srgbClr val="000000"/>
              </a:solidFill>
              <a:latin typeface="Poppins"/>
              <a:ea typeface="Poppins"/>
              <a:cs typeface="Poppins"/>
              <a:sym typeface="Poppins"/>
            </a:endParaRPr>
          </a:p>
          <a:p>
            <a:pPr algn="r">
              <a:lnSpc>
                <a:spcPts val="3212"/>
              </a:lnSpc>
            </a:pPr>
            <a:r>
              <a:rPr lang="en-US" sz="1935" dirty="0">
                <a:solidFill>
                  <a:srgbClr val="000000"/>
                </a:solidFill>
                <a:latin typeface="Poppins"/>
                <a:ea typeface="Poppins"/>
                <a:cs typeface="Poppins"/>
                <a:sym typeface="Poppins"/>
              </a:rPr>
              <a:t>Counties Manukau</a:t>
            </a:r>
          </a:p>
          <a:p>
            <a:pPr algn="r">
              <a:lnSpc>
                <a:spcPts val="3212"/>
              </a:lnSpc>
            </a:pPr>
            <a:r>
              <a:rPr lang="en-US" sz="1935" dirty="0">
                <a:solidFill>
                  <a:srgbClr val="000000"/>
                </a:solidFill>
                <a:latin typeface="Poppins"/>
                <a:ea typeface="Poppins"/>
                <a:cs typeface="Poppins"/>
                <a:sym typeface="Poppins"/>
              </a:rPr>
              <a:t>Canterbury </a:t>
            </a:r>
          </a:p>
          <a:p>
            <a:pPr algn="r">
              <a:lnSpc>
                <a:spcPts val="3212"/>
              </a:lnSpc>
            </a:pPr>
            <a:r>
              <a:rPr lang="en-US" sz="1935" dirty="0">
                <a:solidFill>
                  <a:srgbClr val="000000"/>
                </a:solidFill>
                <a:latin typeface="Poppins"/>
                <a:ea typeface="Poppins"/>
                <a:cs typeface="Poppins"/>
                <a:sym typeface="Poppins"/>
              </a:rPr>
              <a:t>Waikato </a:t>
            </a:r>
          </a:p>
          <a:p>
            <a:pPr algn="r">
              <a:lnSpc>
                <a:spcPts val="3212"/>
              </a:lnSpc>
            </a:pPr>
            <a:r>
              <a:rPr lang="en-US" sz="1935" dirty="0">
                <a:solidFill>
                  <a:srgbClr val="000000"/>
                </a:solidFill>
                <a:latin typeface="Poppins"/>
                <a:ea typeface="Poppins"/>
                <a:cs typeface="Poppins"/>
                <a:sym typeface="Poppins"/>
              </a:rPr>
              <a:t>Capital and Coast</a:t>
            </a:r>
          </a:p>
          <a:p>
            <a:pPr algn="r">
              <a:lnSpc>
                <a:spcPts val="3212"/>
              </a:lnSpc>
            </a:pPr>
            <a:r>
              <a:rPr lang="en-US" sz="1935" dirty="0">
                <a:solidFill>
                  <a:srgbClr val="000000"/>
                </a:solidFill>
                <a:latin typeface="Poppins"/>
                <a:ea typeface="Poppins"/>
                <a:cs typeface="Poppins"/>
                <a:sym typeface="Poppins"/>
              </a:rPr>
              <a:t>MidCentral</a:t>
            </a:r>
          </a:p>
          <a:p>
            <a:pPr algn="r">
              <a:lnSpc>
                <a:spcPts val="3212"/>
              </a:lnSpc>
            </a:pPr>
            <a:r>
              <a:rPr lang="en-US" sz="1935" dirty="0">
                <a:solidFill>
                  <a:srgbClr val="000000"/>
                </a:solidFill>
                <a:latin typeface="Poppins"/>
                <a:ea typeface="Poppins"/>
                <a:cs typeface="Poppins"/>
                <a:sym typeface="Poppins"/>
              </a:rPr>
              <a:t>Bay of Plenty </a:t>
            </a:r>
          </a:p>
          <a:p>
            <a:pPr algn="r">
              <a:lnSpc>
                <a:spcPts val="3212"/>
              </a:lnSpc>
            </a:pPr>
            <a:r>
              <a:rPr lang="en-US" sz="1935" dirty="0">
                <a:solidFill>
                  <a:srgbClr val="000000"/>
                </a:solidFill>
                <a:latin typeface="Poppins"/>
                <a:ea typeface="Poppins"/>
                <a:cs typeface="Poppins"/>
                <a:sym typeface="Poppins"/>
              </a:rPr>
              <a:t>Southern</a:t>
            </a:r>
          </a:p>
          <a:p>
            <a:pPr algn="r">
              <a:lnSpc>
                <a:spcPts val="3212"/>
              </a:lnSpc>
            </a:pPr>
            <a:r>
              <a:rPr lang="en-US" sz="1935" dirty="0">
                <a:solidFill>
                  <a:srgbClr val="000000"/>
                </a:solidFill>
                <a:latin typeface="Poppins"/>
                <a:ea typeface="Poppins"/>
                <a:cs typeface="Poppins"/>
                <a:sym typeface="Poppins"/>
              </a:rPr>
              <a:t>Northland</a:t>
            </a:r>
          </a:p>
          <a:p>
            <a:pPr algn="r">
              <a:lnSpc>
                <a:spcPts val="3212"/>
              </a:lnSpc>
            </a:pPr>
            <a:r>
              <a:rPr lang="en-US" sz="1935" dirty="0">
                <a:solidFill>
                  <a:srgbClr val="000000"/>
                </a:solidFill>
                <a:latin typeface="Poppins"/>
                <a:ea typeface="Poppins"/>
                <a:cs typeface="Poppins"/>
                <a:sym typeface="Poppins"/>
              </a:rPr>
              <a:t>Hawke's Bay</a:t>
            </a:r>
          </a:p>
          <a:p>
            <a:pPr algn="r">
              <a:lnSpc>
                <a:spcPts val="3212"/>
              </a:lnSpc>
            </a:pPr>
            <a:r>
              <a:rPr lang="en-US" sz="1935" dirty="0">
                <a:solidFill>
                  <a:srgbClr val="000000"/>
                </a:solidFill>
                <a:latin typeface="Poppins"/>
                <a:ea typeface="Poppins"/>
                <a:cs typeface="Poppins"/>
                <a:sym typeface="Poppins"/>
              </a:rPr>
              <a:t>Nelson Marlborough </a:t>
            </a:r>
          </a:p>
          <a:p>
            <a:pPr algn="r">
              <a:lnSpc>
                <a:spcPts val="3212"/>
              </a:lnSpc>
            </a:pPr>
            <a:r>
              <a:rPr lang="en-US" sz="1935" dirty="0">
                <a:solidFill>
                  <a:srgbClr val="000000"/>
                </a:solidFill>
                <a:latin typeface="Poppins"/>
                <a:ea typeface="Poppins"/>
                <a:cs typeface="Poppins"/>
                <a:sym typeface="Poppins"/>
              </a:rPr>
              <a:t>Taranaki</a:t>
            </a:r>
          </a:p>
          <a:p>
            <a:pPr algn="r">
              <a:lnSpc>
                <a:spcPts val="3212"/>
              </a:lnSpc>
            </a:pPr>
            <a:r>
              <a:rPr lang="en-US" sz="1935" dirty="0">
                <a:solidFill>
                  <a:srgbClr val="000000"/>
                </a:solidFill>
                <a:latin typeface="Poppins"/>
                <a:ea typeface="Poppins"/>
                <a:cs typeface="Poppins"/>
                <a:sym typeface="Poppins"/>
              </a:rPr>
              <a:t>Hutt Valley </a:t>
            </a:r>
          </a:p>
          <a:p>
            <a:pPr algn="r">
              <a:lnSpc>
                <a:spcPts val="3212"/>
              </a:lnSpc>
            </a:pPr>
            <a:r>
              <a:rPr lang="en-US" sz="1935" dirty="0">
                <a:solidFill>
                  <a:srgbClr val="000000"/>
                </a:solidFill>
                <a:latin typeface="Poppins"/>
                <a:ea typeface="Poppins"/>
                <a:cs typeface="Poppins"/>
                <a:sym typeface="Poppins"/>
              </a:rPr>
              <a:t>Lakes</a:t>
            </a:r>
          </a:p>
          <a:p>
            <a:pPr algn="r">
              <a:lnSpc>
                <a:spcPts val="3212"/>
              </a:lnSpc>
            </a:pPr>
            <a:r>
              <a:rPr lang="en-US" sz="1935" dirty="0" err="1">
                <a:solidFill>
                  <a:srgbClr val="000000"/>
                </a:solidFill>
                <a:latin typeface="Poppins"/>
                <a:ea typeface="Poppins"/>
                <a:cs typeface="Poppins"/>
                <a:sym typeface="Poppins"/>
              </a:rPr>
              <a:t>Tairāwhiti</a:t>
            </a:r>
            <a:r>
              <a:rPr lang="en-US" sz="1935" dirty="0">
                <a:solidFill>
                  <a:srgbClr val="000000"/>
                </a:solidFill>
                <a:latin typeface="Poppins"/>
                <a:ea typeface="Poppins"/>
                <a:cs typeface="Poppins"/>
                <a:sym typeface="Poppins"/>
              </a:rPr>
              <a:t> </a:t>
            </a:r>
          </a:p>
          <a:p>
            <a:pPr algn="r">
              <a:lnSpc>
                <a:spcPts val="3212"/>
              </a:lnSpc>
            </a:pPr>
            <a:r>
              <a:rPr lang="en-US" sz="1935" dirty="0">
                <a:solidFill>
                  <a:srgbClr val="000000"/>
                </a:solidFill>
                <a:latin typeface="Poppins"/>
                <a:ea typeface="Poppins"/>
                <a:cs typeface="Poppins"/>
                <a:sym typeface="Poppins"/>
              </a:rPr>
              <a:t>South Canterbury </a:t>
            </a:r>
          </a:p>
          <a:p>
            <a:pPr algn="r">
              <a:lnSpc>
                <a:spcPts val="3212"/>
              </a:lnSpc>
            </a:pPr>
            <a:r>
              <a:rPr lang="en-US" sz="1935" dirty="0">
                <a:solidFill>
                  <a:srgbClr val="000000"/>
                </a:solidFill>
                <a:latin typeface="Poppins"/>
                <a:ea typeface="Poppins"/>
                <a:cs typeface="Poppins"/>
                <a:sym typeface="Poppins"/>
              </a:rPr>
              <a:t>Whanganui </a:t>
            </a:r>
          </a:p>
          <a:p>
            <a:pPr algn="r">
              <a:lnSpc>
                <a:spcPts val="3212"/>
              </a:lnSpc>
            </a:pPr>
            <a:r>
              <a:rPr lang="en-US" sz="1935" dirty="0">
                <a:solidFill>
                  <a:srgbClr val="000000"/>
                </a:solidFill>
                <a:latin typeface="Poppins"/>
                <a:ea typeface="Poppins"/>
                <a:cs typeface="Poppins"/>
                <a:sym typeface="Poppins"/>
              </a:rPr>
              <a:t>Wairarapa </a:t>
            </a:r>
          </a:p>
          <a:p>
            <a:pPr algn="r">
              <a:lnSpc>
                <a:spcPts val="3212"/>
              </a:lnSpc>
            </a:pPr>
            <a:r>
              <a:rPr lang="en-US" sz="1935" dirty="0">
                <a:solidFill>
                  <a:srgbClr val="000000"/>
                </a:solidFill>
                <a:latin typeface="Poppins"/>
                <a:ea typeface="Poppins"/>
                <a:cs typeface="Poppins"/>
                <a:sym typeface="Poppins"/>
              </a:rPr>
              <a:t>West Coast</a:t>
            </a:r>
          </a:p>
          <a:p>
            <a:pPr algn="r">
              <a:lnSpc>
                <a:spcPts val="3212"/>
              </a:lnSpc>
            </a:pPr>
            <a:endParaRPr lang="en-US" sz="1935" dirty="0">
              <a:solidFill>
                <a:srgbClr val="000000"/>
              </a:solidFill>
              <a:latin typeface="Poppins"/>
              <a:ea typeface="Poppins"/>
              <a:cs typeface="Poppins"/>
              <a:sym typeface="Poppins"/>
            </a:endParaRPr>
          </a:p>
        </p:txBody>
      </p:sp>
      <p:grpSp>
        <p:nvGrpSpPr>
          <p:cNvPr id="30" name="Group 30"/>
          <p:cNvGrpSpPr/>
          <p:nvPr/>
        </p:nvGrpSpPr>
        <p:grpSpPr>
          <a:xfrm>
            <a:off x="13884112" y="8723823"/>
            <a:ext cx="3064942" cy="903022"/>
            <a:chOff x="0" y="-85725"/>
            <a:chExt cx="3065022" cy="903047"/>
          </a:xfrm>
        </p:grpSpPr>
        <p:grpSp>
          <p:nvGrpSpPr>
            <p:cNvPr id="31" name="Group 31"/>
            <p:cNvGrpSpPr/>
            <p:nvPr/>
          </p:nvGrpSpPr>
          <p:grpSpPr>
            <a:xfrm>
              <a:off x="0" y="305902"/>
              <a:ext cx="388489" cy="194245"/>
              <a:chOff x="0" y="0"/>
              <a:chExt cx="812800" cy="406400"/>
            </a:xfrm>
          </p:grpSpPr>
          <p:sp>
            <p:nvSpPr>
              <p:cNvPr id="32" name="Freeform 3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sz="2400"/>
              </a:p>
            </p:txBody>
          </p:sp>
          <p:sp>
            <p:nvSpPr>
              <p:cNvPr id="33" name="TextBox 33"/>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34" name="TextBox 34"/>
            <p:cNvSpPr txBox="1"/>
            <p:nvPr/>
          </p:nvSpPr>
          <p:spPr>
            <a:xfrm>
              <a:off x="0" y="-85725"/>
              <a:ext cx="1553955" cy="298103"/>
            </a:xfrm>
            <a:prstGeom prst="rect">
              <a:avLst/>
            </a:prstGeom>
          </p:spPr>
          <p:txBody>
            <a:bodyPr lIns="0" tIns="0" rIns="0" bIns="0" rtlCol="0" anchor="t">
              <a:spAutoFit/>
            </a:bodyPr>
            <a:lstStyle/>
            <a:p>
              <a:pPr>
                <a:lnSpc>
                  <a:spcPts val="2621"/>
                </a:lnSpc>
              </a:pPr>
              <a:r>
                <a:rPr lang="en-US" sz="1337" b="1">
                  <a:solidFill>
                    <a:srgbClr val="000000"/>
                  </a:solidFill>
                  <a:latin typeface="Poppins Bold"/>
                  <a:ea typeface="Poppins Bold"/>
                  <a:cs typeface="Poppins Bold"/>
                  <a:sym typeface="Poppins Bold"/>
                </a:rPr>
                <a:t>LEGEND</a:t>
              </a:r>
            </a:p>
          </p:txBody>
        </p:sp>
        <p:grpSp>
          <p:nvGrpSpPr>
            <p:cNvPr id="35" name="Group 35"/>
            <p:cNvGrpSpPr/>
            <p:nvPr/>
          </p:nvGrpSpPr>
          <p:grpSpPr>
            <a:xfrm>
              <a:off x="352002" y="305902"/>
              <a:ext cx="388489" cy="194245"/>
              <a:chOff x="0" y="0"/>
              <a:chExt cx="812800" cy="406400"/>
            </a:xfrm>
          </p:grpSpPr>
          <p:sp>
            <p:nvSpPr>
              <p:cNvPr id="36" name="Freeform 3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sz="2400"/>
              </a:p>
            </p:txBody>
          </p:sp>
          <p:sp>
            <p:nvSpPr>
              <p:cNvPr id="37" name="TextBox 37"/>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8" name="Group 38"/>
            <p:cNvGrpSpPr/>
            <p:nvPr/>
          </p:nvGrpSpPr>
          <p:grpSpPr>
            <a:xfrm>
              <a:off x="692492" y="305902"/>
              <a:ext cx="388489" cy="194245"/>
              <a:chOff x="0" y="0"/>
              <a:chExt cx="812800" cy="406400"/>
            </a:xfrm>
          </p:grpSpPr>
          <p:sp>
            <p:nvSpPr>
              <p:cNvPr id="39" name="Freeform 3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sz="2400"/>
              </a:p>
            </p:txBody>
          </p:sp>
          <p:sp>
            <p:nvSpPr>
              <p:cNvPr id="40" name="TextBox 40"/>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41" name="Group 41"/>
            <p:cNvGrpSpPr/>
            <p:nvPr/>
          </p:nvGrpSpPr>
          <p:grpSpPr>
            <a:xfrm>
              <a:off x="1032981" y="305902"/>
              <a:ext cx="388489" cy="194245"/>
              <a:chOff x="0" y="0"/>
              <a:chExt cx="812800" cy="406400"/>
            </a:xfrm>
          </p:grpSpPr>
          <p:sp>
            <p:nvSpPr>
              <p:cNvPr id="42" name="Freeform 4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sz="2400"/>
              </a:p>
            </p:txBody>
          </p:sp>
          <p:sp>
            <p:nvSpPr>
              <p:cNvPr id="43" name="TextBox 43"/>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44" name="TextBox 44"/>
            <p:cNvSpPr txBox="1"/>
            <p:nvPr/>
          </p:nvSpPr>
          <p:spPr>
            <a:xfrm>
              <a:off x="1511067" y="216981"/>
              <a:ext cx="1553955"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25/26</a:t>
              </a:r>
            </a:p>
          </p:txBody>
        </p:sp>
        <p:grpSp>
          <p:nvGrpSpPr>
            <p:cNvPr id="45" name="Group 45"/>
            <p:cNvGrpSpPr/>
            <p:nvPr/>
          </p:nvGrpSpPr>
          <p:grpSpPr>
            <a:xfrm>
              <a:off x="0" y="608142"/>
              <a:ext cx="388489" cy="194245"/>
              <a:chOff x="0" y="0"/>
              <a:chExt cx="812800" cy="406400"/>
            </a:xfrm>
          </p:grpSpPr>
          <p:sp>
            <p:nvSpPr>
              <p:cNvPr id="46" name="Freeform 46"/>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sz="2400"/>
              </a:p>
            </p:txBody>
          </p:sp>
          <p:sp>
            <p:nvSpPr>
              <p:cNvPr id="47" name="TextBox 47"/>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48" name="Group 48"/>
            <p:cNvGrpSpPr/>
            <p:nvPr/>
          </p:nvGrpSpPr>
          <p:grpSpPr>
            <a:xfrm>
              <a:off x="352002" y="608142"/>
              <a:ext cx="388489" cy="194245"/>
              <a:chOff x="0" y="0"/>
              <a:chExt cx="812800" cy="406400"/>
            </a:xfrm>
          </p:grpSpPr>
          <p:sp>
            <p:nvSpPr>
              <p:cNvPr id="49" name="Freeform 4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sz="2400"/>
              </a:p>
            </p:txBody>
          </p:sp>
          <p:sp>
            <p:nvSpPr>
              <p:cNvPr id="50" name="TextBox 50"/>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51" name="Group 51"/>
            <p:cNvGrpSpPr/>
            <p:nvPr/>
          </p:nvGrpSpPr>
          <p:grpSpPr>
            <a:xfrm>
              <a:off x="692492" y="608142"/>
              <a:ext cx="388489" cy="194245"/>
              <a:chOff x="0" y="0"/>
              <a:chExt cx="812800" cy="406400"/>
            </a:xfrm>
          </p:grpSpPr>
          <p:sp>
            <p:nvSpPr>
              <p:cNvPr id="52" name="Freeform 5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sz="2400"/>
              </a:p>
            </p:txBody>
          </p:sp>
          <p:sp>
            <p:nvSpPr>
              <p:cNvPr id="53" name="TextBox 53"/>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54" name="Group 54"/>
            <p:cNvGrpSpPr/>
            <p:nvPr/>
          </p:nvGrpSpPr>
          <p:grpSpPr>
            <a:xfrm>
              <a:off x="1032981" y="608142"/>
              <a:ext cx="388489" cy="194245"/>
              <a:chOff x="0" y="0"/>
              <a:chExt cx="812800" cy="406400"/>
            </a:xfrm>
          </p:grpSpPr>
          <p:sp>
            <p:nvSpPr>
              <p:cNvPr id="55" name="Freeform 55"/>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sz="2400"/>
              </a:p>
            </p:txBody>
          </p:sp>
          <p:sp>
            <p:nvSpPr>
              <p:cNvPr id="56" name="TextBox 56"/>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57" name="TextBox 57"/>
            <p:cNvSpPr txBox="1"/>
            <p:nvPr/>
          </p:nvSpPr>
          <p:spPr>
            <a:xfrm>
              <a:off x="1511066" y="519219"/>
              <a:ext cx="1553954"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24/25</a:t>
              </a:r>
            </a:p>
          </p:txBody>
        </p:sp>
      </p:grpSp>
      <p:sp>
        <p:nvSpPr>
          <p:cNvPr id="58" name="TextBox 58"/>
          <p:cNvSpPr txBox="1"/>
          <p:nvPr/>
        </p:nvSpPr>
        <p:spPr>
          <a:xfrm>
            <a:off x="12857803" y="378439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-17.0%</a:t>
            </a:r>
          </a:p>
        </p:txBody>
      </p:sp>
      <p:sp>
        <p:nvSpPr>
          <p:cNvPr id="59" name="TextBox 59"/>
          <p:cNvSpPr txBox="1"/>
          <p:nvPr/>
        </p:nvSpPr>
        <p:spPr>
          <a:xfrm>
            <a:off x="10805918" y="4605221"/>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-2.5%</a:t>
            </a:r>
          </a:p>
        </p:txBody>
      </p:sp>
      <p:sp>
        <p:nvSpPr>
          <p:cNvPr id="60" name="TextBox 60"/>
          <p:cNvSpPr txBox="1"/>
          <p:nvPr/>
        </p:nvSpPr>
        <p:spPr>
          <a:xfrm>
            <a:off x="10974483" y="4207531"/>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+2.0%</a:t>
            </a:r>
          </a:p>
        </p:txBody>
      </p:sp>
      <p:sp>
        <p:nvSpPr>
          <p:cNvPr id="61" name="TextBox 61"/>
          <p:cNvSpPr txBox="1"/>
          <p:nvPr/>
        </p:nvSpPr>
        <p:spPr>
          <a:xfrm>
            <a:off x="10620891" y="5001017"/>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-4.0%</a:t>
            </a:r>
          </a:p>
        </p:txBody>
      </p:sp>
      <p:sp>
        <p:nvSpPr>
          <p:cNvPr id="62" name="TextBox 62"/>
          <p:cNvSpPr txBox="1"/>
          <p:nvPr/>
        </p:nvSpPr>
        <p:spPr>
          <a:xfrm>
            <a:off x="10109314" y="5409857"/>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-6.5%</a:t>
            </a:r>
          </a:p>
        </p:txBody>
      </p:sp>
      <p:sp>
        <p:nvSpPr>
          <p:cNvPr id="63" name="TextBox 63"/>
          <p:cNvSpPr txBox="1"/>
          <p:nvPr/>
        </p:nvSpPr>
        <p:spPr>
          <a:xfrm>
            <a:off x="10003391" y="5818697"/>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-3.7%</a:t>
            </a:r>
          </a:p>
        </p:txBody>
      </p:sp>
      <p:sp>
        <p:nvSpPr>
          <p:cNvPr id="64" name="TextBox 64"/>
          <p:cNvSpPr txBox="1"/>
          <p:nvPr/>
        </p:nvSpPr>
        <p:spPr>
          <a:xfrm>
            <a:off x="9032922" y="699820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-2.4%</a:t>
            </a:r>
          </a:p>
        </p:txBody>
      </p:sp>
      <p:sp>
        <p:nvSpPr>
          <p:cNvPr id="65" name="TextBox 65"/>
          <p:cNvSpPr txBox="1"/>
          <p:nvPr/>
        </p:nvSpPr>
        <p:spPr>
          <a:xfrm>
            <a:off x="9186630" y="6194804"/>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+6.0%</a:t>
            </a:r>
          </a:p>
        </p:txBody>
      </p:sp>
      <p:sp>
        <p:nvSpPr>
          <p:cNvPr id="66" name="TextBox 66"/>
          <p:cNvSpPr txBox="1"/>
          <p:nvPr/>
        </p:nvSpPr>
        <p:spPr>
          <a:xfrm>
            <a:off x="8906122" y="7394402"/>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+2.6%</a:t>
            </a:r>
          </a:p>
        </p:txBody>
      </p:sp>
      <p:sp>
        <p:nvSpPr>
          <p:cNvPr id="67" name="TextBox 67"/>
          <p:cNvSpPr txBox="1"/>
          <p:nvPr/>
        </p:nvSpPr>
        <p:spPr>
          <a:xfrm>
            <a:off x="9032922" y="660200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+11.0%</a:t>
            </a:r>
          </a:p>
        </p:txBody>
      </p:sp>
      <p:sp>
        <p:nvSpPr>
          <p:cNvPr id="68" name="TextBox 68"/>
          <p:cNvSpPr txBox="1"/>
          <p:nvPr/>
        </p:nvSpPr>
        <p:spPr>
          <a:xfrm>
            <a:off x="8112766" y="7811664"/>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-6.2%</a:t>
            </a:r>
          </a:p>
        </p:txBody>
      </p:sp>
      <p:sp>
        <p:nvSpPr>
          <p:cNvPr id="69" name="TextBox 69"/>
          <p:cNvSpPr txBox="1"/>
          <p:nvPr/>
        </p:nvSpPr>
        <p:spPr>
          <a:xfrm>
            <a:off x="8031589" y="8207805"/>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+3.4%</a:t>
            </a:r>
          </a:p>
        </p:txBody>
      </p:sp>
      <p:sp>
        <p:nvSpPr>
          <p:cNvPr id="70" name="TextBox 70"/>
          <p:cNvSpPr txBox="1"/>
          <p:nvPr/>
        </p:nvSpPr>
        <p:spPr>
          <a:xfrm>
            <a:off x="7944255" y="9006726"/>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+4.7%</a:t>
            </a:r>
          </a:p>
        </p:txBody>
      </p:sp>
      <p:sp>
        <p:nvSpPr>
          <p:cNvPr id="71" name="TextBox 71"/>
          <p:cNvSpPr txBox="1"/>
          <p:nvPr/>
        </p:nvSpPr>
        <p:spPr>
          <a:xfrm>
            <a:off x="8022791" y="8604280"/>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+14.8%</a:t>
            </a:r>
          </a:p>
        </p:txBody>
      </p:sp>
      <p:sp>
        <p:nvSpPr>
          <p:cNvPr id="72" name="TextBox 72"/>
          <p:cNvSpPr txBox="1"/>
          <p:nvPr/>
        </p:nvSpPr>
        <p:spPr>
          <a:xfrm>
            <a:off x="7832258" y="942229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+2.9%</a:t>
            </a:r>
          </a:p>
        </p:txBody>
      </p:sp>
      <p:sp>
        <p:nvSpPr>
          <p:cNvPr id="73" name="TextBox 73"/>
          <p:cNvSpPr txBox="1"/>
          <p:nvPr/>
        </p:nvSpPr>
        <p:spPr>
          <a:xfrm>
            <a:off x="7455750" y="981843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-18.0%</a:t>
            </a:r>
          </a:p>
        </p:txBody>
      </p:sp>
      <p:sp>
        <p:nvSpPr>
          <p:cNvPr id="74" name="TextBox 74"/>
          <p:cNvSpPr txBox="1"/>
          <p:nvPr/>
        </p:nvSpPr>
        <p:spPr>
          <a:xfrm>
            <a:off x="7400486" y="1022727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-1.5%</a:t>
            </a:r>
          </a:p>
        </p:txBody>
      </p:sp>
      <p:sp>
        <p:nvSpPr>
          <p:cNvPr id="75" name="TextBox 75"/>
          <p:cNvSpPr txBox="1"/>
          <p:nvPr/>
        </p:nvSpPr>
        <p:spPr>
          <a:xfrm>
            <a:off x="7332423" y="10623369"/>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-8.9%</a:t>
            </a:r>
          </a:p>
        </p:txBody>
      </p:sp>
      <p:sp>
        <p:nvSpPr>
          <p:cNvPr id="76" name="TextBox 76"/>
          <p:cNvSpPr txBox="1"/>
          <p:nvPr/>
        </p:nvSpPr>
        <p:spPr>
          <a:xfrm>
            <a:off x="7567749" y="1103225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-14.5%</a:t>
            </a:r>
          </a:p>
        </p:txBody>
      </p:sp>
      <p:sp>
        <p:nvSpPr>
          <p:cNvPr id="77" name="TextBox 77"/>
          <p:cNvSpPr txBox="1"/>
          <p:nvPr/>
        </p:nvSpPr>
        <p:spPr>
          <a:xfrm>
            <a:off x="7365775" y="1142839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-18.5%</a:t>
            </a:r>
          </a:p>
        </p:txBody>
      </p:sp>
      <p:sp>
        <p:nvSpPr>
          <p:cNvPr id="86" name="TextBox 86"/>
          <p:cNvSpPr txBox="1"/>
          <p:nvPr/>
        </p:nvSpPr>
        <p:spPr>
          <a:xfrm>
            <a:off x="618699" y="14350419"/>
            <a:ext cx="13726433" cy="341440"/>
          </a:xfrm>
          <a:prstGeom prst="rect">
            <a:avLst/>
          </a:prstGeom>
        </p:spPr>
        <p:txBody>
          <a:bodyPr lIns="0" tIns="0" rIns="0" bIns="0" rtlCol="0" anchor="t">
            <a:spAutoFit/>
          </a:bodyPr>
          <a:lstStyle/>
          <a:p>
            <a:pPr>
              <a:lnSpc>
                <a:spcPts val="1329"/>
              </a:lnSpc>
            </a:pPr>
            <a:r>
              <a:rPr lang="en-US" sz="1384" dirty="0">
                <a:solidFill>
                  <a:srgbClr val="000000"/>
                </a:solidFill>
                <a:latin typeface="Poppins"/>
                <a:ea typeface="Poppins"/>
                <a:cs typeface="Poppins"/>
                <a:sym typeface="Poppins"/>
                <a:hlinkClick r:id="rId3"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dirty="0">
                <a:solidFill>
                  <a:srgbClr val="003399"/>
                </a:solidFill>
                <a:latin typeface="Poppins Bold"/>
                <a:ea typeface="Poppins Bold"/>
                <a:cs typeface="Poppins Bold"/>
                <a:sym typeface="Poppins Bold"/>
                <a:hlinkClick r:id="rId3" tooltip="https://www.tewhatuora.govt.nz/publications/health-targets-performance-resources-2025-26"/>
              </a:rPr>
              <a:t>See caveats.</a:t>
            </a:r>
          </a:p>
        </p:txBody>
      </p:sp>
      <p:grpSp>
        <p:nvGrpSpPr>
          <p:cNvPr id="2" name="Group 2"/>
          <p:cNvGrpSpPr/>
          <p:nvPr/>
        </p:nvGrpSpPr>
        <p:grpSpPr>
          <a:xfrm>
            <a:off x="-85924" y="-36773"/>
            <a:ext cx="20236062" cy="1739748"/>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sz="2400"/>
            </a:p>
          </p:txBody>
        </p:sp>
        <p:sp>
          <p:nvSpPr>
            <p:cNvPr id="4" name="TextBox 4"/>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8" name="TextBox 8"/>
          <p:cNvSpPr txBox="1"/>
          <p:nvPr/>
        </p:nvSpPr>
        <p:spPr>
          <a:xfrm>
            <a:off x="5905224" y="305848"/>
            <a:ext cx="8884871" cy="804451"/>
          </a:xfrm>
          <a:prstGeom prst="rect">
            <a:avLst/>
          </a:prstGeom>
        </p:spPr>
        <p:txBody>
          <a:bodyPr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waits for FSA</a:t>
            </a:r>
          </a:p>
          <a:p>
            <a:pPr algn="ctr">
              <a:lnSpc>
                <a:spcPts val="2613"/>
              </a:lnSpc>
            </a:pPr>
            <a:r>
              <a:rPr lang="en-US" sz="1867" dirty="0">
                <a:solidFill>
                  <a:srgbClr val="FFFFFF"/>
                </a:solidFill>
                <a:latin typeface="Poppins"/>
                <a:ea typeface="Poppins"/>
                <a:cs typeface="Poppins"/>
                <a:sym typeface="Poppins"/>
              </a:rPr>
              <a:t>Total number of first specialist assessments delivered</a:t>
            </a:r>
          </a:p>
        </p:txBody>
      </p:sp>
      <p:sp>
        <p:nvSpPr>
          <p:cNvPr id="10" name="Freeform 10"/>
          <p:cNvSpPr/>
          <p:nvPr/>
        </p:nvSpPr>
        <p:spPr>
          <a:xfrm>
            <a:off x="29074" y="364421"/>
            <a:ext cx="2773235" cy="745878"/>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4"/>
            <a:stretch>
              <a:fillRect/>
            </a:stretch>
          </a:blipFill>
        </p:spPr>
        <p:txBody>
          <a:bodyPr/>
          <a:lstStyle/>
          <a:p>
            <a:endParaRPr lang="en-NZ" sz="2400"/>
          </a:p>
        </p:txBody>
      </p:sp>
      <p:sp>
        <p:nvSpPr>
          <p:cNvPr id="78" name="TextBox 78"/>
          <p:cNvSpPr txBox="1"/>
          <p:nvPr/>
        </p:nvSpPr>
        <p:spPr>
          <a:xfrm>
            <a:off x="18390255" y="337443"/>
            <a:ext cx="1514614" cy="944810"/>
          </a:xfrm>
          <a:prstGeom prst="rect">
            <a:avLst/>
          </a:prstGeom>
        </p:spPr>
        <p:txBody>
          <a:bodyPr lIns="0" tIns="0" rIns="0" bIns="0" rtlCol="0" anchor="t">
            <a:spAutoFit/>
          </a:bodyPr>
          <a:lstStyle/>
          <a:p>
            <a:pPr algn="r">
              <a:lnSpc>
                <a:spcPts val="2463"/>
              </a:lnSpc>
            </a:pPr>
            <a:r>
              <a:rPr lang="en-US" sz="1759" b="1" dirty="0">
                <a:solidFill>
                  <a:srgbClr val="FFFFFF"/>
                </a:solidFill>
                <a:latin typeface="Poppins Bold"/>
                <a:ea typeface="Poppins Bold"/>
                <a:cs typeface="Poppins Bold"/>
                <a:sym typeface="Poppins Bold"/>
              </a:rPr>
              <a:t>Q1 2025/26 </a:t>
            </a:r>
          </a:p>
          <a:p>
            <a:pPr algn="r">
              <a:lnSpc>
                <a:spcPts val="2463"/>
              </a:lnSpc>
            </a:pPr>
            <a:r>
              <a:rPr lang="en-US" sz="1759" dirty="0">
                <a:solidFill>
                  <a:srgbClr val="FFFFFF"/>
                </a:solidFill>
                <a:latin typeface="Poppins"/>
                <a:ea typeface="Poppins"/>
                <a:cs typeface="Poppins"/>
                <a:sym typeface="Poppins"/>
              </a:rPr>
              <a:t>compared to</a:t>
            </a:r>
            <a:r>
              <a:rPr lang="en-US" sz="1759" b="1" dirty="0">
                <a:solidFill>
                  <a:srgbClr val="FFFFFF"/>
                </a:solidFill>
                <a:latin typeface="Poppins Bold"/>
                <a:ea typeface="Poppins Bold"/>
                <a:cs typeface="Poppins Bold"/>
                <a:sym typeface="Poppins Bold"/>
              </a:rPr>
              <a:t> </a:t>
            </a:r>
          </a:p>
          <a:p>
            <a:pPr algn="r">
              <a:lnSpc>
                <a:spcPts val="2463"/>
              </a:lnSpc>
            </a:pPr>
            <a:r>
              <a:rPr lang="en-US" sz="1759" b="1" dirty="0">
                <a:solidFill>
                  <a:srgbClr val="FFFFFF"/>
                </a:solidFill>
                <a:latin typeface="Poppins Bold"/>
                <a:ea typeface="Poppins Bold"/>
                <a:cs typeface="Poppins Bold"/>
                <a:sym typeface="Poppins Bold"/>
              </a:rPr>
              <a:t>Q1 2024/25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7720D-15E9-E07C-525B-D5A139D9F8F4}"/>
            </a:ext>
          </a:extLst>
        </p:cNvPr>
        <p:cNvGrpSpPr/>
        <p:nvPr/>
      </p:nvGrpSpPr>
      <p:grpSpPr>
        <a:xfrm>
          <a:off x="0" y="0"/>
          <a:ext cx="0" cy="0"/>
          <a:chOff x="0" y="0"/>
          <a:chExt cx="0" cy="0"/>
        </a:xfrm>
      </p:grpSpPr>
      <p:grpSp>
        <p:nvGrpSpPr>
          <p:cNvPr id="13" name="Group 13">
            <a:extLst>
              <a:ext uri="{FF2B5EF4-FFF2-40B4-BE49-F238E27FC236}">
                <a16:creationId xmlns:a16="http://schemas.microsoft.com/office/drawing/2014/main" id="{D17062BF-8F74-4D8C-44A3-B91FD58E4411}"/>
              </a:ext>
            </a:extLst>
          </p:cNvPr>
          <p:cNvGrpSpPr/>
          <p:nvPr/>
        </p:nvGrpSpPr>
        <p:grpSpPr>
          <a:xfrm>
            <a:off x="162990" y="1539424"/>
            <a:ext cx="19824158" cy="13369705"/>
            <a:chOff x="0" y="0"/>
            <a:chExt cx="5273145" cy="3187474"/>
          </a:xfrm>
        </p:grpSpPr>
        <p:sp>
          <p:nvSpPr>
            <p:cNvPr id="14" name="Freeform 14">
              <a:extLst>
                <a:ext uri="{FF2B5EF4-FFF2-40B4-BE49-F238E27FC236}">
                  <a16:creationId xmlns:a16="http://schemas.microsoft.com/office/drawing/2014/main" id="{557F6D70-0BCB-FF35-93E5-F0F29F417E21}"/>
                </a:ext>
              </a:extLst>
            </p:cNvPr>
            <p:cNvSpPr/>
            <p:nvPr/>
          </p:nvSpPr>
          <p:spPr>
            <a:xfrm>
              <a:off x="0" y="0"/>
              <a:ext cx="5273145" cy="3187474"/>
            </a:xfrm>
            <a:custGeom>
              <a:avLst/>
              <a:gdLst/>
              <a:ahLst/>
              <a:cxnLst/>
              <a:rect l="l" t="t" r="r" b="b"/>
              <a:pathLst>
                <a:path w="5273145" h="3187474">
                  <a:moveTo>
                    <a:pt x="12661" y="0"/>
                  </a:moveTo>
                  <a:lnTo>
                    <a:pt x="5260485" y="0"/>
                  </a:lnTo>
                  <a:cubicBezTo>
                    <a:pt x="5267477" y="0"/>
                    <a:pt x="5273145" y="5668"/>
                    <a:pt x="5273145" y="12661"/>
                  </a:cubicBezTo>
                  <a:lnTo>
                    <a:pt x="5273145" y="3174813"/>
                  </a:lnTo>
                  <a:cubicBezTo>
                    <a:pt x="5273145" y="3181806"/>
                    <a:pt x="5267477" y="3187474"/>
                    <a:pt x="5260485" y="3187474"/>
                  </a:cubicBezTo>
                  <a:lnTo>
                    <a:pt x="12661" y="3187474"/>
                  </a:lnTo>
                  <a:cubicBezTo>
                    <a:pt x="9303" y="3187474"/>
                    <a:pt x="6083" y="3186140"/>
                    <a:pt x="3708" y="3183766"/>
                  </a:cubicBezTo>
                  <a:cubicBezTo>
                    <a:pt x="1334" y="3181391"/>
                    <a:pt x="0" y="3178171"/>
                    <a:pt x="0" y="3174813"/>
                  </a:cubicBezTo>
                  <a:lnTo>
                    <a:pt x="0" y="12661"/>
                  </a:lnTo>
                  <a:cubicBezTo>
                    <a:pt x="0" y="5668"/>
                    <a:pt x="5668" y="0"/>
                    <a:pt x="12661" y="0"/>
                  </a:cubicBezTo>
                  <a:close/>
                </a:path>
              </a:pathLst>
            </a:custGeom>
            <a:solidFill>
              <a:srgbClr val="F6F4EC"/>
            </a:solidFill>
          </p:spPr>
          <p:txBody>
            <a:bodyPr/>
            <a:lstStyle/>
            <a:p>
              <a:endParaRPr lang="en-NZ" sz="2400"/>
            </a:p>
          </p:txBody>
        </p:sp>
        <p:sp>
          <p:nvSpPr>
            <p:cNvPr id="15" name="TextBox 15">
              <a:extLst>
                <a:ext uri="{FF2B5EF4-FFF2-40B4-BE49-F238E27FC236}">
                  <a16:creationId xmlns:a16="http://schemas.microsoft.com/office/drawing/2014/main" id="{E422BA80-9DDC-6BCC-BB24-6B276E337BD5}"/>
                </a:ext>
              </a:extLst>
            </p:cNvPr>
            <p:cNvSpPr txBox="1"/>
            <p:nvPr/>
          </p:nvSpPr>
          <p:spPr>
            <a:xfrm>
              <a:off x="0" y="-19050"/>
              <a:ext cx="5273145" cy="3206524"/>
            </a:xfrm>
            <a:prstGeom prst="rect">
              <a:avLst/>
            </a:prstGeom>
          </p:spPr>
          <p:txBody>
            <a:bodyPr lIns="34676" tIns="34676" rIns="34676" bIns="34676" rtlCol="0" anchor="ctr"/>
            <a:lstStyle/>
            <a:p>
              <a:pPr algn="ctr">
                <a:lnSpc>
                  <a:spcPts val="1815"/>
                </a:lnSpc>
              </a:pPr>
              <a:r>
                <a:rPr lang="en-US" sz="1296" b="1">
                  <a:solidFill>
                    <a:srgbClr val="FFFFFF"/>
                  </a:solidFill>
                  <a:latin typeface="Poppins Bold"/>
                  <a:ea typeface="Poppins Bold"/>
                  <a:cs typeface="Poppins Bold"/>
                  <a:sym typeface="Poppins Bold"/>
                </a:rPr>
                <a:t>a</a:t>
              </a:r>
            </a:p>
          </p:txBody>
        </p:sp>
      </p:grpSp>
      <p:sp>
        <p:nvSpPr>
          <p:cNvPr id="79" name="TextBox 79">
            <a:extLst>
              <a:ext uri="{FF2B5EF4-FFF2-40B4-BE49-F238E27FC236}">
                <a16:creationId xmlns:a16="http://schemas.microsoft.com/office/drawing/2014/main" id="{AA82D2E7-611B-D86B-8181-E28593670D96}"/>
              </a:ext>
            </a:extLst>
          </p:cNvPr>
          <p:cNvSpPr txBox="1"/>
          <p:nvPr/>
        </p:nvSpPr>
        <p:spPr>
          <a:xfrm>
            <a:off x="5146486" y="9800638"/>
            <a:ext cx="11235195" cy="184922"/>
          </a:xfrm>
          <a:prstGeom prst="rect">
            <a:avLst/>
          </a:prstGeom>
        </p:spPr>
        <p:txBody>
          <a:bodyPr wrap="square" lIns="0" tIns="0" rIns="0" bIns="0" rtlCol="0" anchor="t">
            <a:spAutoFit/>
          </a:bodyPr>
          <a:lstStyle/>
          <a:p>
            <a:pPr>
              <a:lnSpc>
                <a:spcPts val="1375"/>
              </a:lnSpc>
            </a:pPr>
            <a:r>
              <a:rPr lang="en-US" sz="1400" dirty="0">
                <a:solidFill>
                  <a:srgbClr val="000000"/>
                </a:solidFill>
                <a:latin typeface="Poppins"/>
                <a:ea typeface="Poppins"/>
                <a:cs typeface="Poppins"/>
                <a:sym typeface="Poppins"/>
              </a:rPr>
              <a:t>*This graph represents the total numbers of FSAs delivered in the quarter, not just those delivered within four months.</a:t>
            </a:r>
          </a:p>
        </p:txBody>
      </p:sp>
      <p:pic>
        <p:nvPicPr>
          <p:cNvPr id="16" name="Picture 16">
            <a:extLst>
              <a:ext uri="{FF2B5EF4-FFF2-40B4-BE49-F238E27FC236}">
                <a16:creationId xmlns:a16="http://schemas.microsoft.com/office/drawing/2014/main" id="{4EF4390F-B612-C195-608D-555AC440947E}"/>
              </a:ext>
            </a:extLst>
          </p:cNvPr>
          <p:cNvPicPr>
            <a:picLocks noChangeAspect="1"/>
          </p:cNvPicPr>
          <p:nvPr/>
        </p:nvPicPr>
        <p:blipFill>
          <a:blip r:embed="rId2"/>
          <a:stretch>
            <a:fillRect/>
          </a:stretch>
        </p:blipFill>
        <p:spPr>
          <a:xfrm>
            <a:off x="-810533" y="715677"/>
            <a:ext cx="21771203" cy="9907343"/>
          </a:xfrm>
          <a:prstGeom prst="rect">
            <a:avLst/>
          </a:prstGeom>
        </p:spPr>
      </p:pic>
      <p:sp>
        <p:nvSpPr>
          <p:cNvPr id="17" name="TextBox 17">
            <a:extLst>
              <a:ext uri="{FF2B5EF4-FFF2-40B4-BE49-F238E27FC236}">
                <a16:creationId xmlns:a16="http://schemas.microsoft.com/office/drawing/2014/main" id="{302C0B0A-8ABB-F147-F7AA-5D31F8245A7E}"/>
              </a:ext>
            </a:extLst>
          </p:cNvPr>
          <p:cNvSpPr txBox="1"/>
          <p:nvPr/>
        </p:nvSpPr>
        <p:spPr>
          <a:xfrm>
            <a:off x="16354628" y="8415458"/>
            <a:ext cx="1718699" cy="333425"/>
          </a:xfrm>
          <a:prstGeom prst="rect">
            <a:avLst/>
          </a:prstGeom>
        </p:spPr>
        <p:txBody>
          <a:bodyPr lIns="0" tIns="0" rIns="0" bIns="0" rtlCol="0" anchor="t">
            <a:spAutoFit/>
          </a:bodyPr>
          <a:lstStyle/>
          <a:p>
            <a:pPr algn="ctr">
              <a:lnSpc>
                <a:spcPts val="2640"/>
              </a:lnSpc>
            </a:pPr>
            <a:r>
              <a:rPr lang="en-US" sz="2400" dirty="0">
                <a:solidFill>
                  <a:srgbClr val="000000"/>
                </a:solidFill>
                <a:latin typeface="Canva Sans"/>
                <a:ea typeface="Canva Sans"/>
                <a:cs typeface="Canva Sans"/>
                <a:sym typeface="Canva Sans"/>
              </a:rPr>
              <a:t>25/26</a:t>
            </a:r>
          </a:p>
        </p:txBody>
      </p:sp>
      <p:sp>
        <p:nvSpPr>
          <p:cNvPr id="18" name="TextBox 18">
            <a:extLst>
              <a:ext uri="{FF2B5EF4-FFF2-40B4-BE49-F238E27FC236}">
                <a16:creationId xmlns:a16="http://schemas.microsoft.com/office/drawing/2014/main" id="{51A41348-4AD9-0EAE-8C95-DD5D289BA9E0}"/>
              </a:ext>
            </a:extLst>
          </p:cNvPr>
          <p:cNvSpPr txBox="1"/>
          <p:nvPr/>
        </p:nvSpPr>
        <p:spPr>
          <a:xfrm>
            <a:off x="4040376" y="8415458"/>
            <a:ext cx="846449" cy="333425"/>
          </a:xfrm>
          <a:prstGeom prst="rect">
            <a:avLst/>
          </a:prstGeom>
        </p:spPr>
        <p:txBody>
          <a:bodyPr lIns="0" tIns="0" rIns="0" bIns="0" rtlCol="0" anchor="t">
            <a:spAutoFit/>
          </a:bodyPr>
          <a:lstStyle/>
          <a:p>
            <a:pPr algn="ctr">
              <a:lnSpc>
                <a:spcPts val="2640"/>
              </a:lnSpc>
            </a:pPr>
            <a:r>
              <a:rPr lang="en-US" sz="2400">
                <a:solidFill>
                  <a:srgbClr val="000000"/>
                </a:solidFill>
                <a:latin typeface="Canva Sans"/>
                <a:ea typeface="Canva Sans"/>
                <a:cs typeface="Canva Sans"/>
                <a:sym typeface="Canva Sans"/>
              </a:rPr>
              <a:t>21/22</a:t>
            </a:r>
          </a:p>
        </p:txBody>
      </p:sp>
      <p:sp>
        <p:nvSpPr>
          <p:cNvPr id="19" name="TextBox 19">
            <a:extLst>
              <a:ext uri="{FF2B5EF4-FFF2-40B4-BE49-F238E27FC236}">
                <a16:creationId xmlns:a16="http://schemas.microsoft.com/office/drawing/2014/main" id="{39F98D39-C896-B9C6-1988-B5E8980D07E4}"/>
              </a:ext>
            </a:extLst>
          </p:cNvPr>
          <p:cNvSpPr txBox="1"/>
          <p:nvPr/>
        </p:nvSpPr>
        <p:spPr>
          <a:xfrm>
            <a:off x="7151538" y="8415458"/>
            <a:ext cx="856081" cy="333425"/>
          </a:xfrm>
          <a:prstGeom prst="rect">
            <a:avLst/>
          </a:prstGeom>
        </p:spPr>
        <p:txBody>
          <a:bodyPr lIns="0" tIns="0" rIns="0" bIns="0" rtlCol="0" anchor="t">
            <a:spAutoFit/>
          </a:bodyPr>
          <a:lstStyle/>
          <a:p>
            <a:pPr algn="ctr">
              <a:lnSpc>
                <a:spcPts val="2640"/>
              </a:lnSpc>
            </a:pPr>
            <a:r>
              <a:rPr lang="en-US" sz="2400">
                <a:solidFill>
                  <a:srgbClr val="000000"/>
                </a:solidFill>
                <a:latin typeface="Canva Sans"/>
                <a:ea typeface="Canva Sans"/>
                <a:cs typeface="Canva Sans"/>
                <a:sym typeface="Canva Sans"/>
              </a:rPr>
              <a:t>22/23</a:t>
            </a:r>
          </a:p>
        </p:txBody>
      </p:sp>
      <p:sp>
        <p:nvSpPr>
          <p:cNvPr id="20" name="TextBox 20">
            <a:extLst>
              <a:ext uri="{FF2B5EF4-FFF2-40B4-BE49-F238E27FC236}">
                <a16:creationId xmlns:a16="http://schemas.microsoft.com/office/drawing/2014/main" id="{34A6DCE6-EDEF-F2AF-245A-0C0C0AAEA8C2}"/>
              </a:ext>
            </a:extLst>
          </p:cNvPr>
          <p:cNvSpPr txBox="1"/>
          <p:nvPr/>
        </p:nvSpPr>
        <p:spPr>
          <a:xfrm>
            <a:off x="10401195" y="8415120"/>
            <a:ext cx="865711" cy="333425"/>
          </a:xfrm>
          <a:prstGeom prst="rect">
            <a:avLst/>
          </a:prstGeom>
        </p:spPr>
        <p:txBody>
          <a:bodyPr lIns="0" tIns="0" rIns="0" bIns="0" rtlCol="0" anchor="t">
            <a:spAutoFit/>
          </a:bodyPr>
          <a:lstStyle/>
          <a:p>
            <a:pPr algn="ctr">
              <a:lnSpc>
                <a:spcPts val="2640"/>
              </a:lnSpc>
            </a:pPr>
            <a:r>
              <a:rPr lang="en-US" sz="2400">
                <a:solidFill>
                  <a:srgbClr val="000000"/>
                </a:solidFill>
                <a:latin typeface="Canva Sans"/>
                <a:ea typeface="Canva Sans"/>
                <a:cs typeface="Canva Sans"/>
                <a:sym typeface="Canva Sans"/>
              </a:rPr>
              <a:t>23/24</a:t>
            </a:r>
          </a:p>
        </p:txBody>
      </p:sp>
      <p:sp>
        <p:nvSpPr>
          <p:cNvPr id="21" name="TextBox 21">
            <a:extLst>
              <a:ext uri="{FF2B5EF4-FFF2-40B4-BE49-F238E27FC236}">
                <a16:creationId xmlns:a16="http://schemas.microsoft.com/office/drawing/2014/main" id="{04D4674A-4974-B350-D492-3105C2B22583}"/>
              </a:ext>
            </a:extLst>
          </p:cNvPr>
          <p:cNvSpPr txBox="1"/>
          <p:nvPr/>
        </p:nvSpPr>
        <p:spPr>
          <a:xfrm>
            <a:off x="13595237" y="8415120"/>
            <a:ext cx="868516" cy="333425"/>
          </a:xfrm>
          <a:prstGeom prst="rect">
            <a:avLst/>
          </a:prstGeom>
        </p:spPr>
        <p:txBody>
          <a:bodyPr lIns="0" tIns="0" rIns="0" bIns="0" rtlCol="0" anchor="t">
            <a:spAutoFit/>
          </a:bodyPr>
          <a:lstStyle/>
          <a:p>
            <a:pPr algn="ctr">
              <a:lnSpc>
                <a:spcPts val="2640"/>
              </a:lnSpc>
            </a:pPr>
            <a:r>
              <a:rPr lang="en-US" sz="2400">
                <a:solidFill>
                  <a:srgbClr val="000000"/>
                </a:solidFill>
                <a:latin typeface="Canva Sans"/>
                <a:ea typeface="Canva Sans"/>
                <a:cs typeface="Canva Sans"/>
                <a:sym typeface="Canva Sans"/>
              </a:rPr>
              <a:t>24/25</a:t>
            </a:r>
          </a:p>
        </p:txBody>
      </p:sp>
      <p:sp>
        <p:nvSpPr>
          <p:cNvPr id="22" name="TextBox 22">
            <a:extLst>
              <a:ext uri="{FF2B5EF4-FFF2-40B4-BE49-F238E27FC236}">
                <a16:creationId xmlns:a16="http://schemas.microsoft.com/office/drawing/2014/main" id="{25E1F1F3-107C-FB16-D032-63EFD07470EA}"/>
              </a:ext>
            </a:extLst>
          </p:cNvPr>
          <p:cNvSpPr txBox="1"/>
          <p:nvPr/>
        </p:nvSpPr>
        <p:spPr>
          <a:xfrm>
            <a:off x="12380892" y="4419093"/>
            <a:ext cx="827348" cy="219484"/>
          </a:xfrm>
          <a:prstGeom prst="rect">
            <a:avLst/>
          </a:prstGeom>
        </p:spPr>
        <p:txBody>
          <a:bodyPr lIns="0" tIns="0" rIns="0" bIns="0" rtlCol="0" anchor="t">
            <a:spAutoFit/>
          </a:bodyPr>
          <a:lstStyle/>
          <a:p>
            <a:pPr algn="ctr">
              <a:lnSpc>
                <a:spcPts val="1756"/>
              </a:lnSpc>
            </a:pPr>
            <a:r>
              <a:rPr lang="en-US" sz="1400">
                <a:solidFill>
                  <a:srgbClr val="000000"/>
                </a:solidFill>
                <a:latin typeface="Canva Sans"/>
                <a:ea typeface="Canva Sans"/>
                <a:cs typeface="Canva Sans"/>
                <a:sym typeface="Canva Sans"/>
              </a:rPr>
              <a:t>194,854</a:t>
            </a:r>
          </a:p>
        </p:txBody>
      </p:sp>
      <p:sp>
        <p:nvSpPr>
          <p:cNvPr id="23" name="TextBox 23">
            <a:extLst>
              <a:ext uri="{FF2B5EF4-FFF2-40B4-BE49-F238E27FC236}">
                <a16:creationId xmlns:a16="http://schemas.microsoft.com/office/drawing/2014/main" id="{0DEE73D9-E5CD-D496-3BA8-E52E2C59FB3C}"/>
              </a:ext>
            </a:extLst>
          </p:cNvPr>
          <p:cNvSpPr txBox="1"/>
          <p:nvPr/>
        </p:nvSpPr>
        <p:spPr>
          <a:xfrm>
            <a:off x="15517493" y="4384401"/>
            <a:ext cx="775214" cy="219484"/>
          </a:xfrm>
          <a:prstGeom prst="rect">
            <a:avLst/>
          </a:prstGeom>
        </p:spPr>
        <p:txBody>
          <a:bodyPr lIns="0" tIns="0" rIns="0" bIns="0" rtlCol="0" anchor="t">
            <a:spAutoFit/>
          </a:bodyPr>
          <a:lstStyle/>
          <a:p>
            <a:pPr algn="ctr">
              <a:lnSpc>
                <a:spcPts val="1756"/>
              </a:lnSpc>
            </a:pPr>
            <a:r>
              <a:rPr lang="en-US" sz="1400">
                <a:solidFill>
                  <a:srgbClr val="000000"/>
                </a:solidFill>
                <a:latin typeface="Canva Sans"/>
                <a:ea typeface="Canva Sans"/>
                <a:cs typeface="Canva Sans"/>
                <a:sym typeface="Canva Sans"/>
              </a:rPr>
              <a:t>198,577</a:t>
            </a:r>
          </a:p>
        </p:txBody>
      </p:sp>
      <p:sp>
        <p:nvSpPr>
          <p:cNvPr id="24" name="TextBox 24">
            <a:extLst>
              <a:ext uri="{FF2B5EF4-FFF2-40B4-BE49-F238E27FC236}">
                <a16:creationId xmlns:a16="http://schemas.microsoft.com/office/drawing/2014/main" id="{C1D30A4C-6661-BFD6-6313-8E2891DF2C73}"/>
              </a:ext>
            </a:extLst>
          </p:cNvPr>
          <p:cNvSpPr txBox="1"/>
          <p:nvPr/>
        </p:nvSpPr>
        <p:spPr>
          <a:xfrm>
            <a:off x="12411144" y="5044379"/>
            <a:ext cx="881925" cy="219484"/>
          </a:xfrm>
          <a:prstGeom prst="rect">
            <a:avLst/>
          </a:prstGeom>
        </p:spPr>
        <p:txBody>
          <a:bodyPr lIns="0" tIns="0" rIns="0" bIns="0" rtlCol="0" anchor="t">
            <a:spAutoFit/>
          </a:bodyPr>
          <a:lstStyle/>
          <a:p>
            <a:pPr algn="ctr">
              <a:lnSpc>
                <a:spcPts val="1756"/>
              </a:lnSpc>
            </a:pPr>
            <a:r>
              <a:rPr lang="en-US" sz="1400">
                <a:solidFill>
                  <a:srgbClr val="000000"/>
                </a:solidFill>
                <a:latin typeface="Canva Sans"/>
                <a:ea typeface="Canva Sans"/>
                <a:cs typeface="Canva Sans"/>
                <a:sym typeface="Canva Sans"/>
              </a:rPr>
              <a:t>188,000</a:t>
            </a:r>
          </a:p>
        </p:txBody>
      </p:sp>
      <p:sp>
        <p:nvSpPr>
          <p:cNvPr id="25" name="TextBox 25">
            <a:extLst>
              <a:ext uri="{FF2B5EF4-FFF2-40B4-BE49-F238E27FC236}">
                <a16:creationId xmlns:a16="http://schemas.microsoft.com/office/drawing/2014/main" id="{C35754B4-8EFF-F08B-4756-0DDE68FEDF90}"/>
              </a:ext>
            </a:extLst>
          </p:cNvPr>
          <p:cNvSpPr txBox="1"/>
          <p:nvPr/>
        </p:nvSpPr>
        <p:spPr>
          <a:xfrm>
            <a:off x="15519260" y="5145712"/>
            <a:ext cx="771685" cy="219484"/>
          </a:xfrm>
          <a:prstGeom prst="rect">
            <a:avLst/>
          </a:prstGeom>
        </p:spPr>
        <p:txBody>
          <a:bodyPr lIns="0" tIns="0" rIns="0" bIns="0" rtlCol="0" anchor="t">
            <a:spAutoFit/>
          </a:bodyPr>
          <a:lstStyle/>
          <a:p>
            <a:pPr algn="ctr">
              <a:lnSpc>
                <a:spcPts val="1756"/>
              </a:lnSpc>
            </a:pPr>
            <a:r>
              <a:rPr lang="en-US" sz="1400" dirty="0">
                <a:solidFill>
                  <a:srgbClr val="000000"/>
                </a:solidFill>
                <a:latin typeface="Canva Sans"/>
                <a:ea typeface="Canva Sans"/>
                <a:cs typeface="Canva Sans"/>
                <a:sym typeface="Canva Sans"/>
              </a:rPr>
              <a:t>179,651</a:t>
            </a:r>
          </a:p>
        </p:txBody>
      </p:sp>
      <p:sp>
        <p:nvSpPr>
          <p:cNvPr id="26" name="AutoShape 26">
            <a:extLst>
              <a:ext uri="{FF2B5EF4-FFF2-40B4-BE49-F238E27FC236}">
                <a16:creationId xmlns:a16="http://schemas.microsoft.com/office/drawing/2014/main" id="{6179920C-6413-A2C4-2B39-41529EA5278E}"/>
              </a:ext>
            </a:extLst>
          </p:cNvPr>
          <p:cNvSpPr/>
          <p:nvPr/>
        </p:nvSpPr>
        <p:spPr>
          <a:xfrm>
            <a:off x="6098474" y="8007965"/>
            <a:ext cx="0" cy="10402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7" name="AutoShape 27">
            <a:extLst>
              <a:ext uri="{FF2B5EF4-FFF2-40B4-BE49-F238E27FC236}">
                <a16:creationId xmlns:a16="http://schemas.microsoft.com/office/drawing/2014/main" id="{22A4CBA3-8D9C-6CA3-9922-B954E43806ED}"/>
              </a:ext>
            </a:extLst>
          </p:cNvPr>
          <p:cNvSpPr/>
          <p:nvPr/>
        </p:nvSpPr>
        <p:spPr>
          <a:xfrm>
            <a:off x="9204302" y="8007965"/>
            <a:ext cx="0" cy="10402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8" name="AutoShape 28">
            <a:extLst>
              <a:ext uri="{FF2B5EF4-FFF2-40B4-BE49-F238E27FC236}">
                <a16:creationId xmlns:a16="http://schemas.microsoft.com/office/drawing/2014/main" id="{B464213B-9A71-B702-0F10-0E049CD30CD8}"/>
              </a:ext>
            </a:extLst>
          </p:cNvPr>
          <p:cNvSpPr/>
          <p:nvPr/>
        </p:nvSpPr>
        <p:spPr>
          <a:xfrm>
            <a:off x="12401823" y="8007965"/>
            <a:ext cx="0" cy="10402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29" name="AutoShape 29">
            <a:extLst>
              <a:ext uri="{FF2B5EF4-FFF2-40B4-BE49-F238E27FC236}">
                <a16:creationId xmlns:a16="http://schemas.microsoft.com/office/drawing/2014/main" id="{CB4FBB5B-BC73-7AB4-4CB4-B2B34952DA2D}"/>
              </a:ext>
            </a:extLst>
          </p:cNvPr>
          <p:cNvSpPr/>
          <p:nvPr/>
        </p:nvSpPr>
        <p:spPr>
          <a:xfrm>
            <a:off x="15595865" y="8007965"/>
            <a:ext cx="0" cy="1040255"/>
          </a:xfrm>
          <a:prstGeom prst="line">
            <a:avLst/>
          </a:prstGeom>
          <a:ln w="28575" cap="flat">
            <a:solidFill>
              <a:srgbClr val="000000"/>
            </a:solidFill>
            <a:prstDash val="sysDot"/>
            <a:headEnd type="none" w="sm" len="sm"/>
            <a:tailEnd type="none" w="sm" len="sm"/>
          </a:ln>
        </p:spPr>
        <p:txBody>
          <a:bodyPr/>
          <a:lstStyle/>
          <a:p>
            <a:endParaRPr lang="en-NZ" sz="2400"/>
          </a:p>
        </p:txBody>
      </p:sp>
      <p:grpSp>
        <p:nvGrpSpPr>
          <p:cNvPr id="80" name="Group 80">
            <a:extLst>
              <a:ext uri="{FF2B5EF4-FFF2-40B4-BE49-F238E27FC236}">
                <a16:creationId xmlns:a16="http://schemas.microsoft.com/office/drawing/2014/main" id="{71976359-DA18-F839-B8B4-B9143981538D}"/>
              </a:ext>
            </a:extLst>
          </p:cNvPr>
          <p:cNvGrpSpPr/>
          <p:nvPr/>
        </p:nvGrpSpPr>
        <p:grpSpPr>
          <a:xfrm>
            <a:off x="16354626" y="8221659"/>
            <a:ext cx="2536401" cy="209486"/>
            <a:chOff x="0" y="0"/>
            <a:chExt cx="352282" cy="28675"/>
          </a:xfrm>
        </p:grpSpPr>
        <p:sp>
          <p:nvSpPr>
            <p:cNvPr id="81" name="Freeform 81">
              <a:extLst>
                <a:ext uri="{FF2B5EF4-FFF2-40B4-BE49-F238E27FC236}">
                  <a16:creationId xmlns:a16="http://schemas.microsoft.com/office/drawing/2014/main" id="{EA5C1A9F-50B9-FE41-FD5D-2E3E09751FCA}"/>
                </a:ext>
              </a:extLst>
            </p:cNvPr>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82" name="TextBox 82">
              <a:extLst>
                <a:ext uri="{FF2B5EF4-FFF2-40B4-BE49-F238E27FC236}">
                  <a16:creationId xmlns:a16="http://schemas.microsoft.com/office/drawing/2014/main" id="{DF4F8BD4-1D7E-C9E4-2812-0067CB958D0B}"/>
                </a:ext>
              </a:extLst>
            </p:cNvPr>
            <p:cNvSpPr txBox="1"/>
            <p:nvPr/>
          </p:nvSpPr>
          <p:spPr>
            <a:xfrm>
              <a:off x="0" y="-47625"/>
              <a:ext cx="352282" cy="76300"/>
            </a:xfrm>
            <a:prstGeom prst="rect">
              <a:avLst/>
            </a:prstGeom>
          </p:spPr>
          <p:txBody>
            <a:bodyPr lIns="67732" tIns="67732" rIns="67732" bIns="67732" rtlCol="0" anchor="ctr"/>
            <a:lstStyle/>
            <a:p>
              <a:pPr algn="ctr">
                <a:lnSpc>
                  <a:spcPts val="2613"/>
                </a:lnSpc>
              </a:pPr>
              <a:endParaRPr sz="2400"/>
            </a:p>
          </p:txBody>
        </p:sp>
      </p:grpSp>
      <p:sp>
        <p:nvSpPr>
          <p:cNvPr id="83" name="TextBox 83">
            <a:extLst>
              <a:ext uri="{FF2B5EF4-FFF2-40B4-BE49-F238E27FC236}">
                <a16:creationId xmlns:a16="http://schemas.microsoft.com/office/drawing/2014/main" id="{707DFC71-C29D-3644-E23A-5E48CBD1AD67}"/>
              </a:ext>
            </a:extLst>
          </p:cNvPr>
          <p:cNvSpPr txBox="1"/>
          <p:nvPr/>
        </p:nvSpPr>
        <p:spPr>
          <a:xfrm>
            <a:off x="16290945" y="8051273"/>
            <a:ext cx="607823" cy="343427"/>
          </a:xfrm>
          <a:prstGeom prst="rect">
            <a:avLst/>
          </a:prstGeom>
        </p:spPr>
        <p:txBody>
          <a:bodyPr wrap="square" lIns="0" tIns="0" rIns="0" bIns="0" rtlCol="0" anchor="t">
            <a:spAutoFit/>
          </a:bodyPr>
          <a:lstStyle/>
          <a:p>
            <a:pPr algn="ctr">
              <a:lnSpc>
                <a:spcPts val="2613"/>
              </a:lnSpc>
            </a:pPr>
            <a:r>
              <a:rPr lang="en-US" sz="2600" dirty="0">
                <a:solidFill>
                  <a:srgbClr val="A6A6A6"/>
                </a:solidFill>
                <a:latin typeface="Poppins"/>
                <a:ea typeface="Poppins"/>
                <a:cs typeface="Poppins"/>
                <a:sym typeface="Poppins"/>
              </a:rPr>
              <a:t>Q2</a:t>
            </a:r>
          </a:p>
        </p:txBody>
      </p:sp>
      <p:sp>
        <p:nvSpPr>
          <p:cNvPr id="84" name="TextBox 84">
            <a:extLst>
              <a:ext uri="{FF2B5EF4-FFF2-40B4-BE49-F238E27FC236}">
                <a16:creationId xmlns:a16="http://schemas.microsoft.com/office/drawing/2014/main" id="{4B08B14A-4D8A-0D75-F81D-2333966AD18B}"/>
              </a:ext>
            </a:extLst>
          </p:cNvPr>
          <p:cNvSpPr txBox="1"/>
          <p:nvPr/>
        </p:nvSpPr>
        <p:spPr>
          <a:xfrm>
            <a:off x="17102392" y="8051273"/>
            <a:ext cx="614170" cy="343427"/>
          </a:xfrm>
          <a:prstGeom prst="rect">
            <a:avLst/>
          </a:prstGeom>
        </p:spPr>
        <p:txBody>
          <a:bodyPr wrap="square" lIns="0" tIns="0" rIns="0" bIns="0" rtlCol="0" anchor="t">
            <a:spAutoFit/>
          </a:bodyPr>
          <a:lstStyle/>
          <a:p>
            <a:pPr algn="ctr">
              <a:lnSpc>
                <a:spcPts val="2613"/>
              </a:lnSpc>
            </a:pPr>
            <a:r>
              <a:rPr lang="en-US" sz="2600">
                <a:solidFill>
                  <a:srgbClr val="A6A6A6"/>
                </a:solidFill>
                <a:latin typeface="Poppins"/>
                <a:ea typeface="Poppins"/>
                <a:cs typeface="Poppins"/>
                <a:sym typeface="Poppins"/>
              </a:rPr>
              <a:t>Q3</a:t>
            </a:r>
          </a:p>
        </p:txBody>
      </p:sp>
      <p:sp>
        <p:nvSpPr>
          <p:cNvPr id="85" name="TextBox 85">
            <a:extLst>
              <a:ext uri="{FF2B5EF4-FFF2-40B4-BE49-F238E27FC236}">
                <a16:creationId xmlns:a16="http://schemas.microsoft.com/office/drawing/2014/main" id="{2BDE0EFD-FA23-28DB-95E7-5081D5361F69}"/>
              </a:ext>
            </a:extLst>
          </p:cNvPr>
          <p:cNvSpPr txBox="1"/>
          <p:nvPr/>
        </p:nvSpPr>
        <p:spPr>
          <a:xfrm>
            <a:off x="17871604" y="8051273"/>
            <a:ext cx="632091" cy="343427"/>
          </a:xfrm>
          <a:prstGeom prst="rect">
            <a:avLst/>
          </a:prstGeom>
        </p:spPr>
        <p:txBody>
          <a:bodyPr wrap="square" lIns="0" tIns="0" rIns="0" bIns="0" rtlCol="0" anchor="t">
            <a:spAutoFit/>
          </a:bodyPr>
          <a:lstStyle/>
          <a:p>
            <a:pPr algn="ctr">
              <a:lnSpc>
                <a:spcPts val="2613"/>
              </a:lnSpc>
            </a:pPr>
            <a:r>
              <a:rPr lang="en-US" sz="2600">
                <a:solidFill>
                  <a:srgbClr val="A6A6A6"/>
                </a:solidFill>
                <a:latin typeface="Poppins"/>
                <a:ea typeface="Poppins"/>
                <a:cs typeface="Poppins"/>
                <a:sym typeface="Poppins"/>
              </a:rPr>
              <a:t>Q4</a:t>
            </a:r>
          </a:p>
        </p:txBody>
      </p:sp>
      <p:sp>
        <p:nvSpPr>
          <p:cNvPr id="86" name="TextBox 86">
            <a:extLst>
              <a:ext uri="{FF2B5EF4-FFF2-40B4-BE49-F238E27FC236}">
                <a16:creationId xmlns:a16="http://schemas.microsoft.com/office/drawing/2014/main" id="{FBB79C77-812C-FD36-C1F0-C99371EF771F}"/>
              </a:ext>
            </a:extLst>
          </p:cNvPr>
          <p:cNvSpPr txBox="1"/>
          <p:nvPr/>
        </p:nvSpPr>
        <p:spPr>
          <a:xfrm>
            <a:off x="378344" y="14371367"/>
            <a:ext cx="13726433" cy="341440"/>
          </a:xfrm>
          <a:prstGeom prst="rect">
            <a:avLst/>
          </a:prstGeom>
        </p:spPr>
        <p:txBody>
          <a:bodyPr lIns="0" tIns="0" rIns="0" bIns="0" rtlCol="0" anchor="t">
            <a:spAutoFit/>
          </a:bodyPr>
          <a:lstStyle/>
          <a:p>
            <a:pPr>
              <a:lnSpc>
                <a:spcPts val="1329"/>
              </a:lnSpc>
            </a:pPr>
            <a:r>
              <a:rPr lang="en-US" sz="1384" dirty="0">
                <a:solidFill>
                  <a:srgbClr val="000000"/>
                </a:solidFill>
                <a:latin typeface="Poppins"/>
                <a:ea typeface="Poppins"/>
                <a:cs typeface="Poppins"/>
                <a:sym typeface="Poppins"/>
                <a:hlinkClick r:id="rId3"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dirty="0">
                <a:solidFill>
                  <a:srgbClr val="003399"/>
                </a:solidFill>
                <a:latin typeface="Poppins Bold"/>
                <a:ea typeface="Poppins Bold"/>
                <a:cs typeface="Poppins Bold"/>
                <a:sym typeface="Poppins Bold"/>
                <a:hlinkClick r:id="rId3" tooltip="https://www.tewhatuora.govt.nz/publications/health-targets-performance-resources-2025-26"/>
              </a:rPr>
              <a:t>See caveats.</a:t>
            </a:r>
          </a:p>
        </p:txBody>
      </p:sp>
      <p:grpSp>
        <p:nvGrpSpPr>
          <p:cNvPr id="2" name="Group 2">
            <a:extLst>
              <a:ext uri="{FF2B5EF4-FFF2-40B4-BE49-F238E27FC236}">
                <a16:creationId xmlns:a16="http://schemas.microsoft.com/office/drawing/2014/main" id="{0153C269-02F3-5540-30BF-ECD54EA1E986}"/>
              </a:ext>
            </a:extLst>
          </p:cNvPr>
          <p:cNvGrpSpPr/>
          <p:nvPr/>
        </p:nvGrpSpPr>
        <p:grpSpPr>
          <a:xfrm>
            <a:off x="0" y="0"/>
            <a:ext cx="20150138" cy="1363425"/>
            <a:chOff x="0" y="0"/>
            <a:chExt cx="5391771" cy="356323"/>
          </a:xfrm>
        </p:grpSpPr>
        <p:sp>
          <p:nvSpPr>
            <p:cNvPr id="3" name="Freeform 3">
              <a:extLst>
                <a:ext uri="{FF2B5EF4-FFF2-40B4-BE49-F238E27FC236}">
                  <a16:creationId xmlns:a16="http://schemas.microsoft.com/office/drawing/2014/main" id="{94CCD4D7-0B4D-9568-FA01-7DF918314799}"/>
                </a:ext>
              </a:extLst>
            </p:cNvPr>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003399"/>
            </a:solidFill>
          </p:spPr>
          <p:txBody>
            <a:bodyPr/>
            <a:lstStyle/>
            <a:p>
              <a:endParaRPr lang="en-NZ" sz="2400"/>
            </a:p>
          </p:txBody>
        </p:sp>
        <p:sp>
          <p:nvSpPr>
            <p:cNvPr id="4" name="TextBox 4">
              <a:extLst>
                <a:ext uri="{FF2B5EF4-FFF2-40B4-BE49-F238E27FC236}">
                  <a16:creationId xmlns:a16="http://schemas.microsoft.com/office/drawing/2014/main" id="{0925EFC5-CC3F-000B-6179-31AE593144BA}"/>
                </a:ext>
              </a:extLst>
            </p:cNvPr>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8" name="TextBox 8">
            <a:extLst>
              <a:ext uri="{FF2B5EF4-FFF2-40B4-BE49-F238E27FC236}">
                <a16:creationId xmlns:a16="http://schemas.microsoft.com/office/drawing/2014/main" id="{990F6EA2-CDA6-D985-C848-7B3845165EFB}"/>
              </a:ext>
            </a:extLst>
          </p:cNvPr>
          <p:cNvSpPr txBox="1"/>
          <p:nvPr/>
        </p:nvSpPr>
        <p:spPr>
          <a:xfrm>
            <a:off x="6321649" y="203870"/>
            <a:ext cx="8884871" cy="804451"/>
          </a:xfrm>
          <a:prstGeom prst="rect">
            <a:avLst/>
          </a:prstGeom>
        </p:spPr>
        <p:txBody>
          <a:bodyPr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waits for FSA</a:t>
            </a:r>
          </a:p>
          <a:p>
            <a:pPr algn="ctr">
              <a:lnSpc>
                <a:spcPts val="2613"/>
              </a:lnSpc>
            </a:pPr>
            <a:r>
              <a:rPr lang="en-US" sz="1867" dirty="0">
                <a:solidFill>
                  <a:srgbClr val="FFFFFF"/>
                </a:solidFill>
                <a:latin typeface="Poppins"/>
                <a:ea typeface="Poppins"/>
                <a:cs typeface="Poppins"/>
                <a:sym typeface="Poppins"/>
              </a:rPr>
              <a:t>Total number of first specialist assessments delivered</a:t>
            </a:r>
          </a:p>
        </p:txBody>
      </p:sp>
      <p:sp>
        <p:nvSpPr>
          <p:cNvPr id="10" name="Freeform 10">
            <a:extLst>
              <a:ext uri="{FF2B5EF4-FFF2-40B4-BE49-F238E27FC236}">
                <a16:creationId xmlns:a16="http://schemas.microsoft.com/office/drawing/2014/main" id="{3C285A37-66E7-16A4-74CA-C02A6A0166A1}"/>
              </a:ext>
            </a:extLst>
          </p:cNvPr>
          <p:cNvSpPr/>
          <p:nvPr/>
        </p:nvSpPr>
        <p:spPr>
          <a:xfrm>
            <a:off x="162990" y="308773"/>
            <a:ext cx="2773235" cy="745878"/>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4"/>
            <a:stretch>
              <a:fillRect/>
            </a:stretch>
          </a:blipFill>
        </p:spPr>
        <p:txBody>
          <a:bodyPr/>
          <a:lstStyle/>
          <a:p>
            <a:endParaRPr lang="en-NZ" sz="2400"/>
          </a:p>
        </p:txBody>
      </p:sp>
      <p:sp>
        <p:nvSpPr>
          <p:cNvPr id="78" name="TextBox 78">
            <a:extLst>
              <a:ext uri="{FF2B5EF4-FFF2-40B4-BE49-F238E27FC236}">
                <a16:creationId xmlns:a16="http://schemas.microsoft.com/office/drawing/2014/main" id="{FD7C773E-C796-556C-A9FA-CBD69659F756}"/>
              </a:ext>
            </a:extLst>
          </p:cNvPr>
          <p:cNvSpPr txBox="1"/>
          <p:nvPr/>
        </p:nvSpPr>
        <p:spPr>
          <a:xfrm>
            <a:off x="18472534" y="191084"/>
            <a:ext cx="1514614" cy="944810"/>
          </a:xfrm>
          <a:prstGeom prst="rect">
            <a:avLst/>
          </a:prstGeom>
        </p:spPr>
        <p:txBody>
          <a:bodyPr lIns="0" tIns="0" rIns="0" bIns="0" rtlCol="0" anchor="t">
            <a:spAutoFit/>
          </a:bodyPr>
          <a:lstStyle/>
          <a:p>
            <a:pPr algn="r">
              <a:lnSpc>
                <a:spcPts val="2463"/>
              </a:lnSpc>
            </a:pPr>
            <a:r>
              <a:rPr lang="en-US" sz="1759" b="1" dirty="0">
                <a:solidFill>
                  <a:srgbClr val="FFFFFF"/>
                </a:solidFill>
                <a:latin typeface="Poppins Bold"/>
                <a:ea typeface="Poppins Bold"/>
                <a:cs typeface="Poppins Bold"/>
                <a:sym typeface="Poppins Bold"/>
              </a:rPr>
              <a:t>Q1 2025/26 </a:t>
            </a:r>
          </a:p>
          <a:p>
            <a:pPr algn="r">
              <a:lnSpc>
                <a:spcPts val="2463"/>
              </a:lnSpc>
            </a:pPr>
            <a:r>
              <a:rPr lang="en-US" sz="1759" dirty="0">
                <a:solidFill>
                  <a:srgbClr val="FFFFFF"/>
                </a:solidFill>
                <a:latin typeface="Poppins"/>
                <a:ea typeface="Poppins"/>
                <a:cs typeface="Poppins"/>
                <a:sym typeface="Poppins"/>
              </a:rPr>
              <a:t>compared to</a:t>
            </a:r>
            <a:r>
              <a:rPr lang="en-US" sz="1759" b="1" dirty="0">
                <a:solidFill>
                  <a:srgbClr val="FFFFFF"/>
                </a:solidFill>
                <a:latin typeface="Poppins Bold"/>
                <a:ea typeface="Poppins Bold"/>
                <a:cs typeface="Poppins Bold"/>
                <a:sym typeface="Poppins Bold"/>
              </a:rPr>
              <a:t> </a:t>
            </a:r>
          </a:p>
          <a:p>
            <a:pPr algn="r">
              <a:lnSpc>
                <a:spcPts val="2463"/>
              </a:lnSpc>
            </a:pPr>
            <a:r>
              <a:rPr lang="en-US" sz="1759" b="1" dirty="0">
                <a:solidFill>
                  <a:srgbClr val="FFFFFF"/>
                </a:solidFill>
                <a:latin typeface="Poppins Bold"/>
                <a:ea typeface="Poppins Bold"/>
                <a:cs typeface="Poppins Bold"/>
                <a:sym typeface="Poppins Bold"/>
              </a:rPr>
              <a:t>Q1 2024/25</a:t>
            </a:r>
          </a:p>
        </p:txBody>
      </p:sp>
    </p:spTree>
    <p:extLst>
      <p:ext uri="{BB962C8B-B14F-4D97-AF65-F5344CB8AC3E}">
        <p14:creationId xmlns:p14="http://schemas.microsoft.com/office/powerpoint/2010/main" val="195226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1294" y="2345044"/>
            <a:ext cx="4008021" cy="2281424"/>
            <a:chOff x="0" y="0"/>
            <a:chExt cx="1071969" cy="610180"/>
          </a:xfrm>
        </p:grpSpPr>
        <p:sp>
          <p:nvSpPr>
            <p:cNvPr id="3" name="Freeform 3"/>
            <p:cNvSpPr/>
            <p:nvPr/>
          </p:nvSpPr>
          <p:spPr>
            <a:xfrm>
              <a:off x="0" y="0"/>
              <a:ext cx="1071969" cy="610180"/>
            </a:xfrm>
            <a:custGeom>
              <a:avLst/>
              <a:gdLst/>
              <a:ahLst/>
              <a:cxnLst/>
              <a:rect l="l" t="t" r="r" b="b"/>
              <a:pathLst>
                <a:path w="1071969" h="610180">
                  <a:moveTo>
                    <a:pt x="61810" y="0"/>
                  </a:moveTo>
                  <a:lnTo>
                    <a:pt x="1010159" y="0"/>
                  </a:lnTo>
                  <a:cubicBezTo>
                    <a:pt x="1026552" y="0"/>
                    <a:pt x="1042274" y="6512"/>
                    <a:pt x="1053866" y="18104"/>
                  </a:cubicBezTo>
                  <a:cubicBezTo>
                    <a:pt x="1065457" y="29695"/>
                    <a:pt x="1071969" y="45417"/>
                    <a:pt x="1071969" y="61810"/>
                  </a:cubicBezTo>
                  <a:lnTo>
                    <a:pt x="1071969" y="548371"/>
                  </a:lnTo>
                  <a:cubicBezTo>
                    <a:pt x="1071969" y="564764"/>
                    <a:pt x="1065457" y="580485"/>
                    <a:pt x="1053866" y="592077"/>
                  </a:cubicBezTo>
                  <a:cubicBezTo>
                    <a:pt x="1042274" y="603668"/>
                    <a:pt x="1026552" y="610180"/>
                    <a:pt x="1010159" y="610180"/>
                  </a:cubicBezTo>
                  <a:lnTo>
                    <a:pt x="61810" y="610180"/>
                  </a:lnTo>
                  <a:cubicBezTo>
                    <a:pt x="45417" y="610180"/>
                    <a:pt x="29695" y="603668"/>
                    <a:pt x="18104" y="592077"/>
                  </a:cubicBezTo>
                  <a:cubicBezTo>
                    <a:pt x="6512" y="580485"/>
                    <a:pt x="0" y="564764"/>
                    <a:pt x="0" y="548371"/>
                  </a:cubicBezTo>
                  <a:lnTo>
                    <a:pt x="0" y="61810"/>
                  </a:lnTo>
                  <a:cubicBezTo>
                    <a:pt x="0" y="45417"/>
                    <a:pt x="6512" y="29695"/>
                    <a:pt x="18104" y="18104"/>
                  </a:cubicBezTo>
                  <a:cubicBezTo>
                    <a:pt x="29695" y="6512"/>
                    <a:pt x="45417" y="0"/>
                    <a:pt x="61810" y="0"/>
                  </a:cubicBezTo>
                  <a:close/>
                </a:path>
              </a:pathLst>
            </a:custGeom>
            <a:solidFill>
              <a:srgbClr val="F6F4EC"/>
            </a:solidFill>
          </p:spPr>
          <p:txBody>
            <a:bodyPr/>
            <a:lstStyle/>
            <a:p>
              <a:endParaRPr lang="en-NZ" sz="2400"/>
            </a:p>
          </p:txBody>
        </p:sp>
        <p:sp>
          <p:nvSpPr>
            <p:cNvPr id="4" name="TextBox 4"/>
            <p:cNvSpPr txBox="1"/>
            <p:nvPr/>
          </p:nvSpPr>
          <p:spPr>
            <a:xfrm>
              <a:off x="0" y="-38100"/>
              <a:ext cx="1071969" cy="648280"/>
            </a:xfrm>
            <a:prstGeom prst="rect">
              <a:avLst/>
            </a:prstGeom>
          </p:spPr>
          <p:txBody>
            <a:bodyPr lIns="48135" tIns="48135" rIns="48135" bIns="48135" rtlCol="0" anchor="ctr"/>
            <a:lstStyle/>
            <a:p>
              <a:pPr algn="ctr">
                <a:lnSpc>
                  <a:spcPts val="2520"/>
                </a:lnSpc>
              </a:pPr>
              <a:endParaRPr sz="2400"/>
            </a:p>
          </p:txBody>
        </p:sp>
      </p:grpSp>
      <p:grpSp>
        <p:nvGrpSpPr>
          <p:cNvPr id="5" name="Group 5"/>
          <p:cNvGrpSpPr/>
          <p:nvPr/>
        </p:nvGrpSpPr>
        <p:grpSpPr>
          <a:xfrm>
            <a:off x="0" y="-72655"/>
            <a:ext cx="20159471" cy="1838275"/>
            <a:chOff x="0" y="0"/>
            <a:chExt cx="5391771" cy="356323"/>
          </a:xfrm>
        </p:grpSpPr>
        <p:sp>
          <p:nvSpPr>
            <p:cNvPr id="6" name="Freeform 6"/>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sz="2400"/>
            </a:p>
          </p:txBody>
        </p:sp>
        <p:sp>
          <p:nvSpPr>
            <p:cNvPr id="7" name="TextBox 7"/>
            <p:cNvSpPr txBox="1"/>
            <p:nvPr/>
          </p:nvSpPr>
          <p:spPr>
            <a:xfrm>
              <a:off x="0" y="-9525"/>
              <a:ext cx="5391771" cy="365848"/>
            </a:xfrm>
            <a:prstGeom prst="rect">
              <a:avLst/>
            </a:prstGeom>
          </p:spPr>
          <p:txBody>
            <a:bodyPr lIns="48135" tIns="48135" rIns="48135" bIns="48135" rtlCol="0" anchor="ctr"/>
            <a:lstStyle/>
            <a:p>
              <a:pPr algn="ctr">
                <a:lnSpc>
                  <a:spcPts val="1591"/>
                </a:lnSpc>
              </a:pPr>
              <a:endParaRPr sz="2400"/>
            </a:p>
          </p:txBody>
        </p:sp>
      </p:grpSp>
      <p:grpSp>
        <p:nvGrpSpPr>
          <p:cNvPr id="8" name="Group 8"/>
          <p:cNvGrpSpPr/>
          <p:nvPr/>
        </p:nvGrpSpPr>
        <p:grpSpPr>
          <a:xfrm>
            <a:off x="4331129" y="2348475"/>
            <a:ext cx="5789185" cy="2277992"/>
            <a:chOff x="0" y="0"/>
            <a:chExt cx="1548352" cy="609263"/>
          </a:xfrm>
        </p:grpSpPr>
        <p:sp>
          <p:nvSpPr>
            <p:cNvPr id="9" name="Freeform 9"/>
            <p:cNvSpPr/>
            <p:nvPr/>
          </p:nvSpPr>
          <p:spPr>
            <a:xfrm>
              <a:off x="0" y="0"/>
              <a:ext cx="1548352" cy="609263"/>
            </a:xfrm>
            <a:custGeom>
              <a:avLst/>
              <a:gdLst/>
              <a:ahLst/>
              <a:cxnLst/>
              <a:rect l="l" t="t" r="r" b="b"/>
              <a:pathLst>
                <a:path w="1548352" h="609263">
                  <a:moveTo>
                    <a:pt x="42793" y="0"/>
                  </a:moveTo>
                  <a:lnTo>
                    <a:pt x="1505559" y="0"/>
                  </a:lnTo>
                  <a:cubicBezTo>
                    <a:pt x="1516909" y="0"/>
                    <a:pt x="1527793" y="4509"/>
                    <a:pt x="1535818" y="12534"/>
                  </a:cubicBezTo>
                  <a:cubicBezTo>
                    <a:pt x="1543844" y="20559"/>
                    <a:pt x="1548352" y="31443"/>
                    <a:pt x="1548352" y="42793"/>
                  </a:cubicBezTo>
                  <a:lnTo>
                    <a:pt x="1548352" y="566470"/>
                  </a:lnTo>
                  <a:cubicBezTo>
                    <a:pt x="1548352" y="590104"/>
                    <a:pt x="1529193" y="609263"/>
                    <a:pt x="1505559" y="609263"/>
                  </a:cubicBezTo>
                  <a:lnTo>
                    <a:pt x="42793" y="609263"/>
                  </a:lnTo>
                  <a:cubicBezTo>
                    <a:pt x="31443" y="609263"/>
                    <a:pt x="20559" y="604754"/>
                    <a:pt x="12534" y="596729"/>
                  </a:cubicBezTo>
                  <a:cubicBezTo>
                    <a:pt x="4509" y="588704"/>
                    <a:pt x="0" y="577819"/>
                    <a:pt x="0" y="566470"/>
                  </a:cubicBezTo>
                  <a:lnTo>
                    <a:pt x="0" y="42793"/>
                  </a:lnTo>
                  <a:cubicBezTo>
                    <a:pt x="0" y="31443"/>
                    <a:pt x="4509" y="20559"/>
                    <a:pt x="12534" y="12534"/>
                  </a:cubicBezTo>
                  <a:cubicBezTo>
                    <a:pt x="20559" y="4509"/>
                    <a:pt x="31443" y="0"/>
                    <a:pt x="42793" y="0"/>
                  </a:cubicBezTo>
                  <a:close/>
                </a:path>
              </a:pathLst>
            </a:custGeom>
            <a:solidFill>
              <a:srgbClr val="F6F4EC"/>
            </a:solidFill>
          </p:spPr>
          <p:txBody>
            <a:bodyPr/>
            <a:lstStyle/>
            <a:p>
              <a:endParaRPr lang="en-NZ" sz="2400"/>
            </a:p>
          </p:txBody>
        </p:sp>
        <p:sp>
          <p:nvSpPr>
            <p:cNvPr id="10" name="TextBox 10"/>
            <p:cNvSpPr txBox="1"/>
            <p:nvPr/>
          </p:nvSpPr>
          <p:spPr>
            <a:xfrm>
              <a:off x="0" y="-38100"/>
              <a:ext cx="1548352" cy="647363"/>
            </a:xfrm>
            <a:prstGeom prst="rect">
              <a:avLst/>
            </a:prstGeom>
          </p:spPr>
          <p:txBody>
            <a:bodyPr lIns="48135" tIns="48135" rIns="48135" bIns="48135" rtlCol="0" anchor="ctr"/>
            <a:lstStyle/>
            <a:p>
              <a:pPr algn="ctr">
                <a:lnSpc>
                  <a:spcPts val="2520"/>
                </a:lnSpc>
              </a:pPr>
              <a:endParaRPr sz="2400"/>
            </a:p>
          </p:txBody>
        </p:sp>
      </p:grpSp>
      <p:grpSp>
        <p:nvGrpSpPr>
          <p:cNvPr id="11" name="Group 11"/>
          <p:cNvGrpSpPr/>
          <p:nvPr/>
        </p:nvGrpSpPr>
        <p:grpSpPr>
          <a:xfrm>
            <a:off x="10404031" y="2489184"/>
            <a:ext cx="9755440" cy="11664206"/>
            <a:chOff x="0" y="0"/>
            <a:chExt cx="2576582" cy="3080721"/>
          </a:xfrm>
        </p:grpSpPr>
        <p:sp>
          <p:nvSpPr>
            <p:cNvPr id="12" name="Freeform 12"/>
            <p:cNvSpPr/>
            <p:nvPr/>
          </p:nvSpPr>
          <p:spPr>
            <a:xfrm>
              <a:off x="0" y="0"/>
              <a:ext cx="2576582" cy="3080721"/>
            </a:xfrm>
            <a:custGeom>
              <a:avLst/>
              <a:gdLst/>
              <a:ahLst/>
              <a:cxnLst/>
              <a:rect l="l" t="t" r="r" b="b"/>
              <a:pathLst>
                <a:path w="2576582" h="3080721">
                  <a:moveTo>
                    <a:pt x="25395" y="0"/>
                  </a:moveTo>
                  <a:lnTo>
                    <a:pt x="2551188" y="0"/>
                  </a:lnTo>
                  <a:cubicBezTo>
                    <a:pt x="2557923" y="0"/>
                    <a:pt x="2564382" y="2675"/>
                    <a:pt x="2569145" y="7438"/>
                  </a:cubicBezTo>
                  <a:cubicBezTo>
                    <a:pt x="2573907" y="12200"/>
                    <a:pt x="2576582" y="18659"/>
                    <a:pt x="2576582" y="25395"/>
                  </a:cubicBezTo>
                  <a:lnTo>
                    <a:pt x="2576582" y="3055326"/>
                  </a:lnTo>
                  <a:cubicBezTo>
                    <a:pt x="2576582" y="3062061"/>
                    <a:pt x="2573907" y="3068521"/>
                    <a:pt x="2569145" y="3073283"/>
                  </a:cubicBezTo>
                  <a:cubicBezTo>
                    <a:pt x="2564382" y="3078045"/>
                    <a:pt x="2557923" y="3080721"/>
                    <a:pt x="2551188" y="3080721"/>
                  </a:cubicBezTo>
                  <a:lnTo>
                    <a:pt x="25395" y="3080721"/>
                  </a:lnTo>
                  <a:cubicBezTo>
                    <a:pt x="18659" y="3080721"/>
                    <a:pt x="12200" y="3078045"/>
                    <a:pt x="7438" y="3073283"/>
                  </a:cubicBezTo>
                  <a:cubicBezTo>
                    <a:pt x="2675" y="3068521"/>
                    <a:pt x="0" y="3062061"/>
                    <a:pt x="0" y="3055326"/>
                  </a:cubicBezTo>
                  <a:lnTo>
                    <a:pt x="0" y="25395"/>
                  </a:lnTo>
                  <a:cubicBezTo>
                    <a:pt x="0" y="18659"/>
                    <a:pt x="2675" y="12200"/>
                    <a:pt x="7438" y="7438"/>
                  </a:cubicBezTo>
                  <a:cubicBezTo>
                    <a:pt x="12200" y="2675"/>
                    <a:pt x="18659" y="0"/>
                    <a:pt x="25395" y="0"/>
                  </a:cubicBezTo>
                  <a:close/>
                </a:path>
              </a:pathLst>
            </a:custGeom>
            <a:solidFill>
              <a:srgbClr val="F6F4EC"/>
            </a:solidFill>
          </p:spPr>
          <p:txBody>
            <a:bodyPr/>
            <a:lstStyle/>
            <a:p>
              <a:endParaRPr lang="en-NZ" sz="2400"/>
            </a:p>
          </p:txBody>
        </p:sp>
        <p:sp>
          <p:nvSpPr>
            <p:cNvPr id="13" name="TextBox 13"/>
            <p:cNvSpPr txBox="1"/>
            <p:nvPr/>
          </p:nvSpPr>
          <p:spPr>
            <a:xfrm>
              <a:off x="0" y="-38100"/>
              <a:ext cx="2576582" cy="3118821"/>
            </a:xfrm>
            <a:prstGeom prst="rect">
              <a:avLst/>
            </a:prstGeom>
          </p:spPr>
          <p:txBody>
            <a:bodyPr lIns="48135" tIns="48135" rIns="48135" bIns="48135" rtlCol="0" anchor="ctr"/>
            <a:lstStyle/>
            <a:p>
              <a:pPr algn="ctr">
                <a:lnSpc>
                  <a:spcPts val="2520"/>
                </a:lnSpc>
              </a:pPr>
              <a:endParaRPr sz="2400"/>
            </a:p>
          </p:txBody>
        </p:sp>
      </p:grpSp>
      <p:sp>
        <p:nvSpPr>
          <p:cNvPr id="14" name="AutoShape 14"/>
          <p:cNvSpPr/>
          <p:nvPr/>
        </p:nvSpPr>
        <p:spPr>
          <a:xfrm flipH="1">
            <a:off x="9796458" y="3069806"/>
            <a:ext cx="9202" cy="1213941"/>
          </a:xfrm>
          <a:prstGeom prst="line">
            <a:avLst/>
          </a:prstGeom>
          <a:ln w="38100" cap="flat">
            <a:solidFill>
              <a:srgbClr val="FF914D">
                <a:alpha val="76863"/>
              </a:srgbClr>
            </a:solidFill>
            <a:prstDash val="solid"/>
            <a:headEnd type="none" w="sm" len="sm"/>
            <a:tailEnd type="none" w="sm" len="sm"/>
          </a:ln>
        </p:spPr>
        <p:txBody>
          <a:bodyPr/>
          <a:lstStyle/>
          <a:p>
            <a:endParaRPr lang="en-NZ" sz="2400"/>
          </a:p>
        </p:txBody>
      </p:sp>
      <p:sp>
        <p:nvSpPr>
          <p:cNvPr id="15" name="AutoShape 15"/>
          <p:cNvSpPr/>
          <p:nvPr/>
        </p:nvSpPr>
        <p:spPr>
          <a:xfrm flipH="1">
            <a:off x="8941117" y="2799233"/>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16" name="AutoShape 16"/>
          <p:cNvSpPr/>
          <p:nvPr/>
        </p:nvSpPr>
        <p:spPr>
          <a:xfrm flipH="1" flipV="1">
            <a:off x="8941117" y="2924475"/>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17" name="AutoShape 17"/>
          <p:cNvSpPr/>
          <p:nvPr/>
        </p:nvSpPr>
        <p:spPr>
          <a:xfrm flipV="1">
            <a:off x="19493071" y="3095173"/>
            <a:ext cx="0" cy="9821842"/>
          </a:xfrm>
          <a:prstGeom prst="line">
            <a:avLst/>
          </a:prstGeom>
          <a:ln w="38100" cap="flat">
            <a:solidFill>
              <a:srgbClr val="FF914D">
                <a:alpha val="56863"/>
              </a:srgbClr>
            </a:solidFill>
            <a:prstDash val="solid"/>
            <a:headEnd type="none" w="sm" len="sm"/>
            <a:tailEnd type="none" w="sm" len="sm"/>
          </a:ln>
        </p:spPr>
        <p:txBody>
          <a:bodyPr/>
          <a:lstStyle/>
          <a:p>
            <a:endParaRPr lang="en-NZ" sz="2400"/>
          </a:p>
        </p:txBody>
      </p:sp>
      <p:grpSp>
        <p:nvGrpSpPr>
          <p:cNvPr id="18" name="Group 18"/>
          <p:cNvGrpSpPr/>
          <p:nvPr/>
        </p:nvGrpSpPr>
        <p:grpSpPr>
          <a:xfrm>
            <a:off x="166295" y="4753464"/>
            <a:ext cx="10015793" cy="1708060"/>
            <a:chOff x="0" y="0"/>
            <a:chExt cx="2678784" cy="456831"/>
          </a:xfrm>
        </p:grpSpPr>
        <p:sp>
          <p:nvSpPr>
            <p:cNvPr id="19" name="Freeform 19"/>
            <p:cNvSpPr/>
            <p:nvPr/>
          </p:nvSpPr>
          <p:spPr>
            <a:xfrm>
              <a:off x="0" y="0"/>
              <a:ext cx="2678784" cy="456831"/>
            </a:xfrm>
            <a:custGeom>
              <a:avLst/>
              <a:gdLst/>
              <a:ahLst/>
              <a:cxnLst/>
              <a:rect l="l" t="t" r="r" b="b"/>
              <a:pathLst>
                <a:path w="2678784" h="456831">
                  <a:moveTo>
                    <a:pt x="24734" y="0"/>
                  </a:moveTo>
                  <a:lnTo>
                    <a:pt x="2654049" y="0"/>
                  </a:lnTo>
                  <a:cubicBezTo>
                    <a:pt x="2660609" y="0"/>
                    <a:pt x="2666901" y="2606"/>
                    <a:pt x="2671539" y="7245"/>
                  </a:cubicBezTo>
                  <a:cubicBezTo>
                    <a:pt x="2676178" y="11883"/>
                    <a:pt x="2678784" y="18174"/>
                    <a:pt x="2678784" y="24734"/>
                  </a:cubicBezTo>
                  <a:lnTo>
                    <a:pt x="2678784" y="432096"/>
                  </a:lnTo>
                  <a:cubicBezTo>
                    <a:pt x="2678784" y="445757"/>
                    <a:pt x="2667710" y="456831"/>
                    <a:pt x="2654049" y="456831"/>
                  </a:cubicBezTo>
                  <a:lnTo>
                    <a:pt x="24734" y="456831"/>
                  </a:lnTo>
                  <a:cubicBezTo>
                    <a:pt x="11074" y="456831"/>
                    <a:pt x="0" y="445757"/>
                    <a:pt x="0" y="432096"/>
                  </a:cubicBezTo>
                  <a:lnTo>
                    <a:pt x="0" y="24734"/>
                  </a:lnTo>
                  <a:cubicBezTo>
                    <a:pt x="0" y="11074"/>
                    <a:pt x="11074" y="0"/>
                    <a:pt x="24734" y="0"/>
                  </a:cubicBezTo>
                  <a:close/>
                </a:path>
              </a:pathLst>
            </a:custGeom>
            <a:solidFill>
              <a:srgbClr val="F6F4EC"/>
            </a:solidFill>
          </p:spPr>
          <p:txBody>
            <a:bodyPr/>
            <a:lstStyle/>
            <a:p>
              <a:endParaRPr lang="en-NZ" sz="2400"/>
            </a:p>
          </p:txBody>
        </p:sp>
        <p:sp>
          <p:nvSpPr>
            <p:cNvPr id="20" name="TextBox 20"/>
            <p:cNvSpPr txBox="1"/>
            <p:nvPr/>
          </p:nvSpPr>
          <p:spPr>
            <a:xfrm>
              <a:off x="0" y="-38100"/>
              <a:ext cx="2678784" cy="494931"/>
            </a:xfrm>
            <a:prstGeom prst="rect">
              <a:avLst/>
            </a:prstGeom>
          </p:spPr>
          <p:txBody>
            <a:bodyPr lIns="48135" tIns="48135" rIns="48135" bIns="48135" rtlCol="0" anchor="ctr"/>
            <a:lstStyle/>
            <a:p>
              <a:pPr algn="ctr">
                <a:lnSpc>
                  <a:spcPts val="2520"/>
                </a:lnSpc>
              </a:pPr>
              <a:endParaRPr sz="2400"/>
            </a:p>
          </p:txBody>
        </p:sp>
      </p:grpSp>
      <p:grpSp>
        <p:nvGrpSpPr>
          <p:cNvPr id="21" name="Group 21"/>
          <p:cNvGrpSpPr/>
          <p:nvPr/>
        </p:nvGrpSpPr>
        <p:grpSpPr>
          <a:xfrm>
            <a:off x="230489" y="6575821"/>
            <a:ext cx="9951599" cy="1720207"/>
            <a:chOff x="0" y="0"/>
            <a:chExt cx="2661614" cy="460080"/>
          </a:xfrm>
        </p:grpSpPr>
        <p:sp>
          <p:nvSpPr>
            <p:cNvPr id="22" name="Freeform 22"/>
            <p:cNvSpPr/>
            <p:nvPr/>
          </p:nvSpPr>
          <p:spPr>
            <a:xfrm>
              <a:off x="0" y="0"/>
              <a:ext cx="2661614" cy="460080"/>
            </a:xfrm>
            <a:custGeom>
              <a:avLst/>
              <a:gdLst/>
              <a:ahLst/>
              <a:cxnLst/>
              <a:rect l="l" t="t" r="r" b="b"/>
              <a:pathLst>
                <a:path w="2661614" h="460080">
                  <a:moveTo>
                    <a:pt x="24894" y="0"/>
                  </a:moveTo>
                  <a:lnTo>
                    <a:pt x="2636720" y="0"/>
                  </a:lnTo>
                  <a:cubicBezTo>
                    <a:pt x="2650469" y="0"/>
                    <a:pt x="2661614" y="11145"/>
                    <a:pt x="2661614" y="24894"/>
                  </a:cubicBezTo>
                  <a:lnTo>
                    <a:pt x="2661614" y="435186"/>
                  </a:lnTo>
                  <a:cubicBezTo>
                    <a:pt x="2661614" y="448934"/>
                    <a:pt x="2650469" y="460080"/>
                    <a:pt x="2636720" y="460080"/>
                  </a:cubicBezTo>
                  <a:lnTo>
                    <a:pt x="24894" y="460080"/>
                  </a:lnTo>
                  <a:cubicBezTo>
                    <a:pt x="11145" y="460080"/>
                    <a:pt x="0" y="448934"/>
                    <a:pt x="0" y="435186"/>
                  </a:cubicBezTo>
                  <a:lnTo>
                    <a:pt x="0" y="24894"/>
                  </a:lnTo>
                  <a:cubicBezTo>
                    <a:pt x="0" y="11145"/>
                    <a:pt x="11145" y="0"/>
                    <a:pt x="24894" y="0"/>
                  </a:cubicBezTo>
                  <a:close/>
                </a:path>
              </a:pathLst>
            </a:custGeom>
            <a:solidFill>
              <a:srgbClr val="F6F4EC"/>
            </a:solidFill>
          </p:spPr>
          <p:txBody>
            <a:bodyPr/>
            <a:lstStyle/>
            <a:p>
              <a:endParaRPr lang="en-NZ" sz="2400"/>
            </a:p>
          </p:txBody>
        </p:sp>
        <p:sp>
          <p:nvSpPr>
            <p:cNvPr id="23" name="TextBox 23"/>
            <p:cNvSpPr txBox="1"/>
            <p:nvPr/>
          </p:nvSpPr>
          <p:spPr>
            <a:xfrm>
              <a:off x="0" y="-38100"/>
              <a:ext cx="2661614" cy="498180"/>
            </a:xfrm>
            <a:prstGeom prst="rect">
              <a:avLst/>
            </a:prstGeom>
          </p:spPr>
          <p:txBody>
            <a:bodyPr lIns="48135" tIns="48135" rIns="48135" bIns="48135" rtlCol="0" anchor="ctr"/>
            <a:lstStyle/>
            <a:p>
              <a:pPr algn="ctr">
                <a:lnSpc>
                  <a:spcPts val="2520"/>
                </a:lnSpc>
              </a:pPr>
              <a:endParaRPr sz="2400"/>
            </a:p>
          </p:txBody>
        </p:sp>
      </p:grpSp>
      <p:grpSp>
        <p:nvGrpSpPr>
          <p:cNvPr id="24" name="Group 24"/>
          <p:cNvGrpSpPr/>
          <p:nvPr/>
        </p:nvGrpSpPr>
        <p:grpSpPr>
          <a:xfrm>
            <a:off x="230489" y="8384925"/>
            <a:ext cx="9951599" cy="5773994"/>
            <a:chOff x="0" y="0"/>
            <a:chExt cx="2661614" cy="1544289"/>
          </a:xfrm>
        </p:grpSpPr>
        <p:sp>
          <p:nvSpPr>
            <p:cNvPr id="25" name="Freeform 25"/>
            <p:cNvSpPr/>
            <p:nvPr/>
          </p:nvSpPr>
          <p:spPr>
            <a:xfrm>
              <a:off x="0" y="0"/>
              <a:ext cx="2661614" cy="1544289"/>
            </a:xfrm>
            <a:custGeom>
              <a:avLst/>
              <a:gdLst/>
              <a:ahLst/>
              <a:cxnLst/>
              <a:rect l="l" t="t" r="r" b="b"/>
              <a:pathLst>
                <a:path w="2661614" h="1544289">
                  <a:moveTo>
                    <a:pt x="24894" y="0"/>
                  </a:moveTo>
                  <a:lnTo>
                    <a:pt x="2636720" y="0"/>
                  </a:lnTo>
                  <a:cubicBezTo>
                    <a:pt x="2650469" y="0"/>
                    <a:pt x="2661614" y="11145"/>
                    <a:pt x="2661614" y="24894"/>
                  </a:cubicBezTo>
                  <a:lnTo>
                    <a:pt x="2661614" y="1519395"/>
                  </a:lnTo>
                  <a:cubicBezTo>
                    <a:pt x="2661614" y="1533144"/>
                    <a:pt x="2650469" y="1544289"/>
                    <a:pt x="2636720" y="1544289"/>
                  </a:cubicBezTo>
                  <a:lnTo>
                    <a:pt x="24894" y="1544289"/>
                  </a:lnTo>
                  <a:cubicBezTo>
                    <a:pt x="11145" y="1544289"/>
                    <a:pt x="0" y="1533144"/>
                    <a:pt x="0" y="1519395"/>
                  </a:cubicBezTo>
                  <a:lnTo>
                    <a:pt x="0" y="24894"/>
                  </a:lnTo>
                  <a:cubicBezTo>
                    <a:pt x="0" y="11145"/>
                    <a:pt x="11145" y="0"/>
                    <a:pt x="24894" y="0"/>
                  </a:cubicBezTo>
                  <a:close/>
                </a:path>
              </a:pathLst>
            </a:custGeom>
            <a:solidFill>
              <a:srgbClr val="F6F4EC"/>
            </a:solidFill>
          </p:spPr>
          <p:txBody>
            <a:bodyPr/>
            <a:lstStyle/>
            <a:p>
              <a:endParaRPr lang="en-NZ" sz="2400"/>
            </a:p>
          </p:txBody>
        </p:sp>
        <p:sp>
          <p:nvSpPr>
            <p:cNvPr id="26" name="TextBox 26"/>
            <p:cNvSpPr txBox="1"/>
            <p:nvPr/>
          </p:nvSpPr>
          <p:spPr>
            <a:xfrm>
              <a:off x="0" y="-38100"/>
              <a:ext cx="2661614" cy="1582389"/>
            </a:xfrm>
            <a:prstGeom prst="rect">
              <a:avLst/>
            </a:prstGeom>
          </p:spPr>
          <p:txBody>
            <a:bodyPr lIns="48135" tIns="48135" rIns="48135" bIns="48135" rtlCol="0" anchor="ctr"/>
            <a:lstStyle/>
            <a:p>
              <a:pPr algn="ctr">
                <a:lnSpc>
                  <a:spcPts val="2520"/>
                </a:lnSpc>
              </a:pPr>
              <a:endParaRPr sz="2400"/>
            </a:p>
          </p:txBody>
        </p:sp>
      </p:grpSp>
      <p:graphicFrame>
        <p:nvGraphicFramePr>
          <p:cNvPr id="27" name="Table 27"/>
          <p:cNvGraphicFramePr>
            <a:graphicFrameLocks noGrp="1"/>
          </p:cNvGraphicFramePr>
          <p:nvPr/>
        </p:nvGraphicFramePr>
        <p:xfrm>
          <a:off x="511472" y="7064160"/>
          <a:ext cx="9568265" cy="977872"/>
        </p:xfrm>
        <a:graphic>
          <a:graphicData uri="http://schemas.openxmlformats.org/drawingml/2006/table">
            <a:tbl>
              <a:tblPr/>
              <a:tblGrid>
                <a:gridCol w="4342761">
                  <a:extLst>
                    <a:ext uri="{9D8B030D-6E8A-4147-A177-3AD203B41FA5}">
                      <a16:colId xmlns:a16="http://schemas.microsoft.com/office/drawing/2014/main" val="20000"/>
                    </a:ext>
                  </a:extLst>
                </a:gridCol>
                <a:gridCol w="1752479">
                  <a:extLst>
                    <a:ext uri="{9D8B030D-6E8A-4147-A177-3AD203B41FA5}">
                      <a16:colId xmlns:a16="http://schemas.microsoft.com/office/drawing/2014/main" val="20001"/>
                    </a:ext>
                  </a:extLst>
                </a:gridCol>
                <a:gridCol w="1603029">
                  <a:extLst>
                    <a:ext uri="{9D8B030D-6E8A-4147-A177-3AD203B41FA5}">
                      <a16:colId xmlns:a16="http://schemas.microsoft.com/office/drawing/2014/main" val="20002"/>
                    </a:ext>
                  </a:extLst>
                </a:gridCol>
                <a:gridCol w="1869996">
                  <a:extLst>
                    <a:ext uri="{9D8B030D-6E8A-4147-A177-3AD203B41FA5}">
                      <a16:colId xmlns:a16="http://schemas.microsoft.com/office/drawing/2014/main" val="20003"/>
                    </a:ext>
                  </a:extLst>
                </a:gridCol>
              </a:tblGrid>
              <a:tr h="488936">
                <a:tc>
                  <a:txBody>
                    <a:bodyPr/>
                    <a:lstStyle/>
                    <a:p>
                      <a:pPr algn="ctr">
                        <a:lnSpc>
                          <a:spcPts val="1679"/>
                        </a:lnSpc>
                        <a:defRPr/>
                      </a:pP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2024/25</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Q1 2025/26</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0000"/>
                          </a:solidFill>
                          <a:latin typeface="Poppins Bold"/>
                          <a:ea typeface="Poppins Bold"/>
                          <a:cs typeface="Poppins Bold"/>
                          <a:sym typeface="Poppins Bold"/>
                        </a:rPr>
                        <a:t>% point change</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8936">
                <a:tc>
                  <a:txBody>
                    <a:bodyPr/>
                    <a:lstStyle/>
                    <a:p>
                      <a:pPr algn="l">
                        <a:lnSpc>
                          <a:spcPts val="1679"/>
                        </a:lnSpc>
                        <a:defRPr/>
                      </a:pPr>
                      <a:r>
                        <a:rPr lang="en-US" sz="1600">
                          <a:solidFill>
                            <a:srgbClr val="000000"/>
                          </a:solidFill>
                          <a:latin typeface="Poppins"/>
                          <a:ea typeface="Poppins"/>
                          <a:cs typeface="Poppins"/>
                          <a:sym typeface="Poppins"/>
                        </a:rPr>
                        <a:t>Shorter wait times for elective treatment </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62.2%</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a:solidFill>
                            <a:srgbClr val="000000"/>
                          </a:solidFill>
                          <a:latin typeface="Poppins"/>
                          <a:ea typeface="Poppins"/>
                          <a:cs typeface="Poppins"/>
                          <a:sym typeface="Poppins"/>
                        </a:rPr>
                        <a:t>65.9%</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600" b="1">
                          <a:solidFill>
                            <a:srgbClr val="00944D"/>
                          </a:solidFill>
                          <a:latin typeface="Poppins Bold"/>
                          <a:ea typeface="Poppins Bold"/>
                          <a:cs typeface="Poppins Bold"/>
                          <a:sym typeface="Poppins Bold"/>
                        </a:rPr>
                        <a:t>3.7%</a:t>
                      </a:r>
                      <a:endParaRPr lang="en-US" sz="1500"/>
                    </a:p>
                  </a:txBody>
                  <a:tcPr marL="38099" marR="38099" marT="38099" marB="38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8" name="Picture 28"/>
          <p:cNvPicPr>
            <a:picLocks noChangeAspect="1"/>
          </p:cNvPicPr>
          <p:nvPr/>
        </p:nvPicPr>
        <p:blipFill>
          <a:blip r:embed="rId2"/>
          <a:stretch>
            <a:fillRect/>
          </a:stretch>
        </p:blipFill>
        <p:spPr>
          <a:xfrm>
            <a:off x="6062855" y="2855662"/>
            <a:ext cx="3302072" cy="1708555"/>
          </a:xfrm>
          <a:prstGeom prst="rect">
            <a:avLst/>
          </a:prstGeom>
        </p:spPr>
      </p:pic>
      <p:pic>
        <p:nvPicPr>
          <p:cNvPr id="29" name="Picture 29"/>
          <p:cNvPicPr>
            <a:picLocks noChangeAspect="1"/>
          </p:cNvPicPr>
          <p:nvPr/>
        </p:nvPicPr>
        <p:blipFill>
          <a:blip r:embed="rId3"/>
          <a:stretch>
            <a:fillRect/>
          </a:stretch>
        </p:blipFill>
        <p:spPr>
          <a:xfrm>
            <a:off x="9406210" y="2147683"/>
            <a:ext cx="11866503" cy="12126255"/>
          </a:xfrm>
          <a:prstGeom prst="rect">
            <a:avLst/>
          </a:prstGeom>
        </p:spPr>
      </p:pic>
      <p:sp>
        <p:nvSpPr>
          <p:cNvPr id="30" name="AutoShape 30"/>
          <p:cNvSpPr/>
          <p:nvPr/>
        </p:nvSpPr>
        <p:spPr>
          <a:xfrm>
            <a:off x="17969111" y="3069807"/>
            <a:ext cx="0" cy="9779403"/>
          </a:xfrm>
          <a:prstGeom prst="line">
            <a:avLst/>
          </a:prstGeom>
          <a:ln w="38100" cap="flat">
            <a:solidFill>
              <a:srgbClr val="FF3131">
                <a:alpha val="56863"/>
              </a:srgbClr>
            </a:solidFill>
            <a:prstDash val="sysDot"/>
            <a:headEnd type="none" w="sm" len="sm"/>
            <a:tailEnd type="none" w="sm" len="sm"/>
          </a:ln>
        </p:spPr>
        <p:txBody>
          <a:bodyPr/>
          <a:lstStyle/>
          <a:p>
            <a:endParaRPr lang="en-NZ" sz="2400"/>
          </a:p>
        </p:txBody>
      </p:sp>
      <p:sp>
        <p:nvSpPr>
          <p:cNvPr id="31" name="AutoShape 31"/>
          <p:cNvSpPr/>
          <p:nvPr/>
        </p:nvSpPr>
        <p:spPr>
          <a:xfrm flipH="1">
            <a:off x="16838620" y="2799233"/>
            <a:ext cx="864544" cy="0"/>
          </a:xfrm>
          <a:prstGeom prst="line">
            <a:avLst/>
          </a:prstGeom>
          <a:ln w="38100" cap="flat">
            <a:solidFill>
              <a:srgbClr val="FF3131"/>
            </a:solidFill>
            <a:prstDash val="sysDot"/>
            <a:headEnd type="none" w="sm" len="sm"/>
            <a:tailEnd type="none" w="sm" len="sm"/>
          </a:ln>
        </p:spPr>
        <p:txBody>
          <a:bodyPr/>
          <a:lstStyle/>
          <a:p>
            <a:endParaRPr lang="en-NZ" sz="2400"/>
          </a:p>
        </p:txBody>
      </p:sp>
      <p:sp>
        <p:nvSpPr>
          <p:cNvPr id="32" name="AutoShape 32"/>
          <p:cNvSpPr/>
          <p:nvPr/>
        </p:nvSpPr>
        <p:spPr>
          <a:xfrm flipH="1" flipV="1">
            <a:off x="16838620" y="2924475"/>
            <a:ext cx="864544" cy="0"/>
          </a:xfrm>
          <a:prstGeom prst="line">
            <a:avLst/>
          </a:prstGeom>
          <a:ln w="38100" cap="flat">
            <a:solidFill>
              <a:srgbClr val="FF914D"/>
            </a:solidFill>
            <a:prstDash val="solid"/>
            <a:headEnd type="none" w="sm" len="sm"/>
            <a:tailEnd type="none" w="sm" len="sm"/>
          </a:ln>
        </p:spPr>
        <p:txBody>
          <a:bodyPr/>
          <a:lstStyle/>
          <a:p>
            <a:endParaRPr lang="en-NZ" sz="2400"/>
          </a:p>
        </p:txBody>
      </p:sp>
      <p:sp>
        <p:nvSpPr>
          <p:cNvPr id="33" name="Freeform 33"/>
          <p:cNvSpPr/>
          <p:nvPr/>
        </p:nvSpPr>
        <p:spPr>
          <a:xfrm>
            <a:off x="79189" y="336105"/>
            <a:ext cx="3921748" cy="1054776"/>
          </a:xfrm>
          <a:custGeom>
            <a:avLst/>
            <a:gdLst/>
            <a:ahLst/>
            <a:cxnLst/>
            <a:rect l="l" t="t" r="r" b="b"/>
            <a:pathLst>
              <a:path w="2941388" h="791103">
                <a:moveTo>
                  <a:pt x="0" y="0"/>
                </a:moveTo>
                <a:lnTo>
                  <a:pt x="2941388" y="0"/>
                </a:lnTo>
                <a:lnTo>
                  <a:pt x="2941388" y="791103"/>
                </a:lnTo>
                <a:lnTo>
                  <a:pt x="0" y="791103"/>
                </a:lnTo>
                <a:lnTo>
                  <a:pt x="0" y="0"/>
                </a:lnTo>
                <a:close/>
              </a:path>
            </a:pathLst>
          </a:custGeom>
          <a:blipFill>
            <a:blip r:embed="rId4"/>
            <a:stretch>
              <a:fillRect/>
            </a:stretch>
          </a:blipFill>
        </p:spPr>
        <p:txBody>
          <a:bodyPr/>
          <a:lstStyle/>
          <a:p>
            <a:endParaRPr lang="en-NZ" sz="2400"/>
          </a:p>
        </p:txBody>
      </p:sp>
      <p:grpSp>
        <p:nvGrpSpPr>
          <p:cNvPr id="34" name="Group 34"/>
          <p:cNvGrpSpPr/>
          <p:nvPr/>
        </p:nvGrpSpPr>
        <p:grpSpPr>
          <a:xfrm>
            <a:off x="719633" y="5252924"/>
            <a:ext cx="4055772" cy="1068904"/>
            <a:chOff x="0" y="0"/>
            <a:chExt cx="1090031" cy="287279"/>
          </a:xfrm>
        </p:grpSpPr>
        <p:sp>
          <p:nvSpPr>
            <p:cNvPr id="35" name="Freeform 35"/>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sz="2400"/>
            </a:p>
          </p:txBody>
        </p:sp>
        <p:sp>
          <p:nvSpPr>
            <p:cNvPr id="36" name="TextBox 36"/>
            <p:cNvSpPr txBox="1"/>
            <p:nvPr/>
          </p:nvSpPr>
          <p:spPr>
            <a:xfrm>
              <a:off x="0" y="-38100"/>
              <a:ext cx="1090031" cy="325379"/>
            </a:xfrm>
            <a:prstGeom prst="rect">
              <a:avLst/>
            </a:prstGeom>
          </p:spPr>
          <p:txBody>
            <a:bodyPr lIns="48135" tIns="48135" rIns="48135" bIns="48135" rtlCol="0" anchor="ctr"/>
            <a:lstStyle/>
            <a:p>
              <a:pPr algn="ctr">
                <a:lnSpc>
                  <a:spcPts val="2520"/>
                </a:lnSpc>
              </a:pPr>
              <a:endParaRPr sz="2400"/>
            </a:p>
          </p:txBody>
        </p:sp>
      </p:grpSp>
      <p:grpSp>
        <p:nvGrpSpPr>
          <p:cNvPr id="37" name="Group 37"/>
          <p:cNvGrpSpPr/>
          <p:nvPr/>
        </p:nvGrpSpPr>
        <p:grpSpPr>
          <a:xfrm>
            <a:off x="5137673" y="5252924"/>
            <a:ext cx="4055772" cy="1068904"/>
            <a:chOff x="0" y="0"/>
            <a:chExt cx="1090031" cy="287279"/>
          </a:xfrm>
        </p:grpSpPr>
        <p:sp>
          <p:nvSpPr>
            <p:cNvPr id="38" name="Freeform 38"/>
            <p:cNvSpPr/>
            <p:nvPr/>
          </p:nvSpPr>
          <p:spPr>
            <a:xfrm>
              <a:off x="0" y="0"/>
              <a:ext cx="1090031" cy="287279"/>
            </a:xfrm>
            <a:custGeom>
              <a:avLst/>
              <a:gdLst/>
              <a:ahLst/>
              <a:cxnLst/>
              <a:rect l="l" t="t" r="r" b="b"/>
              <a:pathLst>
                <a:path w="1090031" h="287279">
                  <a:moveTo>
                    <a:pt x="61082" y="0"/>
                  </a:moveTo>
                  <a:lnTo>
                    <a:pt x="1028949" y="0"/>
                  </a:lnTo>
                  <a:cubicBezTo>
                    <a:pt x="1062684" y="0"/>
                    <a:pt x="1090031" y="27347"/>
                    <a:pt x="1090031" y="61082"/>
                  </a:cubicBezTo>
                  <a:lnTo>
                    <a:pt x="1090031" y="226197"/>
                  </a:lnTo>
                  <a:cubicBezTo>
                    <a:pt x="1090031" y="259932"/>
                    <a:pt x="1062684" y="287279"/>
                    <a:pt x="1028949" y="287279"/>
                  </a:cubicBezTo>
                  <a:lnTo>
                    <a:pt x="61082" y="287279"/>
                  </a:lnTo>
                  <a:cubicBezTo>
                    <a:pt x="27347" y="287279"/>
                    <a:pt x="0" y="259932"/>
                    <a:pt x="0" y="226197"/>
                  </a:cubicBezTo>
                  <a:lnTo>
                    <a:pt x="0" y="61082"/>
                  </a:lnTo>
                  <a:cubicBezTo>
                    <a:pt x="0" y="27347"/>
                    <a:pt x="27347" y="0"/>
                    <a:pt x="61082" y="0"/>
                  </a:cubicBezTo>
                  <a:close/>
                </a:path>
              </a:pathLst>
            </a:custGeom>
            <a:solidFill>
              <a:srgbClr val="660033"/>
            </a:solidFill>
          </p:spPr>
          <p:txBody>
            <a:bodyPr/>
            <a:lstStyle/>
            <a:p>
              <a:endParaRPr lang="en-NZ" sz="2400"/>
            </a:p>
          </p:txBody>
        </p:sp>
        <p:sp>
          <p:nvSpPr>
            <p:cNvPr id="39" name="TextBox 39"/>
            <p:cNvSpPr txBox="1"/>
            <p:nvPr/>
          </p:nvSpPr>
          <p:spPr>
            <a:xfrm>
              <a:off x="0" y="-38100"/>
              <a:ext cx="1090031" cy="325379"/>
            </a:xfrm>
            <a:prstGeom prst="rect">
              <a:avLst/>
            </a:prstGeom>
          </p:spPr>
          <p:txBody>
            <a:bodyPr lIns="48135" tIns="48135" rIns="48135" bIns="48135" rtlCol="0" anchor="ctr"/>
            <a:lstStyle/>
            <a:p>
              <a:pPr algn="ctr">
                <a:lnSpc>
                  <a:spcPts val="2520"/>
                </a:lnSpc>
              </a:pPr>
              <a:endParaRPr sz="2400"/>
            </a:p>
          </p:txBody>
        </p:sp>
      </p:grpSp>
      <p:grpSp>
        <p:nvGrpSpPr>
          <p:cNvPr id="40" name="Group 40"/>
          <p:cNvGrpSpPr/>
          <p:nvPr/>
        </p:nvGrpSpPr>
        <p:grpSpPr>
          <a:xfrm>
            <a:off x="10885802" y="12976546"/>
            <a:ext cx="9273670" cy="345596"/>
            <a:chOff x="0" y="0"/>
            <a:chExt cx="2449339" cy="91278"/>
          </a:xfrm>
        </p:grpSpPr>
        <p:sp>
          <p:nvSpPr>
            <p:cNvPr id="41" name="Freeform 41"/>
            <p:cNvSpPr/>
            <p:nvPr/>
          </p:nvSpPr>
          <p:spPr>
            <a:xfrm>
              <a:off x="0" y="0"/>
              <a:ext cx="2449339" cy="91278"/>
            </a:xfrm>
            <a:custGeom>
              <a:avLst/>
              <a:gdLst/>
              <a:ahLst/>
              <a:cxnLst/>
              <a:rect l="l" t="t" r="r" b="b"/>
              <a:pathLst>
                <a:path w="2449339" h="91278">
                  <a:moveTo>
                    <a:pt x="26714" y="0"/>
                  </a:moveTo>
                  <a:lnTo>
                    <a:pt x="2422625" y="0"/>
                  </a:lnTo>
                  <a:cubicBezTo>
                    <a:pt x="2429710" y="0"/>
                    <a:pt x="2436505" y="2814"/>
                    <a:pt x="2441514" y="7824"/>
                  </a:cubicBezTo>
                  <a:cubicBezTo>
                    <a:pt x="2446524" y="12834"/>
                    <a:pt x="2449339" y="19629"/>
                    <a:pt x="2449339" y="26714"/>
                  </a:cubicBezTo>
                  <a:lnTo>
                    <a:pt x="2449339" y="64564"/>
                  </a:lnTo>
                  <a:cubicBezTo>
                    <a:pt x="2449339" y="79318"/>
                    <a:pt x="2437379" y="91278"/>
                    <a:pt x="2422625" y="91278"/>
                  </a:cubicBezTo>
                  <a:lnTo>
                    <a:pt x="26714" y="91278"/>
                  </a:lnTo>
                  <a:cubicBezTo>
                    <a:pt x="11960" y="91278"/>
                    <a:pt x="0" y="79318"/>
                    <a:pt x="0" y="64564"/>
                  </a:cubicBezTo>
                  <a:lnTo>
                    <a:pt x="0" y="26714"/>
                  </a:lnTo>
                  <a:cubicBezTo>
                    <a:pt x="0" y="11960"/>
                    <a:pt x="11960" y="0"/>
                    <a:pt x="26714" y="0"/>
                  </a:cubicBezTo>
                  <a:close/>
                </a:path>
              </a:pathLst>
            </a:custGeom>
            <a:solidFill>
              <a:srgbClr val="F6F4EC"/>
            </a:solidFill>
          </p:spPr>
          <p:txBody>
            <a:bodyPr/>
            <a:lstStyle/>
            <a:p>
              <a:endParaRPr lang="en-NZ" sz="2400"/>
            </a:p>
          </p:txBody>
        </p:sp>
        <p:sp>
          <p:nvSpPr>
            <p:cNvPr id="42" name="TextBox 42"/>
            <p:cNvSpPr txBox="1"/>
            <p:nvPr/>
          </p:nvSpPr>
          <p:spPr>
            <a:xfrm>
              <a:off x="0" y="-38100"/>
              <a:ext cx="2449339" cy="129378"/>
            </a:xfrm>
            <a:prstGeom prst="rect">
              <a:avLst/>
            </a:prstGeom>
          </p:spPr>
          <p:txBody>
            <a:bodyPr lIns="48135" tIns="48135" rIns="48135" bIns="48135" rtlCol="0" anchor="ctr"/>
            <a:lstStyle/>
            <a:p>
              <a:pPr algn="ctr">
                <a:lnSpc>
                  <a:spcPts val="2520"/>
                </a:lnSpc>
              </a:pPr>
              <a:endParaRPr sz="2400"/>
            </a:p>
          </p:txBody>
        </p:sp>
      </p:grpSp>
      <p:sp>
        <p:nvSpPr>
          <p:cNvPr id="43" name="AutoShape 43"/>
          <p:cNvSpPr/>
          <p:nvPr/>
        </p:nvSpPr>
        <p:spPr>
          <a:xfrm>
            <a:off x="8744720" y="3095172"/>
            <a:ext cx="0" cy="1163705"/>
          </a:xfrm>
          <a:prstGeom prst="line">
            <a:avLst/>
          </a:prstGeom>
          <a:ln w="38100" cap="flat">
            <a:solidFill>
              <a:srgbClr val="FF3131">
                <a:alpha val="60000"/>
              </a:srgbClr>
            </a:solidFill>
            <a:prstDash val="sysDot"/>
            <a:headEnd type="none" w="sm" len="sm"/>
            <a:tailEnd type="none" w="sm" len="sm"/>
          </a:ln>
        </p:spPr>
        <p:txBody>
          <a:bodyPr/>
          <a:lstStyle/>
          <a:p>
            <a:endParaRPr lang="en-NZ" sz="2400"/>
          </a:p>
        </p:txBody>
      </p:sp>
      <p:sp>
        <p:nvSpPr>
          <p:cNvPr id="44" name="Freeform 44"/>
          <p:cNvSpPr/>
          <p:nvPr/>
        </p:nvSpPr>
        <p:spPr>
          <a:xfrm>
            <a:off x="-320339" y="2489184"/>
            <a:ext cx="5011287" cy="2355305"/>
          </a:xfrm>
          <a:custGeom>
            <a:avLst/>
            <a:gdLst/>
            <a:ahLst/>
            <a:cxnLst/>
            <a:rect l="l" t="t" r="r" b="b"/>
            <a:pathLst>
              <a:path w="3758564" h="1766525">
                <a:moveTo>
                  <a:pt x="0" y="0"/>
                </a:moveTo>
                <a:lnTo>
                  <a:pt x="3758564" y="0"/>
                </a:lnTo>
                <a:lnTo>
                  <a:pt x="3758564" y="1766525"/>
                </a:lnTo>
                <a:lnTo>
                  <a:pt x="0" y="1766525"/>
                </a:lnTo>
                <a:lnTo>
                  <a:pt x="0" y="0"/>
                </a:lnTo>
                <a:close/>
              </a:path>
            </a:pathLst>
          </a:custGeom>
          <a:blipFill>
            <a:blip r:embed="rId5"/>
            <a:stretch>
              <a:fillRect/>
            </a:stretch>
          </a:blipFill>
        </p:spPr>
        <p:txBody>
          <a:bodyPr/>
          <a:lstStyle/>
          <a:p>
            <a:endParaRPr lang="en-NZ" sz="2400"/>
          </a:p>
        </p:txBody>
      </p:sp>
      <p:sp>
        <p:nvSpPr>
          <p:cNvPr id="45" name="TextBox 45"/>
          <p:cNvSpPr txBox="1"/>
          <p:nvPr/>
        </p:nvSpPr>
        <p:spPr>
          <a:xfrm>
            <a:off x="373397" y="2522800"/>
            <a:ext cx="2382973" cy="413190"/>
          </a:xfrm>
          <a:prstGeom prst="rect">
            <a:avLst/>
          </a:prstGeom>
        </p:spPr>
        <p:txBody>
          <a:bodyPr lIns="0" tIns="0" rIns="0" bIns="0" rtlCol="0" anchor="t">
            <a:spAutoFit/>
          </a:bodyPr>
          <a:lstStyle/>
          <a:p>
            <a:pPr algn="ctr">
              <a:lnSpc>
                <a:spcPts val="3360"/>
              </a:lnSpc>
            </a:pPr>
            <a:r>
              <a:rPr lang="en-US" sz="2400" b="1">
                <a:solidFill>
                  <a:srgbClr val="660033"/>
                </a:solidFill>
                <a:latin typeface="Poppins Bold"/>
                <a:ea typeface="Poppins Bold"/>
                <a:cs typeface="Poppins Bold"/>
                <a:sym typeface="Poppins Bold"/>
              </a:rPr>
              <a:t>National result </a:t>
            </a:r>
          </a:p>
        </p:txBody>
      </p:sp>
      <p:sp>
        <p:nvSpPr>
          <p:cNvPr id="46" name="TextBox 46"/>
          <p:cNvSpPr txBox="1"/>
          <p:nvPr/>
        </p:nvSpPr>
        <p:spPr>
          <a:xfrm>
            <a:off x="4977203" y="241300"/>
            <a:ext cx="10409771" cy="1143133"/>
          </a:xfrm>
          <a:prstGeom prst="rect">
            <a:avLst/>
          </a:prstGeom>
        </p:spPr>
        <p:txBody>
          <a:bodyPr lIns="0" tIns="0" rIns="0" bIns="0" rtlCol="0" anchor="t">
            <a:spAutoFit/>
          </a:bodyPr>
          <a:lstStyle/>
          <a:p>
            <a:pPr algn="ctr">
              <a:lnSpc>
                <a:spcPts val="5375"/>
              </a:lnSpc>
            </a:pPr>
            <a:r>
              <a:rPr lang="en-US" sz="3839" b="1">
                <a:solidFill>
                  <a:srgbClr val="FFFFFF"/>
                </a:solidFill>
                <a:latin typeface="Poppins Bold"/>
                <a:ea typeface="Poppins Bold"/>
                <a:cs typeface="Poppins Bold"/>
                <a:sym typeface="Poppins Bold"/>
              </a:rPr>
              <a:t>Shorter wait times for elective treatment</a:t>
            </a:r>
          </a:p>
          <a:p>
            <a:pPr algn="ctr">
              <a:lnSpc>
                <a:spcPts val="3695"/>
              </a:lnSpc>
            </a:pPr>
            <a:r>
              <a:rPr lang="en-US" sz="2639">
                <a:solidFill>
                  <a:srgbClr val="FFFFFF"/>
                </a:solidFill>
                <a:latin typeface="Poppins"/>
                <a:ea typeface="Poppins"/>
                <a:cs typeface="Poppins"/>
                <a:sym typeface="Poppins"/>
              </a:rPr>
              <a:t>2025/26 milestone = 70%   |   2030 target = 95%</a:t>
            </a:r>
          </a:p>
        </p:txBody>
      </p:sp>
      <p:sp>
        <p:nvSpPr>
          <p:cNvPr id="47" name="TextBox 47"/>
          <p:cNvSpPr txBox="1"/>
          <p:nvPr/>
        </p:nvSpPr>
        <p:spPr>
          <a:xfrm>
            <a:off x="214513" y="1993753"/>
            <a:ext cx="20220701" cy="487313"/>
          </a:xfrm>
          <a:prstGeom prst="rect">
            <a:avLst/>
          </a:prstGeom>
        </p:spPr>
        <p:txBody>
          <a:bodyPr lIns="0" tIns="0" rIns="0" bIns="0" rtlCol="0" anchor="t">
            <a:spAutoFit/>
          </a:bodyPr>
          <a:lstStyle/>
          <a:p>
            <a:pPr>
              <a:lnSpc>
                <a:spcPts val="1941"/>
              </a:lnSpc>
            </a:pPr>
            <a:r>
              <a:rPr lang="en-US" sz="1619">
                <a:solidFill>
                  <a:srgbClr val="000000"/>
                </a:solidFill>
                <a:latin typeface="Poppins"/>
                <a:ea typeface="Poppins"/>
                <a:cs typeface="Poppins"/>
                <a:sym typeface="Poppins"/>
              </a:rPr>
              <a:t>This measure shows the proportion of people given a commitment to treatment waiting less than four months, as a proportion of all people waiting for a procedure. </a:t>
            </a:r>
          </a:p>
          <a:p>
            <a:pPr>
              <a:lnSpc>
                <a:spcPts val="1941"/>
              </a:lnSpc>
            </a:pPr>
            <a:endParaRPr lang="en-US" sz="1619">
              <a:solidFill>
                <a:srgbClr val="000000"/>
              </a:solidFill>
              <a:latin typeface="Poppins"/>
              <a:ea typeface="Poppins"/>
              <a:cs typeface="Poppins"/>
              <a:sym typeface="Poppins"/>
            </a:endParaRPr>
          </a:p>
        </p:txBody>
      </p:sp>
      <p:sp>
        <p:nvSpPr>
          <p:cNvPr id="48" name="TextBox 48"/>
          <p:cNvSpPr txBox="1"/>
          <p:nvPr/>
        </p:nvSpPr>
        <p:spPr>
          <a:xfrm>
            <a:off x="8205871" y="2716184"/>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49" name="TextBox 49"/>
          <p:cNvSpPr txBox="1"/>
          <p:nvPr/>
        </p:nvSpPr>
        <p:spPr>
          <a:xfrm>
            <a:off x="511473" y="6588520"/>
            <a:ext cx="6562600" cy="413575"/>
          </a:xfrm>
          <a:prstGeom prst="rect">
            <a:avLst/>
          </a:prstGeom>
        </p:spPr>
        <p:txBody>
          <a:bodyPr lIns="0" tIns="0" rIns="0" bIns="0" rtlCol="0" anchor="t">
            <a:spAutoFit/>
          </a:bodyPr>
          <a:lstStyle/>
          <a:p>
            <a:pPr>
              <a:lnSpc>
                <a:spcPts val="3376"/>
              </a:lnSpc>
            </a:pPr>
            <a:r>
              <a:rPr lang="en-US" sz="2412" b="1">
                <a:solidFill>
                  <a:srgbClr val="660033"/>
                </a:solidFill>
                <a:latin typeface="Poppins Bold"/>
                <a:ea typeface="Poppins Bold"/>
                <a:cs typeface="Poppins Bold"/>
                <a:sym typeface="Poppins Bold"/>
              </a:rPr>
              <a:t>Q1 results compared with Q1 last year</a:t>
            </a:r>
          </a:p>
        </p:txBody>
      </p:sp>
      <p:sp>
        <p:nvSpPr>
          <p:cNvPr id="50" name="TextBox 50"/>
          <p:cNvSpPr txBox="1"/>
          <p:nvPr/>
        </p:nvSpPr>
        <p:spPr>
          <a:xfrm>
            <a:off x="415475" y="8384925"/>
            <a:ext cx="6562600" cy="389594"/>
          </a:xfrm>
          <a:prstGeom prst="rect">
            <a:avLst/>
          </a:prstGeom>
        </p:spPr>
        <p:txBody>
          <a:bodyPr lIns="0" tIns="0" rIns="0" bIns="0" rtlCol="0" anchor="t">
            <a:spAutoFit/>
          </a:bodyPr>
          <a:lstStyle/>
          <a:p>
            <a:pPr>
              <a:lnSpc>
                <a:spcPts val="3189"/>
              </a:lnSpc>
            </a:pPr>
            <a:r>
              <a:rPr lang="en-US" sz="2279" b="1">
                <a:solidFill>
                  <a:srgbClr val="660033"/>
                </a:solidFill>
                <a:latin typeface="Poppins Bold"/>
                <a:ea typeface="Poppins Bold"/>
                <a:cs typeface="Poppins Bold"/>
                <a:sym typeface="Poppins Bold"/>
              </a:rPr>
              <a:t>Q1 overview</a:t>
            </a:r>
          </a:p>
        </p:txBody>
      </p:sp>
      <p:sp>
        <p:nvSpPr>
          <p:cNvPr id="51" name="TextBox 51"/>
          <p:cNvSpPr txBox="1"/>
          <p:nvPr/>
        </p:nvSpPr>
        <p:spPr>
          <a:xfrm>
            <a:off x="4536368" y="2533807"/>
            <a:ext cx="2689353" cy="413190"/>
          </a:xfrm>
          <a:prstGeom prst="rect">
            <a:avLst/>
          </a:prstGeom>
        </p:spPr>
        <p:txBody>
          <a:bodyPr lIns="0" tIns="0" rIns="0" bIns="0" rtlCol="0" anchor="t">
            <a:spAutoFit/>
          </a:bodyPr>
          <a:lstStyle/>
          <a:p>
            <a:pPr algn="ctr">
              <a:lnSpc>
                <a:spcPts val="3360"/>
              </a:lnSpc>
            </a:pPr>
            <a:r>
              <a:rPr lang="en-US" sz="2400" b="1">
                <a:solidFill>
                  <a:srgbClr val="660033"/>
                </a:solidFill>
                <a:latin typeface="Poppins Bold"/>
                <a:ea typeface="Poppins Bold"/>
                <a:cs typeface="Poppins Bold"/>
                <a:sym typeface="Poppins Bold"/>
              </a:rPr>
              <a:t>Results by region</a:t>
            </a:r>
          </a:p>
        </p:txBody>
      </p:sp>
      <p:sp>
        <p:nvSpPr>
          <p:cNvPr id="52" name="TextBox 52"/>
          <p:cNvSpPr txBox="1"/>
          <p:nvPr/>
        </p:nvSpPr>
        <p:spPr>
          <a:xfrm>
            <a:off x="10640999" y="2701865"/>
            <a:ext cx="2948968" cy="876394"/>
          </a:xfrm>
          <a:prstGeom prst="rect">
            <a:avLst/>
          </a:prstGeom>
        </p:spPr>
        <p:txBody>
          <a:bodyPr lIns="0" tIns="0" rIns="0" bIns="0" rtlCol="0" anchor="t">
            <a:spAutoFit/>
          </a:bodyPr>
          <a:lstStyle/>
          <a:p>
            <a:pPr algn="ctr">
              <a:lnSpc>
                <a:spcPts val="3547"/>
              </a:lnSpc>
            </a:pPr>
            <a:r>
              <a:rPr lang="en-US" sz="2533" b="1">
                <a:solidFill>
                  <a:srgbClr val="660033"/>
                </a:solidFill>
                <a:latin typeface="Poppins Bold"/>
                <a:ea typeface="Poppins Bold"/>
                <a:cs typeface="Poppins Bold"/>
                <a:sym typeface="Poppins Bold"/>
              </a:rPr>
              <a:t>Results by district</a:t>
            </a:r>
          </a:p>
        </p:txBody>
      </p:sp>
      <p:sp>
        <p:nvSpPr>
          <p:cNvPr id="53" name="TextBox 53"/>
          <p:cNvSpPr txBox="1"/>
          <p:nvPr/>
        </p:nvSpPr>
        <p:spPr>
          <a:xfrm>
            <a:off x="4313557" y="3061841"/>
            <a:ext cx="1843188" cy="1211614"/>
          </a:xfrm>
          <a:prstGeom prst="rect">
            <a:avLst/>
          </a:prstGeom>
        </p:spPr>
        <p:txBody>
          <a:bodyPr lIns="0" tIns="0" rIns="0" bIns="0" rtlCol="0" anchor="t">
            <a:spAutoFit/>
          </a:bodyPr>
          <a:lstStyle/>
          <a:p>
            <a:pPr algn="r">
              <a:lnSpc>
                <a:spcPts val="2400"/>
              </a:lnSpc>
            </a:pPr>
            <a:r>
              <a:rPr lang="en-US" sz="1600">
                <a:solidFill>
                  <a:srgbClr val="000000"/>
                </a:solidFill>
                <a:latin typeface="Poppins"/>
                <a:ea typeface="Poppins"/>
                <a:cs typeface="Poppins"/>
                <a:sym typeface="Poppins"/>
              </a:rPr>
              <a:t>Te Manawa Taki</a:t>
            </a:r>
          </a:p>
          <a:p>
            <a:pPr algn="r">
              <a:lnSpc>
                <a:spcPts val="2400"/>
              </a:lnSpc>
            </a:pPr>
            <a:r>
              <a:rPr lang="en-US" sz="1600">
                <a:solidFill>
                  <a:srgbClr val="000000"/>
                </a:solidFill>
                <a:latin typeface="Poppins"/>
                <a:ea typeface="Poppins"/>
                <a:cs typeface="Poppins"/>
                <a:sym typeface="Poppins"/>
              </a:rPr>
              <a:t>Central | Te Ikaroa</a:t>
            </a:r>
          </a:p>
          <a:p>
            <a:pPr algn="r">
              <a:lnSpc>
                <a:spcPts val="2400"/>
              </a:lnSpc>
            </a:pPr>
            <a:r>
              <a:rPr lang="en-US" sz="1600">
                <a:solidFill>
                  <a:srgbClr val="000000"/>
                </a:solidFill>
                <a:latin typeface="Poppins"/>
                <a:ea typeface="Poppins"/>
                <a:cs typeface="Poppins"/>
                <a:sym typeface="Poppins"/>
              </a:rPr>
              <a:t>Northern</a:t>
            </a:r>
          </a:p>
          <a:p>
            <a:pPr algn="r">
              <a:lnSpc>
                <a:spcPts val="2400"/>
              </a:lnSpc>
            </a:pPr>
            <a:r>
              <a:rPr lang="en-US" sz="1600">
                <a:solidFill>
                  <a:srgbClr val="000000"/>
                </a:solidFill>
                <a:latin typeface="Poppins"/>
                <a:ea typeface="Poppins"/>
                <a:cs typeface="Poppins"/>
                <a:sym typeface="Poppins"/>
              </a:rPr>
              <a:t>Te Waipounamu</a:t>
            </a:r>
          </a:p>
        </p:txBody>
      </p:sp>
      <p:sp>
        <p:nvSpPr>
          <p:cNvPr id="54" name="TextBox 54"/>
          <p:cNvSpPr txBox="1"/>
          <p:nvPr/>
        </p:nvSpPr>
        <p:spPr>
          <a:xfrm>
            <a:off x="615607" y="4755402"/>
            <a:ext cx="9076718" cy="413575"/>
          </a:xfrm>
          <a:prstGeom prst="rect">
            <a:avLst/>
          </a:prstGeom>
        </p:spPr>
        <p:txBody>
          <a:bodyPr lIns="0" tIns="0" rIns="0" bIns="0" rtlCol="0" anchor="t">
            <a:spAutoFit/>
          </a:bodyPr>
          <a:lstStyle/>
          <a:p>
            <a:pPr algn="ctr">
              <a:lnSpc>
                <a:spcPts val="3376"/>
              </a:lnSpc>
            </a:pPr>
            <a:r>
              <a:rPr lang="en-US" sz="2412" b="1">
                <a:solidFill>
                  <a:srgbClr val="660033"/>
                </a:solidFill>
                <a:latin typeface="Poppins Bold"/>
                <a:ea typeface="Poppins Bold"/>
                <a:cs typeface="Poppins Bold"/>
                <a:sym typeface="Poppins Bold"/>
              </a:rPr>
              <a:t>Number of people treated from the waitlist</a:t>
            </a:r>
          </a:p>
        </p:txBody>
      </p:sp>
      <p:sp>
        <p:nvSpPr>
          <p:cNvPr id="55" name="TextBox 55"/>
          <p:cNvSpPr txBox="1"/>
          <p:nvPr/>
        </p:nvSpPr>
        <p:spPr>
          <a:xfrm>
            <a:off x="843202" y="5423069"/>
            <a:ext cx="3761944" cy="340734"/>
          </a:xfrm>
          <a:prstGeom prst="rect">
            <a:avLst/>
          </a:prstGeom>
        </p:spPr>
        <p:txBody>
          <a:bodyPr lIns="0" tIns="0" rIns="0" bIns="0" rtlCol="0" anchor="t">
            <a:spAutoFit/>
          </a:bodyPr>
          <a:lstStyle/>
          <a:p>
            <a:pPr algn="ctr">
              <a:lnSpc>
                <a:spcPts val="2785"/>
              </a:lnSpc>
            </a:pPr>
            <a:r>
              <a:rPr lang="en-US" sz="1989" b="1">
                <a:solidFill>
                  <a:srgbClr val="F6F4EC"/>
                </a:solidFill>
                <a:latin typeface="Poppins Bold"/>
                <a:ea typeface="Poppins Bold"/>
                <a:cs typeface="Poppins Bold"/>
                <a:sym typeface="Poppins Bold"/>
              </a:rPr>
              <a:t>Q1 2024/25</a:t>
            </a:r>
          </a:p>
        </p:txBody>
      </p:sp>
      <p:sp>
        <p:nvSpPr>
          <p:cNvPr id="56" name="TextBox 56"/>
          <p:cNvSpPr txBox="1"/>
          <p:nvPr/>
        </p:nvSpPr>
        <p:spPr>
          <a:xfrm>
            <a:off x="16103376" y="2716184"/>
            <a:ext cx="647967" cy="285335"/>
          </a:xfrm>
          <a:prstGeom prst="rect">
            <a:avLst/>
          </a:prstGeom>
        </p:spPr>
        <p:txBody>
          <a:bodyPr lIns="0" tIns="0" rIns="0" bIns="0" rtlCol="0" anchor="t">
            <a:spAutoFit/>
          </a:bodyPr>
          <a:lstStyle/>
          <a:p>
            <a:pPr algn="r">
              <a:lnSpc>
                <a:spcPts val="1136"/>
              </a:lnSpc>
            </a:pPr>
            <a:r>
              <a:rPr lang="en-US" sz="1072">
                <a:solidFill>
                  <a:srgbClr val="000000"/>
                </a:solidFill>
                <a:latin typeface="Poppins"/>
                <a:ea typeface="Poppins"/>
                <a:cs typeface="Poppins"/>
                <a:sym typeface="Poppins"/>
              </a:rPr>
              <a:t>Milestone</a:t>
            </a:r>
          </a:p>
          <a:p>
            <a:pPr algn="r">
              <a:lnSpc>
                <a:spcPts val="1136"/>
              </a:lnSpc>
            </a:pPr>
            <a:r>
              <a:rPr lang="en-US" sz="1072">
                <a:solidFill>
                  <a:srgbClr val="000000"/>
                </a:solidFill>
                <a:latin typeface="Poppins"/>
                <a:ea typeface="Poppins"/>
                <a:cs typeface="Poppins"/>
                <a:sym typeface="Poppins"/>
              </a:rPr>
              <a:t>Target</a:t>
            </a:r>
          </a:p>
        </p:txBody>
      </p:sp>
      <p:sp>
        <p:nvSpPr>
          <p:cNvPr id="57" name="TextBox 57"/>
          <p:cNvSpPr txBox="1"/>
          <p:nvPr/>
        </p:nvSpPr>
        <p:spPr>
          <a:xfrm>
            <a:off x="7123790" y="4238246"/>
            <a:ext cx="2365710" cy="254685"/>
          </a:xfrm>
          <a:prstGeom prst="rect">
            <a:avLst/>
          </a:prstGeom>
        </p:spPr>
        <p:txBody>
          <a:bodyPr lIns="0" tIns="0" rIns="0" bIns="0" rtlCol="0" anchor="t">
            <a:spAutoFit/>
          </a:bodyPr>
          <a:lstStyle/>
          <a:p>
            <a:pPr algn="ctr">
              <a:lnSpc>
                <a:spcPts val="2053"/>
              </a:lnSpc>
            </a:pPr>
            <a:r>
              <a:rPr lang="en-US" sz="1467">
                <a:solidFill>
                  <a:srgbClr val="000000"/>
                </a:solidFill>
                <a:latin typeface="Poppins"/>
                <a:ea typeface="Poppins"/>
                <a:cs typeface="Poppins"/>
                <a:sym typeface="Poppins"/>
              </a:rPr>
              <a:t>Milestone -  30 June 2026</a:t>
            </a:r>
          </a:p>
        </p:txBody>
      </p:sp>
      <p:sp>
        <p:nvSpPr>
          <p:cNvPr id="58" name="TextBox 58"/>
          <p:cNvSpPr txBox="1"/>
          <p:nvPr/>
        </p:nvSpPr>
        <p:spPr>
          <a:xfrm>
            <a:off x="16068408" y="13423767"/>
            <a:ext cx="3502925" cy="523990"/>
          </a:xfrm>
          <a:prstGeom prst="rect">
            <a:avLst/>
          </a:prstGeom>
        </p:spPr>
        <p:txBody>
          <a:bodyPr lIns="0" tIns="0" rIns="0" bIns="0" rtlCol="0" anchor="t">
            <a:spAutoFit/>
          </a:bodyPr>
          <a:lstStyle/>
          <a:p>
            <a:pPr>
              <a:lnSpc>
                <a:spcPts val="2053"/>
              </a:lnSpc>
            </a:pPr>
            <a:r>
              <a:rPr lang="en-US" sz="1467">
                <a:solidFill>
                  <a:srgbClr val="000000"/>
                </a:solidFill>
                <a:latin typeface="Poppins"/>
                <a:ea typeface="Poppins"/>
                <a:cs typeface="Poppins"/>
                <a:sym typeface="Poppins"/>
              </a:rPr>
              <a:t>Milestone -  30 June 2026</a:t>
            </a:r>
          </a:p>
          <a:p>
            <a:pPr>
              <a:lnSpc>
                <a:spcPts val="2053"/>
              </a:lnSpc>
            </a:pPr>
            <a:r>
              <a:rPr lang="en-US" sz="1467">
                <a:solidFill>
                  <a:srgbClr val="000000"/>
                </a:solidFill>
                <a:latin typeface="Poppins"/>
                <a:ea typeface="Poppins"/>
                <a:cs typeface="Poppins"/>
                <a:sym typeface="Poppins"/>
              </a:rPr>
              <a:t>All figures displayed are percentages.</a:t>
            </a:r>
          </a:p>
        </p:txBody>
      </p:sp>
      <p:sp>
        <p:nvSpPr>
          <p:cNvPr id="59" name="TextBox 59"/>
          <p:cNvSpPr txBox="1"/>
          <p:nvPr/>
        </p:nvSpPr>
        <p:spPr>
          <a:xfrm>
            <a:off x="5117857" y="5802543"/>
            <a:ext cx="4055772" cy="340734"/>
          </a:xfrm>
          <a:prstGeom prst="rect">
            <a:avLst/>
          </a:prstGeom>
        </p:spPr>
        <p:txBody>
          <a:bodyPr lIns="0" tIns="0" rIns="0" bIns="0" rtlCol="0" anchor="t">
            <a:spAutoFit/>
          </a:bodyPr>
          <a:lstStyle/>
          <a:p>
            <a:pPr algn="ctr">
              <a:lnSpc>
                <a:spcPts val="2785"/>
              </a:lnSpc>
            </a:pPr>
            <a:r>
              <a:rPr lang="en-US" sz="1989">
                <a:solidFill>
                  <a:srgbClr val="FFFFFF"/>
                </a:solidFill>
                <a:latin typeface="Poppins"/>
                <a:ea typeface="Poppins"/>
                <a:cs typeface="Poppins"/>
                <a:sym typeface="Poppins"/>
              </a:rPr>
              <a:t>47,908</a:t>
            </a:r>
          </a:p>
        </p:txBody>
      </p:sp>
      <p:sp>
        <p:nvSpPr>
          <p:cNvPr id="60" name="TextBox 60"/>
          <p:cNvSpPr txBox="1"/>
          <p:nvPr/>
        </p:nvSpPr>
        <p:spPr>
          <a:xfrm>
            <a:off x="5772757" y="5423069"/>
            <a:ext cx="2885064" cy="340734"/>
          </a:xfrm>
          <a:prstGeom prst="rect">
            <a:avLst/>
          </a:prstGeom>
        </p:spPr>
        <p:txBody>
          <a:bodyPr lIns="0" tIns="0" rIns="0" bIns="0" rtlCol="0" anchor="t">
            <a:spAutoFit/>
          </a:bodyPr>
          <a:lstStyle/>
          <a:p>
            <a:pPr algn="ctr">
              <a:lnSpc>
                <a:spcPts val="2785"/>
              </a:lnSpc>
            </a:pPr>
            <a:r>
              <a:rPr lang="en-US" sz="1989" b="1">
                <a:solidFill>
                  <a:srgbClr val="F6F4EC"/>
                </a:solidFill>
                <a:latin typeface="Poppins Bold"/>
                <a:ea typeface="Poppins Bold"/>
                <a:cs typeface="Poppins Bold"/>
                <a:sym typeface="Poppins Bold"/>
              </a:rPr>
              <a:t>Q1 2025/26</a:t>
            </a:r>
          </a:p>
        </p:txBody>
      </p:sp>
      <p:sp>
        <p:nvSpPr>
          <p:cNvPr id="61" name="TextBox 61"/>
          <p:cNvSpPr txBox="1"/>
          <p:nvPr/>
        </p:nvSpPr>
        <p:spPr>
          <a:xfrm>
            <a:off x="719633" y="5802543"/>
            <a:ext cx="4055772" cy="340734"/>
          </a:xfrm>
          <a:prstGeom prst="rect">
            <a:avLst/>
          </a:prstGeom>
        </p:spPr>
        <p:txBody>
          <a:bodyPr lIns="0" tIns="0" rIns="0" bIns="0" rtlCol="0" anchor="t">
            <a:spAutoFit/>
          </a:bodyPr>
          <a:lstStyle/>
          <a:p>
            <a:pPr algn="ctr">
              <a:lnSpc>
                <a:spcPts val="2785"/>
              </a:lnSpc>
            </a:pPr>
            <a:r>
              <a:rPr lang="en-US" sz="1989">
                <a:solidFill>
                  <a:srgbClr val="FFFFFF"/>
                </a:solidFill>
                <a:latin typeface="Poppins"/>
                <a:ea typeface="Poppins"/>
                <a:cs typeface="Poppins"/>
                <a:sym typeface="Poppins"/>
              </a:rPr>
              <a:t>52,892</a:t>
            </a:r>
          </a:p>
        </p:txBody>
      </p:sp>
      <p:sp>
        <p:nvSpPr>
          <p:cNvPr id="62" name="TextBox 62"/>
          <p:cNvSpPr txBox="1"/>
          <p:nvPr/>
        </p:nvSpPr>
        <p:spPr>
          <a:xfrm>
            <a:off x="16103376" y="283487"/>
            <a:ext cx="3820331" cy="1028551"/>
          </a:xfrm>
          <a:prstGeom prst="rect">
            <a:avLst/>
          </a:prstGeom>
        </p:spPr>
        <p:txBody>
          <a:bodyPr wrap="square" lIns="0" tIns="0" rIns="0" bIns="0" rtlCol="0" anchor="t">
            <a:spAutoFit/>
          </a:bodyPr>
          <a:lstStyle/>
          <a:p>
            <a:pPr algn="r">
              <a:lnSpc>
                <a:spcPts val="4789"/>
              </a:lnSpc>
            </a:pPr>
            <a:r>
              <a:rPr lang="en-US" sz="3420" dirty="0">
                <a:solidFill>
                  <a:srgbClr val="FFFFFF"/>
                </a:solidFill>
                <a:latin typeface="Poppins"/>
                <a:ea typeface="Poppins"/>
                <a:cs typeface="Poppins"/>
                <a:sym typeface="Poppins"/>
              </a:rPr>
              <a:t>Q1 2025/26</a:t>
            </a:r>
          </a:p>
          <a:p>
            <a:pPr algn="r">
              <a:lnSpc>
                <a:spcPts val="3352"/>
              </a:lnSpc>
            </a:pPr>
            <a:r>
              <a:rPr lang="en-US" sz="2395" dirty="0">
                <a:solidFill>
                  <a:srgbClr val="FFFFFF"/>
                </a:solidFill>
                <a:latin typeface="Poppins"/>
                <a:ea typeface="Poppins"/>
                <a:cs typeface="Poppins"/>
                <a:sym typeface="Poppins"/>
              </a:rPr>
              <a:t>July - September 2025</a:t>
            </a:r>
          </a:p>
        </p:txBody>
      </p:sp>
      <p:sp>
        <p:nvSpPr>
          <p:cNvPr id="63" name="TextBox 63"/>
          <p:cNvSpPr txBox="1"/>
          <p:nvPr/>
        </p:nvSpPr>
        <p:spPr>
          <a:xfrm>
            <a:off x="316548" y="8806249"/>
            <a:ext cx="9865540" cy="5116785"/>
          </a:xfrm>
          <a:prstGeom prst="rect">
            <a:avLst/>
          </a:prstGeom>
        </p:spPr>
        <p:txBody>
          <a:bodyPr lIns="0" tIns="0" rIns="0" bIns="0" rtlCol="0" anchor="t">
            <a:spAutoFit/>
          </a:bodyPr>
          <a:lstStyle/>
          <a:p>
            <a:pPr>
              <a:lnSpc>
                <a:spcPts val="1867"/>
              </a:lnSpc>
            </a:pPr>
            <a:r>
              <a:rPr lang="en-US" sz="1600" dirty="0">
                <a:solidFill>
                  <a:srgbClr val="000000"/>
                </a:solidFill>
                <a:latin typeface="Poppins"/>
                <a:ea typeface="Poppins"/>
                <a:cs typeface="Poppins"/>
                <a:sym typeface="Poppins"/>
              </a:rPr>
              <a:t>Performance improved from the same quarter last year, despite service delivery being impacted by five days of industrial action this quarter.</a:t>
            </a:r>
          </a:p>
          <a:p>
            <a:pPr>
              <a:lnSpc>
                <a:spcPts val="1867"/>
              </a:lnSpc>
            </a:pPr>
            <a:r>
              <a:rPr lang="en-US" sz="1600" dirty="0">
                <a:solidFill>
                  <a:srgbClr val="000000"/>
                </a:solidFill>
                <a:latin typeface="Poppins"/>
                <a:ea typeface="Poppins"/>
                <a:cs typeface="Poppins"/>
                <a:sym typeface="Poppins"/>
              </a:rPr>
              <a:t>Focus remains on treating long-waiting patients through initiatives like weekly waitlist monitoring, </a:t>
            </a:r>
            <a:r>
              <a:rPr lang="en-US" sz="1600" dirty="0" err="1">
                <a:solidFill>
                  <a:srgbClr val="000000"/>
                </a:solidFill>
                <a:latin typeface="Poppins"/>
                <a:ea typeface="Poppins"/>
                <a:cs typeface="Poppins"/>
                <a:sym typeface="Poppins"/>
              </a:rPr>
              <a:t>standardised</a:t>
            </a:r>
            <a:r>
              <a:rPr lang="en-US" sz="1600" dirty="0">
                <a:solidFill>
                  <a:srgbClr val="000000"/>
                </a:solidFill>
                <a:latin typeface="Poppins"/>
                <a:ea typeface="Poppins"/>
                <a:cs typeface="Poppins"/>
                <a:sym typeface="Poppins"/>
              </a:rPr>
              <a:t> management guidance, and validation processes.</a:t>
            </a:r>
          </a:p>
          <a:p>
            <a:pPr>
              <a:lnSpc>
                <a:spcPts val="1867"/>
              </a:lnSpc>
            </a:pPr>
            <a:r>
              <a:rPr lang="en-US" sz="1600" dirty="0">
                <a:solidFill>
                  <a:srgbClr val="000000"/>
                </a:solidFill>
                <a:latin typeface="Poppins"/>
                <a:ea typeface="Poppins"/>
                <a:cs typeface="Poppins"/>
                <a:sym typeface="Poppins"/>
              </a:rPr>
              <a:t>Inpatient and Day Patient Wait List Management Guidelines were implemented nationally, providing a </a:t>
            </a:r>
            <a:r>
              <a:rPr lang="en-US" sz="1600" dirty="0" err="1">
                <a:solidFill>
                  <a:srgbClr val="000000"/>
                </a:solidFill>
                <a:latin typeface="Poppins"/>
                <a:ea typeface="Poppins"/>
                <a:cs typeface="Poppins"/>
                <a:sym typeface="Poppins"/>
              </a:rPr>
              <a:t>standardised</a:t>
            </a:r>
            <a:r>
              <a:rPr lang="en-US" sz="1600" dirty="0">
                <a:solidFill>
                  <a:srgbClr val="000000"/>
                </a:solidFill>
                <a:latin typeface="Poppins"/>
                <a:ea typeface="Poppins"/>
                <a:cs typeface="Poppins"/>
                <a:sym typeface="Poppins"/>
              </a:rPr>
              <a:t> framework for managing treatment wait lists and scheduling.</a:t>
            </a:r>
          </a:p>
          <a:p>
            <a:pPr>
              <a:lnSpc>
                <a:spcPts val="1867"/>
              </a:lnSpc>
            </a:pPr>
            <a:r>
              <a:rPr lang="en-US" sz="1600" dirty="0">
                <a:solidFill>
                  <a:srgbClr val="000000"/>
                </a:solidFill>
                <a:latin typeface="Poppins"/>
                <a:ea typeface="Poppins"/>
                <a:cs typeface="Poppins"/>
                <a:sym typeface="Poppins"/>
              </a:rPr>
              <a:t>Integration between primary and secondary care, along with the rural generalist model  on the West Coast district has supported high performance. A rural generalist can sustainably manage a broad and varied patient cohort and community need profile, while working within clinical networks of care to ensure patients get access to specialist teams if and when they need them. This has the benefit of reducing the need for patient travel by keeping care delivery local.</a:t>
            </a:r>
          </a:p>
          <a:p>
            <a:pPr>
              <a:lnSpc>
                <a:spcPts val="1867"/>
              </a:lnSpc>
            </a:pPr>
            <a:r>
              <a:rPr lang="en-US" sz="1600" dirty="0">
                <a:solidFill>
                  <a:srgbClr val="000000"/>
                </a:solidFill>
                <a:latin typeface="Poppins"/>
                <a:ea typeface="Poppins"/>
                <a:cs typeface="Poppins"/>
                <a:sym typeface="Poppins"/>
              </a:rPr>
              <a:t>MidCentral has established Saturday theatre lists for some </a:t>
            </a:r>
            <a:r>
              <a:rPr lang="en-US" sz="1600" dirty="0" err="1">
                <a:solidFill>
                  <a:srgbClr val="000000"/>
                </a:solidFill>
                <a:latin typeface="Poppins"/>
                <a:ea typeface="Poppins"/>
                <a:cs typeface="Poppins"/>
                <a:sym typeface="Poppins"/>
              </a:rPr>
              <a:t>specialities</a:t>
            </a:r>
            <a:r>
              <a:rPr lang="en-US" sz="1600" dirty="0">
                <a:solidFill>
                  <a:srgbClr val="000000"/>
                </a:solidFill>
                <a:latin typeface="Poppins"/>
                <a:ea typeface="Poppins"/>
                <a:cs typeface="Poppins"/>
                <a:sym typeface="Poppins"/>
              </a:rPr>
              <a:t> with lengthy wait lists, to sustain and improve throughput, </a:t>
            </a:r>
            <a:r>
              <a:rPr lang="en-US" sz="1600" dirty="0" err="1">
                <a:solidFill>
                  <a:srgbClr val="000000"/>
                </a:solidFill>
                <a:latin typeface="Poppins"/>
                <a:ea typeface="Poppins"/>
                <a:cs typeface="Poppins"/>
                <a:sym typeface="Poppins"/>
              </a:rPr>
              <a:t>utilising</a:t>
            </a:r>
            <a:r>
              <a:rPr lang="en-US" sz="1600" dirty="0">
                <a:solidFill>
                  <a:srgbClr val="000000"/>
                </a:solidFill>
                <a:latin typeface="Poppins"/>
                <a:ea typeface="Poppins"/>
                <a:cs typeface="Poppins"/>
                <a:sym typeface="Poppins"/>
              </a:rPr>
              <a:t> available theatre and clinical resource to ensure patients receive timely elective treatment.</a:t>
            </a:r>
          </a:p>
          <a:p>
            <a:pPr>
              <a:lnSpc>
                <a:spcPts val="1867"/>
              </a:lnSpc>
            </a:pPr>
            <a:r>
              <a:rPr lang="en-US" sz="1600" dirty="0">
                <a:solidFill>
                  <a:srgbClr val="000000"/>
                </a:solidFill>
                <a:latin typeface="Poppins"/>
                <a:ea typeface="Poppins"/>
                <a:cs typeface="Poppins"/>
                <a:sym typeface="Poppins"/>
              </a:rPr>
              <a:t>Taranaki is focused on improving throughput by outsourcing, enhanced theatre scheduling, a mid-week trauma list to manage acute flow, and full theatre staffing to operate six theatres from January 2026.</a:t>
            </a:r>
          </a:p>
          <a:p>
            <a:pPr>
              <a:lnSpc>
                <a:spcPts val="1867"/>
              </a:lnSpc>
            </a:pPr>
            <a:r>
              <a:rPr lang="en-US" sz="1600" dirty="0">
                <a:solidFill>
                  <a:srgbClr val="000000"/>
                </a:solidFill>
                <a:latin typeface="Poppins"/>
                <a:ea typeface="Poppins"/>
                <a:cs typeface="Poppins"/>
                <a:sym typeface="Poppins"/>
              </a:rPr>
              <a:t>Southern is </a:t>
            </a:r>
            <a:r>
              <a:rPr lang="en-US" sz="1600" dirty="0" err="1">
                <a:solidFill>
                  <a:srgbClr val="000000"/>
                </a:solidFill>
                <a:latin typeface="Poppins"/>
                <a:ea typeface="Poppins"/>
                <a:cs typeface="Poppins"/>
                <a:sym typeface="Poppins"/>
              </a:rPr>
              <a:t>prioritising</a:t>
            </a:r>
            <a:r>
              <a:rPr lang="en-US" sz="1600" dirty="0">
                <a:solidFill>
                  <a:srgbClr val="000000"/>
                </a:solidFill>
                <a:latin typeface="Poppins"/>
                <a:ea typeface="Poppins"/>
                <a:cs typeface="Poppins"/>
                <a:sym typeface="Poppins"/>
              </a:rPr>
              <a:t> two key initiatives: addressing long-standing capacity challenges in Urology, </a:t>
            </a:r>
            <a:r>
              <a:rPr lang="en-US" sz="1600" dirty="0" err="1">
                <a:solidFill>
                  <a:srgbClr val="000000"/>
                </a:solidFill>
                <a:latin typeface="Poppins"/>
                <a:ea typeface="Poppins"/>
                <a:cs typeface="Poppins"/>
                <a:sym typeface="Poppins"/>
              </a:rPr>
              <a:t>Orthopaedics</a:t>
            </a:r>
            <a:r>
              <a:rPr lang="en-US" sz="1600" dirty="0">
                <a:solidFill>
                  <a:srgbClr val="000000"/>
                </a:solidFill>
                <a:latin typeface="Poppins"/>
                <a:ea typeface="Poppins"/>
                <a:cs typeface="Poppins"/>
                <a:sym typeface="Poppins"/>
              </a:rPr>
              <a:t>, and Ophthalmology while securing </a:t>
            </a:r>
            <a:r>
              <a:rPr lang="en-US" sz="1600" dirty="0" err="1">
                <a:solidFill>
                  <a:srgbClr val="000000"/>
                </a:solidFill>
                <a:latin typeface="Poppins"/>
                <a:ea typeface="Poppins"/>
                <a:cs typeface="Poppins"/>
                <a:sym typeface="Poppins"/>
              </a:rPr>
              <a:t>anaesthetist</a:t>
            </a:r>
            <a:r>
              <a:rPr lang="en-US" sz="1600" dirty="0">
                <a:solidFill>
                  <a:srgbClr val="000000"/>
                </a:solidFill>
                <a:latin typeface="Poppins"/>
                <a:ea typeface="Poppins"/>
                <a:cs typeface="Poppins"/>
                <a:sym typeface="Poppins"/>
              </a:rPr>
              <a:t> capacity for Southland; and implementing a new weekly Clinical &amp; Operational process to develop </a:t>
            </a:r>
            <a:r>
              <a:rPr lang="en-US" sz="1600" dirty="0" err="1">
                <a:solidFill>
                  <a:srgbClr val="000000"/>
                </a:solidFill>
                <a:latin typeface="Poppins"/>
                <a:ea typeface="Poppins"/>
                <a:cs typeface="Poppins"/>
                <a:sym typeface="Poppins"/>
              </a:rPr>
              <a:t>individualised</a:t>
            </a:r>
            <a:r>
              <a:rPr lang="en-US" sz="1600" dirty="0">
                <a:solidFill>
                  <a:srgbClr val="000000"/>
                </a:solidFill>
                <a:latin typeface="Poppins"/>
                <a:ea typeface="Poppins"/>
                <a:cs typeface="Poppins"/>
                <a:sym typeface="Poppins"/>
              </a:rPr>
              <a:t> plans for the district’s longest-waiting patients.</a:t>
            </a:r>
          </a:p>
        </p:txBody>
      </p:sp>
      <p:sp>
        <p:nvSpPr>
          <p:cNvPr id="64" name="TextBox 64"/>
          <p:cNvSpPr txBox="1"/>
          <p:nvPr/>
        </p:nvSpPr>
        <p:spPr>
          <a:xfrm>
            <a:off x="270876" y="14235118"/>
            <a:ext cx="18695789" cy="366895"/>
          </a:xfrm>
          <a:prstGeom prst="rect">
            <a:avLst/>
          </a:prstGeom>
        </p:spPr>
        <p:txBody>
          <a:bodyPr lIns="0" tIns="0" rIns="0" bIns="0" rtlCol="0" anchor="t">
            <a:spAutoFit/>
          </a:bodyPr>
          <a:lstStyle/>
          <a:p>
            <a:pPr>
              <a:lnSpc>
                <a:spcPts val="1408"/>
              </a:lnSpc>
            </a:pPr>
            <a:r>
              <a:rPr lang="en-US" sz="1467">
                <a:solidFill>
                  <a:srgbClr val="000000"/>
                </a:solidFill>
                <a:latin typeface="Poppins"/>
                <a:ea typeface="Poppins"/>
                <a:cs typeface="Poppins"/>
                <a:sym typeface="Poppins"/>
                <a:hlinkClick r:id="rId6" tooltip="https://www.tewhatuora.govt.nz/publications/health-targets-performance-resources-2025-26"/>
              </a:rPr>
              <a:t>Comparisons to historic data reflects the first published result. Data is based on point-in-time snapshots from the National Collections National Booking Reporting System (unless otherwise stated), and may differ from other published statistics due to differences in timing, methodology, or data sources. </a:t>
            </a:r>
            <a:r>
              <a:rPr lang="en-US" sz="1467" b="1">
                <a:solidFill>
                  <a:srgbClr val="003399"/>
                </a:solidFill>
                <a:latin typeface="Poppins Bold"/>
                <a:ea typeface="Poppins Bold"/>
                <a:cs typeface="Poppins Bold"/>
                <a:sym typeface="Poppins Bold"/>
                <a:hlinkClick r:id="rId6" tooltip="https://www.tewhatuora.govt.nz/publications/health-targets-performance-resources-2025-26"/>
              </a:rPr>
              <a:t>See caveats.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86416" y="241301"/>
            <a:ext cx="19812000" cy="14706600"/>
            <a:chOff x="0" y="0"/>
            <a:chExt cx="5176800" cy="3288897"/>
          </a:xfrm>
        </p:grpSpPr>
        <p:sp>
          <p:nvSpPr>
            <p:cNvPr id="6" name="Freeform 6"/>
            <p:cNvSpPr/>
            <p:nvPr/>
          </p:nvSpPr>
          <p:spPr>
            <a:xfrm>
              <a:off x="0" y="0"/>
              <a:ext cx="5176800" cy="3288897"/>
            </a:xfrm>
            <a:custGeom>
              <a:avLst/>
              <a:gdLst/>
              <a:ahLst/>
              <a:cxnLst/>
              <a:rect l="l" t="t" r="r" b="b"/>
              <a:pathLst>
                <a:path w="5176800" h="3288897">
                  <a:moveTo>
                    <a:pt x="12661" y="0"/>
                  </a:moveTo>
                  <a:lnTo>
                    <a:pt x="5164139" y="0"/>
                  </a:lnTo>
                  <a:cubicBezTo>
                    <a:pt x="5171132" y="0"/>
                    <a:pt x="5176800" y="5668"/>
                    <a:pt x="5176800" y="12661"/>
                  </a:cubicBezTo>
                  <a:lnTo>
                    <a:pt x="5176800" y="3276236"/>
                  </a:lnTo>
                  <a:cubicBezTo>
                    <a:pt x="5176800" y="3283228"/>
                    <a:pt x="5171132" y="3288897"/>
                    <a:pt x="5164139" y="3288897"/>
                  </a:cubicBezTo>
                  <a:lnTo>
                    <a:pt x="12661" y="3288897"/>
                  </a:lnTo>
                  <a:cubicBezTo>
                    <a:pt x="9303" y="3288897"/>
                    <a:pt x="6083" y="3287563"/>
                    <a:pt x="3708" y="3285188"/>
                  </a:cubicBezTo>
                  <a:cubicBezTo>
                    <a:pt x="1334" y="3282814"/>
                    <a:pt x="0" y="3279594"/>
                    <a:pt x="0" y="3276236"/>
                  </a:cubicBezTo>
                  <a:lnTo>
                    <a:pt x="0" y="12661"/>
                  </a:lnTo>
                  <a:cubicBezTo>
                    <a:pt x="0" y="5668"/>
                    <a:pt x="5668" y="0"/>
                    <a:pt x="12661" y="0"/>
                  </a:cubicBezTo>
                  <a:close/>
                </a:path>
              </a:pathLst>
            </a:custGeom>
            <a:solidFill>
              <a:srgbClr val="F6F4EC"/>
            </a:solidFill>
          </p:spPr>
          <p:txBody>
            <a:bodyPr/>
            <a:lstStyle/>
            <a:p>
              <a:endParaRPr lang="en-NZ" sz="2400"/>
            </a:p>
          </p:txBody>
        </p:sp>
        <p:sp>
          <p:nvSpPr>
            <p:cNvPr id="7" name="TextBox 7"/>
            <p:cNvSpPr txBox="1"/>
            <p:nvPr/>
          </p:nvSpPr>
          <p:spPr>
            <a:xfrm>
              <a:off x="0" y="-19050"/>
              <a:ext cx="5176800" cy="3307947"/>
            </a:xfrm>
            <a:prstGeom prst="rect">
              <a:avLst/>
            </a:prstGeom>
          </p:spPr>
          <p:txBody>
            <a:bodyPr lIns="34038" tIns="34038" rIns="34038" bIns="34038" rtlCol="0" anchor="ctr"/>
            <a:lstStyle/>
            <a:p>
              <a:pPr algn="ctr">
                <a:lnSpc>
                  <a:spcPts val="1781"/>
                </a:lnSpc>
              </a:pPr>
              <a:endParaRPr sz="2400"/>
            </a:p>
          </p:txBody>
        </p:sp>
      </p:grpSp>
      <p:pic>
        <p:nvPicPr>
          <p:cNvPr id="8" name="Picture 8"/>
          <p:cNvPicPr>
            <a:picLocks noChangeAspect="1"/>
          </p:cNvPicPr>
          <p:nvPr/>
        </p:nvPicPr>
        <p:blipFill>
          <a:blip r:embed="rId2"/>
          <a:stretch>
            <a:fillRect/>
          </a:stretch>
        </p:blipFill>
        <p:spPr>
          <a:xfrm>
            <a:off x="6273639" y="2298700"/>
            <a:ext cx="11242841" cy="9641724"/>
          </a:xfrm>
          <a:prstGeom prst="rect">
            <a:avLst/>
          </a:prstGeom>
        </p:spPr>
      </p:pic>
      <p:grpSp>
        <p:nvGrpSpPr>
          <p:cNvPr id="15" name="Group 15"/>
          <p:cNvGrpSpPr/>
          <p:nvPr/>
        </p:nvGrpSpPr>
        <p:grpSpPr>
          <a:xfrm>
            <a:off x="13532786" y="9963711"/>
            <a:ext cx="3064942" cy="903022"/>
            <a:chOff x="0" y="-85725"/>
            <a:chExt cx="3065022" cy="903047"/>
          </a:xfrm>
        </p:grpSpPr>
        <p:grpSp>
          <p:nvGrpSpPr>
            <p:cNvPr id="16" name="Group 16"/>
            <p:cNvGrpSpPr/>
            <p:nvPr/>
          </p:nvGrpSpPr>
          <p:grpSpPr>
            <a:xfrm>
              <a:off x="0" y="305902"/>
              <a:ext cx="388489" cy="194245"/>
              <a:chOff x="0" y="0"/>
              <a:chExt cx="812800" cy="406400"/>
            </a:xfrm>
          </p:grpSpPr>
          <p:sp>
            <p:nvSpPr>
              <p:cNvPr id="17" name="Freeform 1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60033"/>
              </a:solidFill>
            </p:spPr>
            <p:txBody>
              <a:bodyPr/>
              <a:lstStyle/>
              <a:p>
                <a:endParaRPr lang="en-NZ" sz="2400"/>
              </a:p>
            </p:txBody>
          </p:sp>
          <p:sp>
            <p:nvSpPr>
              <p:cNvPr id="18" name="TextBox 18"/>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19" name="TextBox 19"/>
            <p:cNvSpPr txBox="1"/>
            <p:nvPr/>
          </p:nvSpPr>
          <p:spPr>
            <a:xfrm>
              <a:off x="0" y="-85725"/>
              <a:ext cx="1553955" cy="298103"/>
            </a:xfrm>
            <a:prstGeom prst="rect">
              <a:avLst/>
            </a:prstGeom>
          </p:spPr>
          <p:txBody>
            <a:bodyPr lIns="0" tIns="0" rIns="0" bIns="0" rtlCol="0" anchor="t">
              <a:spAutoFit/>
            </a:bodyPr>
            <a:lstStyle/>
            <a:p>
              <a:pPr>
                <a:lnSpc>
                  <a:spcPts val="2621"/>
                </a:lnSpc>
              </a:pPr>
              <a:r>
                <a:rPr lang="en-US" sz="1337" b="1">
                  <a:solidFill>
                    <a:srgbClr val="000000"/>
                  </a:solidFill>
                  <a:latin typeface="Poppins Bold"/>
                  <a:ea typeface="Poppins Bold"/>
                  <a:cs typeface="Poppins Bold"/>
                  <a:sym typeface="Poppins Bold"/>
                </a:rPr>
                <a:t>LEGEND</a:t>
              </a:r>
            </a:p>
          </p:txBody>
        </p:sp>
        <p:grpSp>
          <p:nvGrpSpPr>
            <p:cNvPr id="20" name="Group 20"/>
            <p:cNvGrpSpPr/>
            <p:nvPr/>
          </p:nvGrpSpPr>
          <p:grpSpPr>
            <a:xfrm>
              <a:off x="352002" y="305902"/>
              <a:ext cx="388489" cy="194245"/>
              <a:chOff x="0" y="0"/>
              <a:chExt cx="812800" cy="406400"/>
            </a:xfrm>
          </p:grpSpPr>
          <p:sp>
            <p:nvSpPr>
              <p:cNvPr id="21" name="Freeform 2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5284C"/>
              </a:solidFill>
            </p:spPr>
            <p:txBody>
              <a:bodyPr/>
              <a:lstStyle/>
              <a:p>
                <a:endParaRPr lang="en-NZ" sz="2400"/>
              </a:p>
            </p:txBody>
          </p:sp>
          <p:sp>
            <p:nvSpPr>
              <p:cNvPr id="22" name="TextBox 22"/>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23" name="Group 23"/>
            <p:cNvGrpSpPr/>
            <p:nvPr/>
          </p:nvGrpSpPr>
          <p:grpSpPr>
            <a:xfrm>
              <a:off x="692492" y="305902"/>
              <a:ext cx="388489" cy="194245"/>
              <a:chOff x="0" y="0"/>
              <a:chExt cx="812800" cy="406400"/>
            </a:xfrm>
          </p:grpSpPr>
          <p:sp>
            <p:nvSpPr>
              <p:cNvPr id="24" name="Freeform 2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C818F"/>
              </a:solidFill>
            </p:spPr>
            <p:txBody>
              <a:bodyPr/>
              <a:lstStyle/>
              <a:p>
                <a:endParaRPr lang="en-NZ" sz="2400"/>
              </a:p>
            </p:txBody>
          </p:sp>
          <p:sp>
            <p:nvSpPr>
              <p:cNvPr id="25" name="TextBox 25"/>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26" name="Group 26"/>
            <p:cNvGrpSpPr/>
            <p:nvPr/>
          </p:nvGrpSpPr>
          <p:grpSpPr>
            <a:xfrm>
              <a:off x="1032981" y="305902"/>
              <a:ext cx="388489" cy="194245"/>
              <a:chOff x="0" y="0"/>
              <a:chExt cx="812800" cy="406400"/>
            </a:xfrm>
          </p:grpSpPr>
          <p:sp>
            <p:nvSpPr>
              <p:cNvPr id="27" name="Freeform 2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1868A1"/>
              </a:solidFill>
            </p:spPr>
            <p:txBody>
              <a:bodyPr/>
              <a:lstStyle/>
              <a:p>
                <a:endParaRPr lang="en-NZ" sz="2400"/>
              </a:p>
            </p:txBody>
          </p:sp>
          <p:sp>
            <p:nvSpPr>
              <p:cNvPr id="28" name="TextBox 28"/>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29" name="TextBox 29"/>
            <p:cNvSpPr txBox="1"/>
            <p:nvPr/>
          </p:nvSpPr>
          <p:spPr>
            <a:xfrm>
              <a:off x="1511067" y="216981"/>
              <a:ext cx="1553955"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25/26</a:t>
              </a:r>
            </a:p>
          </p:txBody>
        </p:sp>
        <p:grpSp>
          <p:nvGrpSpPr>
            <p:cNvPr id="30" name="Group 30"/>
            <p:cNvGrpSpPr/>
            <p:nvPr/>
          </p:nvGrpSpPr>
          <p:grpSpPr>
            <a:xfrm>
              <a:off x="0" y="608142"/>
              <a:ext cx="388489" cy="194245"/>
              <a:chOff x="0" y="0"/>
              <a:chExt cx="812800" cy="406400"/>
            </a:xfrm>
          </p:grpSpPr>
          <p:sp>
            <p:nvSpPr>
              <p:cNvPr id="31" name="Freeform 3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4265"/>
              </a:solidFill>
            </p:spPr>
            <p:txBody>
              <a:bodyPr/>
              <a:lstStyle/>
              <a:p>
                <a:endParaRPr lang="en-NZ" sz="2400"/>
              </a:p>
            </p:txBody>
          </p:sp>
          <p:sp>
            <p:nvSpPr>
              <p:cNvPr id="32" name="TextBox 32"/>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3" name="Group 33"/>
            <p:cNvGrpSpPr/>
            <p:nvPr/>
          </p:nvGrpSpPr>
          <p:grpSpPr>
            <a:xfrm>
              <a:off x="352002" y="608142"/>
              <a:ext cx="388489" cy="194245"/>
              <a:chOff x="0" y="0"/>
              <a:chExt cx="812800" cy="406400"/>
            </a:xfrm>
          </p:grpSpPr>
          <p:sp>
            <p:nvSpPr>
              <p:cNvPr id="34" name="Freeform 3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545D6F"/>
              </a:solidFill>
            </p:spPr>
            <p:txBody>
              <a:bodyPr/>
              <a:lstStyle/>
              <a:p>
                <a:endParaRPr lang="en-NZ" sz="2400"/>
              </a:p>
            </p:txBody>
          </p:sp>
          <p:sp>
            <p:nvSpPr>
              <p:cNvPr id="35" name="TextBox 35"/>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6" name="Group 36"/>
            <p:cNvGrpSpPr/>
            <p:nvPr/>
          </p:nvGrpSpPr>
          <p:grpSpPr>
            <a:xfrm>
              <a:off x="692492" y="608142"/>
              <a:ext cx="388489" cy="194245"/>
              <a:chOff x="0" y="0"/>
              <a:chExt cx="812800" cy="406400"/>
            </a:xfrm>
          </p:grpSpPr>
          <p:sp>
            <p:nvSpPr>
              <p:cNvPr id="37" name="Freeform 3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DBDC4"/>
              </a:solidFill>
            </p:spPr>
            <p:txBody>
              <a:bodyPr/>
              <a:lstStyle/>
              <a:p>
                <a:endParaRPr lang="en-NZ" sz="2400"/>
              </a:p>
            </p:txBody>
          </p:sp>
          <p:sp>
            <p:nvSpPr>
              <p:cNvPr id="38" name="TextBox 38"/>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grpSp>
          <p:nvGrpSpPr>
            <p:cNvPr id="39" name="Group 39"/>
            <p:cNvGrpSpPr/>
            <p:nvPr/>
          </p:nvGrpSpPr>
          <p:grpSpPr>
            <a:xfrm>
              <a:off x="1032981" y="608142"/>
              <a:ext cx="388489" cy="194245"/>
              <a:chOff x="0" y="0"/>
              <a:chExt cx="812800" cy="406400"/>
            </a:xfrm>
          </p:grpSpPr>
          <p:sp>
            <p:nvSpPr>
              <p:cNvPr id="40" name="Freeform 40"/>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96BCD8"/>
              </a:solidFill>
            </p:spPr>
            <p:txBody>
              <a:bodyPr/>
              <a:lstStyle/>
              <a:p>
                <a:endParaRPr lang="en-NZ" sz="2400"/>
              </a:p>
            </p:txBody>
          </p:sp>
          <p:sp>
            <p:nvSpPr>
              <p:cNvPr id="41" name="TextBox 41"/>
              <p:cNvSpPr txBox="1"/>
              <p:nvPr/>
            </p:nvSpPr>
            <p:spPr>
              <a:xfrm>
                <a:off x="0" y="-57150"/>
                <a:ext cx="812800" cy="463550"/>
              </a:xfrm>
              <a:prstGeom prst="rect">
                <a:avLst/>
              </a:prstGeom>
            </p:spPr>
            <p:txBody>
              <a:bodyPr lIns="67732" tIns="67732" rIns="67732" bIns="67732" rtlCol="0" anchor="ctr"/>
              <a:lstStyle/>
              <a:p>
                <a:pPr algn="ctr">
                  <a:lnSpc>
                    <a:spcPts val="3376"/>
                  </a:lnSpc>
                </a:pPr>
                <a:endParaRPr sz="2400"/>
              </a:p>
            </p:txBody>
          </p:sp>
        </p:grpSp>
        <p:sp>
          <p:nvSpPr>
            <p:cNvPr id="42" name="TextBox 42"/>
            <p:cNvSpPr txBox="1"/>
            <p:nvPr/>
          </p:nvSpPr>
          <p:spPr>
            <a:xfrm>
              <a:off x="1511066" y="519219"/>
              <a:ext cx="1553954" cy="298103"/>
            </a:xfrm>
            <a:prstGeom prst="rect">
              <a:avLst/>
            </a:prstGeom>
          </p:spPr>
          <p:txBody>
            <a:bodyPr lIns="0" tIns="0" rIns="0" bIns="0" rtlCol="0" anchor="t">
              <a:spAutoFit/>
            </a:bodyPr>
            <a:lstStyle/>
            <a:p>
              <a:pPr>
                <a:lnSpc>
                  <a:spcPts val="2621"/>
                </a:lnSpc>
              </a:pPr>
              <a:r>
                <a:rPr lang="en-US" sz="1337">
                  <a:solidFill>
                    <a:srgbClr val="000000"/>
                  </a:solidFill>
                  <a:latin typeface="Poppins"/>
                  <a:ea typeface="Poppins"/>
                  <a:cs typeface="Poppins"/>
                  <a:sym typeface="Poppins"/>
                </a:rPr>
                <a:t>Q1 24/25</a:t>
              </a:r>
            </a:p>
          </p:txBody>
        </p:sp>
      </p:grpSp>
      <p:sp>
        <p:nvSpPr>
          <p:cNvPr id="47" name="TextBox 47"/>
          <p:cNvSpPr txBox="1"/>
          <p:nvPr/>
        </p:nvSpPr>
        <p:spPr>
          <a:xfrm>
            <a:off x="3277816" y="2412659"/>
            <a:ext cx="3313707" cy="326628"/>
          </a:xfrm>
          <a:prstGeom prst="rect">
            <a:avLst/>
          </a:prstGeom>
        </p:spPr>
        <p:txBody>
          <a:bodyPr wrap="square" lIns="0" tIns="0" rIns="0" bIns="0" rtlCol="0" anchor="t">
            <a:spAutoFit/>
          </a:bodyPr>
          <a:lstStyle/>
          <a:p>
            <a:pPr algn="ctr">
              <a:lnSpc>
                <a:spcPts val="2508"/>
              </a:lnSpc>
            </a:pPr>
            <a:r>
              <a:rPr lang="en-US" sz="2400" b="1" dirty="0">
                <a:solidFill>
                  <a:srgbClr val="660033"/>
                </a:solidFill>
                <a:latin typeface="Poppins Bold"/>
                <a:ea typeface="Poppins Bold"/>
                <a:cs typeface="Poppins Bold"/>
                <a:sym typeface="Poppins Bold"/>
              </a:rPr>
              <a:t>Results by district</a:t>
            </a:r>
          </a:p>
        </p:txBody>
      </p:sp>
      <p:sp>
        <p:nvSpPr>
          <p:cNvPr id="48" name="TextBox 48"/>
          <p:cNvSpPr txBox="1"/>
          <p:nvPr/>
        </p:nvSpPr>
        <p:spPr>
          <a:xfrm>
            <a:off x="4328627" y="3101019"/>
            <a:ext cx="2716718" cy="8006166"/>
          </a:xfrm>
          <a:prstGeom prst="rect">
            <a:avLst/>
          </a:prstGeom>
        </p:spPr>
        <p:txBody>
          <a:bodyPr lIns="0" tIns="0" rIns="0" bIns="0" rtlCol="0" anchor="t">
            <a:spAutoFit/>
          </a:bodyPr>
          <a:lstStyle/>
          <a:p>
            <a:pPr algn="r">
              <a:lnSpc>
                <a:spcPts val="3296"/>
              </a:lnSpc>
            </a:pPr>
            <a:r>
              <a:rPr lang="en-US" sz="1985" dirty="0">
                <a:solidFill>
                  <a:srgbClr val="000000"/>
                </a:solidFill>
                <a:latin typeface="Poppins"/>
                <a:ea typeface="Poppins"/>
                <a:cs typeface="Poppins"/>
                <a:sym typeface="Poppins"/>
              </a:rPr>
              <a:t>Auckland</a:t>
            </a:r>
          </a:p>
          <a:p>
            <a:pPr algn="r">
              <a:lnSpc>
                <a:spcPts val="3296"/>
              </a:lnSpc>
            </a:pPr>
            <a:r>
              <a:rPr lang="en-US" sz="1985" dirty="0">
                <a:solidFill>
                  <a:srgbClr val="000000"/>
                </a:solidFill>
                <a:latin typeface="Poppins"/>
                <a:ea typeface="Poppins"/>
                <a:cs typeface="Poppins"/>
                <a:sym typeface="Poppins"/>
              </a:rPr>
              <a:t>Canterbury</a:t>
            </a:r>
          </a:p>
          <a:p>
            <a:pPr algn="r">
              <a:lnSpc>
                <a:spcPts val="3296"/>
              </a:lnSpc>
            </a:pPr>
            <a:r>
              <a:rPr lang="en-US" sz="1985" dirty="0" err="1">
                <a:solidFill>
                  <a:srgbClr val="000000"/>
                </a:solidFill>
                <a:latin typeface="Poppins"/>
                <a:ea typeface="Poppins"/>
                <a:cs typeface="Poppins"/>
                <a:sym typeface="Poppins"/>
              </a:rPr>
              <a:t>Waitematā</a:t>
            </a:r>
            <a:endParaRPr lang="en-US" sz="1985" dirty="0">
              <a:solidFill>
                <a:srgbClr val="000000"/>
              </a:solidFill>
              <a:latin typeface="Poppins"/>
              <a:ea typeface="Poppins"/>
              <a:cs typeface="Poppins"/>
              <a:sym typeface="Poppins"/>
            </a:endParaRPr>
          </a:p>
          <a:p>
            <a:pPr algn="r">
              <a:lnSpc>
                <a:spcPts val="3296"/>
              </a:lnSpc>
            </a:pPr>
            <a:r>
              <a:rPr lang="en-US" sz="1985" dirty="0">
                <a:solidFill>
                  <a:srgbClr val="000000"/>
                </a:solidFill>
                <a:latin typeface="Poppins"/>
                <a:ea typeface="Poppins"/>
                <a:cs typeface="Poppins"/>
                <a:sym typeface="Poppins"/>
              </a:rPr>
              <a:t>Counties Manukau</a:t>
            </a:r>
          </a:p>
          <a:p>
            <a:pPr algn="r">
              <a:lnSpc>
                <a:spcPts val="3296"/>
              </a:lnSpc>
            </a:pPr>
            <a:r>
              <a:rPr lang="en-US" sz="1985" dirty="0">
                <a:solidFill>
                  <a:srgbClr val="000000"/>
                </a:solidFill>
                <a:latin typeface="Poppins"/>
                <a:ea typeface="Poppins"/>
                <a:cs typeface="Poppins"/>
                <a:sym typeface="Poppins"/>
              </a:rPr>
              <a:t>Bay of Plenty</a:t>
            </a:r>
          </a:p>
          <a:p>
            <a:pPr algn="r">
              <a:lnSpc>
                <a:spcPts val="3296"/>
              </a:lnSpc>
            </a:pPr>
            <a:r>
              <a:rPr lang="en-US" sz="1985" dirty="0">
                <a:solidFill>
                  <a:srgbClr val="000000"/>
                </a:solidFill>
                <a:latin typeface="Poppins"/>
                <a:ea typeface="Poppins"/>
                <a:cs typeface="Poppins"/>
                <a:sym typeface="Poppins"/>
              </a:rPr>
              <a:t>Capital and Coast</a:t>
            </a:r>
          </a:p>
          <a:p>
            <a:pPr algn="r">
              <a:lnSpc>
                <a:spcPts val="3296"/>
              </a:lnSpc>
            </a:pPr>
            <a:r>
              <a:rPr lang="en-US" sz="1985" dirty="0">
                <a:solidFill>
                  <a:srgbClr val="000000"/>
                </a:solidFill>
                <a:latin typeface="Poppins"/>
                <a:ea typeface="Poppins"/>
                <a:cs typeface="Poppins"/>
                <a:sym typeface="Poppins"/>
              </a:rPr>
              <a:t>Southern</a:t>
            </a:r>
          </a:p>
          <a:p>
            <a:pPr algn="r">
              <a:lnSpc>
                <a:spcPts val="3296"/>
              </a:lnSpc>
            </a:pPr>
            <a:r>
              <a:rPr lang="en-US" sz="1985" dirty="0">
                <a:solidFill>
                  <a:srgbClr val="000000"/>
                </a:solidFill>
                <a:latin typeface="Poppins"/>
                <a:ea typeface="Poppins"/>
                <a:cs typeface="Poppins"/>
                <a:sym typeface="Poppins"/>
              </a:rPr>
              <a:t>MidCentral</a:t>
            </a:r>
          </a:p>
          <a:p>
            <a:pPr algn="r">
              <a:lnSpc>
                <a:spcPts val="3296"/>
              </a:lnSpc>
            </a:pPr>
            <a:r>
              <a:rPr lang="en-US" sz="1985" dirty="0">
                <a:solidFill>
                  <a:srgbClr val="000000"/>
                </a:solidFill>
                <a:latin typeface="Poppins"/>
                <a:ea typeface="Poppins"/>
                <a:cs typeface="Poppins"/>
                <a:sym typeface="Poppins"/>
              </a:rPr>
              <a:t>Northland</a:t>
            </a:r>
          </a:p>
          <a:p>
            <a:pPr algn="r">
              <a:lnSpc>
                <a:spcPts val="3296"/>
              </a:lnSpc>
            </a:pPr>
            <a:r>
              <a:rPr lang="en-US" sz="1985" dirty="0">
                <a:solidFill>
                  <a:srgbClr val="000000"/>
                </a:solidFill>
                <a:latin typeface="Poppins"/>
                <a:ea typeface="Poppins"/>
                <a:cs typeface="Poppins"/>
                <a:sym typeface="Poppins"/>
              </a:rPr>
              <a:t>Hawke’s Bay</a:t>
            </a:r>
          </a:p>
          <a:p>
            <a:pPr algn="r">
              <a:lnSpc>
                <a:spcPts val="3296"/>
              </a:lnSpc>
            </a:pPr>
            <a:r>
              <a:rPr lang="en-US" sz="1985" dirty="0">
                <a:solidFill>
                  <a:srgbClr val="000000"/>
                </a:solidFill>
                <a:latin typeface="Poppins"/>
                <a:ea typeface="Poppins"/>
                <a:cs typeface="Poppins"/>
                <a:sym typeface="Poppins"/>
              </a:rPr>
              <a:t>Lakes</a:t>
            </a:r>
          </a:p>
          <a:p>
            <a:pPr algn="r">
              <a:lnSpc>
                <a:spcPts val="3296"/>
              </a:lnSpc>
            </a:pPr>
            <a:r>
              <a:rPr lang="en-US" sz="1985" dirty="0">
                <a:solidFill>
                  <a:srgbClr val="000000"/>
                </a:solidFill>
                <a:latin typeface="Poppins"/>
                <a:ea typeface="Poppins"/>
                <a:cs typeface="Poppins"/>
                <a:sym typeface="Poppins"/>
              </a:rPr>
              <a:t>Nelson Marlborough</a:t>
            </a:r>
          </a:p>
          <a:p>
            <a:pPr algn="r">
              <a:lnSpc>
                <a:spcPts val="3296"/>
              </a:lnSpc>
            </a:pPr>
            <a:r>
              <a:rPr lang="en-US" sz="1985" dirty="0">
                <a:solidFill>
                  <a:srgbClr val="000000"/>
                </a:solidFill>
                <a:latin typeface="Poppins"/>
                <a:ea typeface="Poppins"/>
                <a:cs typeface="Poppins"/>
                <a:sym typeface="Poppins"/>
              </a:rPr>
              <a:t>Hutt Valley</a:t>
            </a:r>
          </a:p>
          <a:p>
            <a:pPr algn="r">
              <a:lnSpc>
                <a:spcPts val="3296"/>
              </a:lnSpc>
            </a:pPr>
            <a:r>
              <a:rPr lang="en-US" sz="1985" dirty="0">
                <a:solidFill>
                  <a:srgbClr val="000000"/>
                </a:solidFill>
                <a:latin typeface="Poppins"/>
                <a:ea typeface="Poppins"/>
                <a:cs typeface="Poppins"/>
                <a:sym typeface="Poppins"/>
              </a:rPr>
              <a:t>Taranaki</a:t>
            </a:r>
          </a:p>
          <a:p>
            <a:pPr algn="r">
              <a:lnSpc>
                <a:spcPts val="3296"/>
              </a:lnSpc>
            </a:pPr>
            <a:r>
              <a:rPr lang="en-US" sz="1985" dirty="0">
                <a:solidFill>
                  <a:srgbClr val="000000"/>
                </a:solidFill>
                <a:latin typeface="Poppins"/>
                <a:ea typeface="Poppins"/>
                <a:cs typeface="Poppins"/>
                <a:sym typeface="Poppins"/>
              </a:rPr>
              <a:t>Whanganui</a:t>
            </a:r>
          </a:p>
          <a:p>
            <a:pPr algn="r">
              <a:lnSpc>
                <a:spcPts val="3296"/>
              </a:lnSpc>
            </a:pPr>
            <a:r>
              <a:rPr lang="en-US" sz="1985" dirty="0">
                <a:solidFill>
                  <a:srgbClr val="000000"/>
                </a:solidFill>
                <a:latin typeface="Poppins"/>
                <a:ea typeface="Poppins"/>
                <a:cs typeface="Poppins"/>
                <a:sym typeface="Poppins"/>
              </a:rPr>
              <a:t>South Canterbury</a:t>
            </a:r>
          </a:p>
          <a:p>
            <a:pPr algn="r">
              <a:lnSpc>
                <a:spcPts val="3296"/>
              </a:lnSpc>
            </a:pPr>
            <a:r>
              <a:rPr lang="en-US" sz="1985" dirty="0" err="1">
                <a:solidFill>
                  <a:srgbClr val="000000"/>
                </a:solidFill>
                <a:latin typeface="Poppins"/>
                <a:ea typeface="Poppins"/>
                <a:cs typeface="Poppins"/>
                <a:sym typeface="Poppins"/>
              </a:rPr>
              <a:t>Tairāwhiti</a:t>
            </a:r>
            <a:endParaRPr lang="en-US" sz="1985" dirty="0">
              <a:solidFill>
                <a:srgbClr val="000000"/>
              </a:solidFill>
              <a:latin typeface="Poppins"/>
              <a:ea typeface="Poppins"/>
              <a:cs typeface="Poppins"/>
              <a:sym typeface="Poppins"/>
            </a:endParaRPr>
          </a:p>
          <a:p>
            <a:pPr algn="r">
              <a:lnSpc>
                <a:spcPts val="3296"/>
              </a:lnSpc>
            </a:pPr>
            <a:r>
              <a:rPr lang="en-US" sz="1985" dirty="0">
                <a:solidFill>
                  <a:srgbClr val="000000"/>
                </a:solidFill>
                <a:latin typeface="Poppins"/>
                <a:ea typeface="Poppins"/>
                <a:cs typeface="Poppins"/>
                <a:sym typeface="Poppins"/>
              </a:rPr>
              <a:t>Wairarapa</a:t>
            </a:r>
          </a:p>
          <a:p>
            <a:pPr algn="r">
              <a:lnSpc>
                <a:spcPts val="3296"/>
              </a:lnSpc>
            </a:pPr>
            <a:r>
              <a:rPr lang="en-US" sz="1985" dirty="0">
                <a:solidFill>
                  <a:srgbClr val="000000"/>
                </a:solidFill>
                <a:latin typeface="Poppins"/>
                <a:ea typeface="Poppins"/>
                <a:cs typeface="Poppins"/>
                <a:sym typeface="Poppins"/>
              </a:rPr>
              <a:t>West Coast</a:t>
            </a:r>
          </a:p>
        </p:txBody>
      </p:sp>
      <p:sp>
        <p:nvSpPr>
          <p:cNvPr id="57" name="TextBox 57"/>
          <p:cNvSpPr txBox="1"/>
          <p:nvPr/>
        </p:nvSpPr>
        <p:spPr>
          <a:xfrm>
            <a:off x="16386619" y="3184804"/>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-1.6%</a:t>
            </a:r>
          </a:p>
        </p:txBody>
      </p:sp>
      <p:sp>
        <p:nvSpPr>
          <p:cNvPr id="58" name="TextBox 58"/>
          <p:cNvSpPr txBox="1"/>
          <p:nvPr/>
        </p:nvSpPr>
        <p:spPr>
          <a:xfrm>
            <a:off x="12444659" y="3609730"/>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-7.2%</a:t>
            </a:r>
          </a:p>
        </p:txBody>
      </p:sp>
      <p:sp>
        <p:nvSpPr>
          <p:cNvPr id="59" name="TextBox 59"/>
          <p:cNvSpPr txBox="1"/>
          <p:nvPr/>
        </p:nvSpPr>
        <p:spPr>
          <a:xfrm>
            <a:off x="11787643" y="4022387"/>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-18.8%</a:t>
            </a:r>
          </a:p>
        </p:txBody>
      </p:sp>
      <p:sp>
        <p:nvSpPr>
          <p:cNvPr id="60" name="TextBox 60"/>
          <p:cNvSpPr txBox="1"/>
          <p:nvPr/>
        </p:nvSpPr>
        <p:spPr>
          <a:xfrm>
            <a:off x="11713897" y="443435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4.2%</a:t>
            </a:r>
          </a:p>
        </p:txBody>
      </p:sp>
      <p:sp>
        <p:nvSpPr>
          <p:cNvPr id="61" name="TextBox 61"/>
          <p:cNvSpPr txBox="1"/>
          <p:nvPr/>
        </p:nvSpPr>
        <p:spPr>
          <a:xfrm>
            <a:off x="11609742" y="484319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-4.1%</a:t>
            </a:r>
          </a:p>
        </p:txBody>
      </p:sp>
      <p:sp>
        <p:nvSpPr>
          <p:cNvPr id="62" name="TextBox 62"/>
          <p:cNvSpPr txBox="1"/>
          <p:nvPr/>
        </p:nvSpPr>
        <p:spPr>
          <a:xfrm>
            <a:off x="11238044" y="5246562"/>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-10.0%</a:t>
            </a:r>
          </a:p>
        </p:txBody>
      </p:sp>
      <p:sp>
        <p:nvSpPr>
          <p:cNvPr id="63" name="TextBox 63"/>
          <p:cNvSpPr txBox="1"/>
          <p:nvPr/>
        </p:nvSpPr>
        <p:spPr>
          <a:xfrm>
            <a:off x="10952726" y="5656951"/>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-4.4%</a:t>
            </a:r>
          </a:p>
        </p:txBody>
      </p:sp>
      <p:sp>
        <p:nvSpPr>
          <p:cNvPr id="64" name="TextBox 64"/>
          <p:cNvSpPr txBox="1"/>
          <p:nvPr/>
        </p:nvSpPr>
        <p:spPr>
          <a:xfrm>
            <a:off x="9822596" y="6036875"/>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+2.5%</a:t>
            </a:r>
          </a:p>
        </p:txBody>
      </p:sp>
      <p:sp>
        <p:nvSpPr>
          <p:cNvPr id="65" name="TextBox 65"/>
          <p:cNvSpPr txBox="1"/>
          <p:nvPr/>
        </p:nvSpPr>
        <p:spPr>
          <a:xfrm>
            <a:off x="9570932" y="6491405"/>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+2.6%</a:t>
            </a:r>
          </a:p>
        </p:txBody>
      </p:sp>
      <p:sp>
        <p:nvSpPr>
          <p:cNvPr id="66" name="TextBox 66"/>
          <p:cNvSpPr txBox="1"/>
          <p:nvPr/>
        </p:nvSpPr>
        <p:spPr>
          <a:xfrm>
            <a:off x="9429187" y="6874267"/>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+8.0%</a:t>
            </a:r>
          </a:p>
        </p:txBody>
      </p:sp>
      <p:sp>
        <p:nvSpPr>
          <p:cNvPr id="67" name="TextBox 67"/>
          <p:cNvSpPr txBox="1"/>
          <p:nvPr/>
        </p:nvSpPr>
        <p:spPr>
          <a:xfrm>
            <a:off x="9242424" y="7289126"/>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+9.4%</a:t>
            </a:r>
          </a:p>
        </p:txBody>
      </p:sp>
      <p:sp>
        <p:nvSpPr>
          <p:cNvPr id="68" name="TextBox 68"/>
          <p:cNvSpPr txBox="1"/>
          <p:nvPr/>
        </p:nvSpPr>
        <p:spPr>
          <a:xfrm>
            <a:off x="9052680" y="7674116"/>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+14.9%</a:t>
            </a:r>
          </a:p>
        </p:txBody>
      </p:sp>
      <p:sp>
        <p:nvSpPr>
          <p:cNvPr id="69" name="TextBox 69"/>
          <p:cNvSpPr txBox="1"/>
          <p:nvPr/>
        </p:nvSpPr>
        <p:spPr>
          <a:xfrm>
            <a:off x="8865917" y="8084505"/>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-16.7%</a:t>
            </a:r>
          </a:p>
        </p:txBody>
      </p:sp>
      <p:sp>
        <p:nvSpPr>
          <p:cNvPr id="70" name="TextBox 70"/>
          <p:cNvSpPr txBox="1"/>
          <p:nvPr/>
        </p:nvSpPr>
        <p:spPr>
          <a:xfrm>
            <a:off x="8642776" y="852108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+5.7%</a:t>
            </a:r>
          </a:p>
        </p:txBody>
      </p:sp>
      <p:sp>
        <p:nvSpPr>
          <p:cNvPr id="71" name="TextBox 71"/>
          <p:cNvSpPr txBox="1"/>
          <p:nvPr/>
        </p:nvSpPr>
        <p:spPr>
          <a:xfrm>
            <a:off x="8143805" y="8934424"/>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+6.3%</a:t>
            </a:r>
          </a:p>
        </p:txBody>
      </p:sp>
      <p:sp>
        <p:nvSpPr>
          <p:cNvPr id="72" name="TextBox 72"/>
          <p:cNvSpPr txBox="1"/>
          <p:nvPr/>
        </p:nvSpPr>
        <p:spPr>
          <a:xfrm>
            <a:off x="8143805" y="9357513"/>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+4.3%</a:t>
            </a:r>
          </a:p>
        </p:txBody>
      </p:sp>
      <p:sp>
        <p:nvSpPr>
          <p:cNvPr id="73" name="TextBox 73"/>
          <p:cNvSpPr txBox="1"/>
          <p:nvPr/>
        </p:nvSpPr>
        <p:spPr>
          <a:xfrm>
            <a:off x="7937761" y="9770902"/>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+6.7%</a:t>
            </a:r>
          </a:p>
        </p:txBody>
      </p:sp>
      <p:sp>
        <p:nvSpPr>
          <p:cNvPr id="74" name="TextBox 74"/>
          <p:cNvSpPr txBox="1"/>
          <p:nvPr/>
        </p:nvSpPr>
        <p:spPr>
          <a:xfrm>
            <a:off x="7856110" y="10181291"/>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-4.2%</a:t>
            </a:r>
          </a:p>
        </p:txBody>
      </p:sp>
      <p:sp>
        <p:nvSpPr>
          <p:cNvPr id="75" name="TextBox 75"/>
          <p:cNvSpPr txBox="1"/>
          <p:nvPr/>
        </p:nvSpPr>
        <p:spPr>
          <a:xfrm>
            <a:off x="7745950" y="10591680"/>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+6.2%</a:t>
            </a:r>
          </a:p>
        </p:txBody>
      </p:sp>
      <p:sp>
        <p:nvSpPr>
          <p:cNvPr id="84" name="TextBox 84"/>
          <p:cNvSpPr txBox="1"/>
          <p:nvPr/>
        </p:nvSpPr>
        <p:spPr>
          <a:xfrm>
            <a:off x="381414" y="14313231"/>
            <a:ext cx="13807175" cy="341440"/>
          </a:xfrm>
          <a:prstGeom prst="rect">
            <a:avLst/>
          </a:prstGeom>
        </p:spPr>
        <p:txBody>
          <a:bodyPr lIns="0" tIns="0" rIns="0" bIns="0" rtlCol="0" anchor="t">
            <a:spAutoFit/>
          </a:bodyPr>
          <a:lstStyle/>
          <a:p>
            <a:pPr>
              <a:lnSpc>
                <a:spcPts val="1329"/>
              </a:lnSpc>
            </a:pPr>
            <a:r>
              <a:rPr lang="en-US" sz="1384" dirty="0">
                <a:solidFill>
                  <a:srgbClr val="000000"/>
                </a:solidFill>
                <a:latin typeface="Poppins"/>
                <a:ea typeface="Poppins"/>
                <a:cs typeface="Poppins"/>
                <a:sym typeface="Poppins"/>
                <a:hlinkClick r:id="rId3"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dirty="0">
                <a:solidFill>
                  <a:srgbClr val="003399"/>
                </a:solidFill>
                <a:latin typeface="Poppins Bold"/>
                <a:ea typeface="Poppins Bold"/>
                <a:cs typeface="Poppins Bold"/>
                <a:sym typeface="Poppins Bold"/>
                <a:hlinkClick r:id="rId3" tooltip="https://www.tewhatuora.govt.nz/publications/health-targets-performance-resources-2025-26"/>
              </a:rPr>
              <a:t>See caveats.</a:t>
            </a:r>
          </a:p>
        </p:txBody>
      </p:sp>
      <p:sp>
        <p:nvSpPr>
          <p:cNvPr id="85" name="TextBox 85"/>
          <p:cNvSpPr txBox="1"/>
          <p:nvPr/>
        </p:nvSpPr>
        <p:spPr>
          <a:xfrm>
            <a:off x="12932431" y="4034050"/>
            <a:ext cx="3849156" cy="426271"/>
          </a:xfrm>
          <a:prstGeom prst="rect">
            <a:avLst/>
          </a:prstGeom>
        </p:spPr>
        <p:txBody>
          <a:bodyPr lIns="0" tIns="0" rIns="0" bIns="0" rtlCol="0" anchor="t">
            <a:spAutoFit/>
          </a:bodyPr>
          <a:lstStyle/>
          <a:p>
            <a:pPr>
              <a:lnSpc>
                <a:spcPts val="1088"/>
              </a:lnSpc>
            </a:pPr>
            <a:r>
              <a:rPr lang="en-US" sz="1067" dirty="0" err="1">
                <a:solidFill>
                  <a:srgbClr val="000000"/>
                </a:solidFill>
                <a:latin typeface="Poppins"/>
                <a:ea typeface="Poppins"/>
                <a:cs typeface="Poppins"/>
                <a:sym typeface="Poppins"/>
              </a:rPr>
              <a:t>Waitematā</a:t>
            </a:r>
            <a:r>
              <a:rPr lang="en-US" sz="1067" dirty="0">
                <a:solidFill>
                  <a:srgbClr val="000000"/>
                </a:solidFill>
                <a:latin typeface="Poppins"/>
                <a:ea typeface="Poppins"/>
                <a:cs typeface="Poppins"/>
                <a:sym typeface="Poppins"/>
              </a:rPr>
              <a:t> caveat: There is a drop in volume as GP skin lesion procedures are no longer included in the inpatient waitlist, but were included in Q1 24/25.</a:t>
            </a:r>
          </a:p>
        </p:txBody>
      </p:sp>
      <p:sp>
        <p:nvSpPr>
          <p:cNvPr id="86" name="TextBox 86"/>
          <p:cNvSpPr txBox="1"/>
          <p:nvPr/>
        </p:nvSpPr>
        <p:spPr>
          <a:xfrm>
            <a:off x="5578434" y="11219414"/>
            <a:ext cx="11203152" cy="538609"/>
          </a:xfrm>
          <a:prstGeom prst="rect">
            <a:avLst/>
          </a:prstGeom>
        </p:spPr>
        <p:txBody>
          <a:bodyPr lIns="0" tIns="0" rIns="0" bIns="0" rtlCol="0" anchor="t">
            <a:spAutoFit/>
          </a:bodyPr>
          <a:lstStyle/>
          <a:p>
            <a:pPr>
              <a:lnSpc>
                <a:spcPts val="1368"/>
              </a:lnSpc>
            </a:pPr>
            <a:r>
              <a:rPr lang="en-US" sz="1200" dirty="0">
                <a:solidFill>
                  <a:srgbClr val="000000"/>
                </a:solidFill>
                <a:latin typeface="Poppins"/>
                <a:ea typeface="Poppins"/>
                <a:cs typeface="Poppins"/>
                <a:sym typeface="Poppins"/>
              </a:rPr>
              <a:t>Caveat: Waikato volumes are withheld from this graph. A system update data issue means that closures from the waitlist are incomplete and not an accurate representation of actual delivery. Waikato is not excluded from any other result for the elective treatment target.</a:t>
            </a:r>
          </a:p>
          <a:p>
            <a:pPr>
              <a:lnSpc>
                <a:spcPts val="1368"/>
              </a:lnSpc>
            </a:pPr>
            <a:endParaRPr lang="en-US" sz="1200" dirty="0">
              <a:solidFill>
                <a:srgbClr val="000000"/>
              </a:solidFill>
              <a:latin typeface="Poppins"/>
              <a:ea typeface="Poppins"/>
              <a:cs typeface="Poppins"/>
              <a:sym typeface="Poppins"/>
            </a:endParaRPr>
          </a:p>
        </p:txBody>
      </p:sp>
      <p:grpSp>
        <p:nvGrpSpPr>
          <p:cNvPr id="2" name="Group 2"/>
          <p:cNvGrpSpPr/>
          <p:nvPr/>
        </p:nvGrpSpPr>
        <p:grpSpPr>
          <a:xfrm>
            <a:off x="-67038" y="-9026"/>
            <a:ext cx="20217175" cy="1533883"/>
            <a:chOff x="0" y="0"/>
            <a:chExt cx="5391771" cy="356323"/>
          </a:xfrm>
        </p:grpSpPr>
        <p:sp>
          <p:nvSpPr>
            <p:cNvPr id="3" name="Freeform 3"/>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sz="2400"/>
            </a:p>
          </p:txBody>
        </p:sp>
        <p:sp>
          <p:nvSpPr>
            <p:cNvPr id="4" name="TextBox 4"/>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46" name="TextBox 46"/>
          <p:cNvSpPr txBox="1"/>
          <p:nvPr/>
        </p:nvSpPr>
        <p:spPr>
          <a:xfrm>
            <a:off x="6599663" y="291320"/>
            <a:ext cx="7361195" cy="804451"/>
          </a:xfrm>
          <a:prstGeom prst="rect">
            <a:avLst/>
          </a:prstGeom>
        </p:spPr>
        <p:txBody>
          <a:bodyPr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wait times for elective treatment</a:t>
            </a:r>
          </a:p>
          <a:p>
            <a:pPr algn="ctr">
              <a:lnSpc>
                <a:spcPts val="2613"/>
              </a:lnSpc>
            </a:pPr>
            <a:r>
              <a:rPr lang="en-US" sz="1867" dirty="0">
                <a:solidFill>
                  <a:srgbClr val="FFFFFF"/>
                </a:solidFill>
                <a:latin typeface="Poppins"/>
                <a:ea typeface="Poppins"/>
                <a:cs typeface="Poppins"/>
                <a:sym typeface="Poppins"/>
              </a:rPr>
              <a:t>Number of people treated from the waitlist</a:t>
            </a:r>
          </a:p>
        </p:txBody>
      </p:sp>
      <p:sp>
        <p:nvSpPr>
          <p:cNvPr id="76" name="TextBox 76"/>
          <p:cNvSpPr txBox="1"/>
          <p:nvPr/>
        </p:nvSpPr>
        <p:spPr>
          <a:xfrm>
            <a:off x="18226575" y="241301"/>
            <a:ext cx="1514614" cy="944810"/>
          </a:xfrm>
          <a:prstGeom prst="rect">
            <a:avLst/>
          </a:prstGeom>
        </p:spPr>
        <p:txBody>
          <a:bodyPr lIns="0" tIns="0" rIns="0" bIns="0" rtlCol="0" anchor="t">
            <a:spAutoFit/>
          </a:bodyPr>
          <a:lstStyle/>
          <a:p>
            <a:pPr algn="r">
              <a:lnSpc>
                <a:spcPts val="2463"/>
              </a:lnSpc>
            </a:pPr>
            <a:r>
              <a:rPr lang="en-US" sz="1759" b="1" dirty="0">
                <a:solidFill>
                  <a:srgbClr val="FFFFFF"/>
                </a:solidFill>
                <a:latin typeface="Poppins Bold"/>
                <a:ea typeface="Poppins Bold"/>
                <a:cs typeface="Poppins Bold"/>
                <a:sym typeface="Poppins Bold"/>
              </a:rPr>
              <a:t>Q1 2025/26 </a:t>
            </a:r>
          </a:p>
          <a:p>
            <a:pPr algn="r">
              <a:lnSpc>
                <a:spcPts val="2463"/>
              </a:lnSpc>
            </a:pPr>
            <a:r>
              <a:rPr lang="en-US" sz="1759" dirty="0">
                <a:solidFill>
                  <a:srgbClr val="FFFFFF"/>
                </a:solidFill>
                <a:latin typeface="Poppins"/>
                <a:ea typeface="Poppins"/>
                <a:cs typeface="Poppins"/>
                <a:sym typeface="Poppins"/>
              </a:rPr>
              <a:t>compared to</a:t>
            </a:r>
            <a:r>
              <a:rPr lang="en-US" sz="1759" b="1" dirty="0">
                <a:solidFill>
                  <a:srgbClr val="FFFFFF"/>
                </a:solidFill>
                <a:latin typeface="Poppins Bold"/>
                <a:ea typeface="Poppins Bold"/>
                <a:cs typeface="Poppins Bold"/>
                <a:sym typeface="Poppins Bold"/>
              </a:rPr>
              <a:t> </a:t>
            </a:r>
          </a:p>
          <a:p>
            <a:pPr algn="r">
              <a:lnSpc>
                <a:spcPts val="2463"/>
              </a:lnSpc>
            </a:pPr>
            <a:r>
              <a:rPr lang="en-US" sz="1759" b="1" dirty="0">
                <a:solidFill>
                  <a:srgbClr val="FFFFFF"/>
                </a:solidFill>
                <a:latin typeface="Poppins Bold"/>
                <a:ea typeface="Poppins Bold"/>
                <a:cs typeface="Poppins Bold"/>
                <a:sym typeface="Poppins Bold"/>
              </a:rPr>
              <a:t>Q1 2024/25</a:t>
            </a:r>
          </a:p>
        </p:txBody>
      </p:sp>
      <p:sp>
        <p:nvSpPr>
          <p:cNvPr id="9" name="Freeform 9"/>
          <p:cNvSpPr/>
          <p:nvPr/>
        </p:nvSpPr>
        <p:spPr>
          <a:xfrm>
            <a:off x="169069" y="384976"/>
            <a:ext cx="2773235" cy="745878"/>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4"/>
            <a:stretch>
              <a:fillRect/>
            </a:stretch>
          </a:blipFill>
        </p:spPr>
        <p:txBody>
          <a:bodyPr/>
          <a:lstStyle/>
          <a:p>
            <a:endParaRPr lang="en-NZ"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53134-D903-A1A2-F263-3F7A033DCE8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B131C33-3AB5-BA74-2146-97BC34896B62}"/>
              </a:ext>
            </a:extLst>
          </p:cNvPr>
          <p:cNvGrpSpPr/>
          <p:nvPr/>
        </p:nvGrpSpPr>
        <p:grpSpPr>
          <a:xfrm>
            <a:off x="0" y="0"/>
            <a:ext cx="20150138" cy="1351135"/>
            <a:chOff x="0" y="0"/>
            <a:chExt cx="5391771" cy="356323"/>
          </a:xfrm>
        </p:grpSpPr>
        <p:sp>
          <p:nvSpPr>
            <p:cNvPr id="3" name="Freeform 3">
              <a:extLst>
                <a:ext uri="{FF2B5EF4-FFF2-40B4-BE49-F238E27FC236}">
                  <a16:creationId xmlns:a16="http://schemas.microsoft.com/office/drawing/2014/main" id="{FC969321-D0C6-5933-8464-EFB5C0596C6A}"/>
                </a:ext>
              </a:extLst>
            </p:cNvPr>
            <p:cNvSpPr/>
            <p:nvPr/>
          </p:nvSpPr>
          <p:spPr>
            <a:xfrm>
              <a:off x="0" y="0"/>
              <a:ext cx="5391771" cy="356323"/>
            </a:xfrm>
            <a:custGeom>
              <a:avLst/>
              <a:gdLst/>
              <a:ahLst/>
              <a:cxnLst/>
              <a:rect l="l" t="t" r="r" b="b"/>
              <a:pathLst>
                <a:path w="5391771" h="356323">
                  <a:moveTo>
                    <a:pt x="0" y="0"/>
                  </a:moveTo>
                  <a:lnTo>
                    <a:pt x="5391771" y="0"/>
                  </a:lnTo>
                  <a:lnTo>
                    <a:pt x="5391771" y="356323"/>
                  </a:lnTo>
                  <a:lnTo>
                    <a:pt x="0" y="356323"/>
                  </a:lnTo>
                  <a:close/>
                </a:path>
              </a:pathLst>
            </a:custGeom>
            <a:solidFill>
              <a:srgbClr val="660033"/>
            </a:solidFill>
          </p:spPr>
          <p:txBody>
            <a:bodyPr/>
            <a:lstStyle/>
            <a:p>
              <a:endParaRPr lang="en-NZ" sz="2400"/>
            </a:p>
          </p:txBody>
        </p:sp>
        <p:sp>
          <p:nvSpPr>
            <p:cNvPr id="4" name="TextBox 4">
              <a:extLst>
                <a:ext uri="{FF2B5EF4-FFF2-40B4-BE49-F238E27FC236}">
                  <a16:creationId xmlns:a16="http://schemas.microsoft.com/office/drawing/2014/main" id="{E0C74896-C85A-FB2F-3343-319748276ED8}"/>
                </a:ext>
              </a:extLst>
            </p:cNvPr>
            <p:cNvSpPr txBox="1"/>
            <p:nvPr/>
          </p:nvSpPr>
          <p:spPr>
            <a:xfrm>
              <a:off x="0" y="-9525"/>
              <a:ext cx="5391771" cy="365848"/>
            </a:xfrm>
            <a:prstGeom prst="rect">
              <a:avLst/>
            </a:prstGeom>
          </p:spPr>
          <p:txBody>
            <a:bodyPr lIns="34038" tIns="34038" rIns="34038" bIns="34038" rtlCol="0" anchor="ctr"/>
            <a:lstStyle/>
            <a:p>
              <a:pPr algn="ctr">
                <a:lnSpc>
                  <a:spcPts val="1125"/>
                </a:lnSpc>
              </a:pPr>
              <a:endParaRPr sz="2400"/>
            </a:p>
          </p:txBody>
        </p:sp>
      </p:grpSp>
      <p:sp>
        <p:nvSpPr>
          <p:cNvPr id="9" name="Freeform 9">
            <a:extLst>
              <a:ext uri="{FF2B5EF4-FFF2-40B4-BE49-F238E27FC236}">
                <a16:creationId xmlns:a16="http://schemas.microsoft.com/office/drawing/2014/main" id="{63F1ED0D-F785-F387-9ACB-D6E050539CC0}"/>
              </a:ext>
            </a:extLst>
          </p:cNvPr>
          <p:cNvSpPr/>
          <p:nvPr/>
        </p:nvSpPr>
        <p:spPr>
          <a:xfrm>
            <a:off x="0" y="255282"/>
            <a:ext cx="2773235" cy="745878"/>
          </a:xfrm>
          <a:custGeom>
            <a:avLst/>
            <a:gdLst/>
            <a:ahLst/>
            <a:cxnLst/>
            <a:rect l="l" t="t" r="r" b="b"/>
            <a:pathLst>
              <a:path w="2079981" h="559423">
                <a:moveTo>
                  <a:pt x="0" y="0"/>
                </a:moveTo>
                <a:lnTo>
                  <a:pt x="2079981" y="0"/>
                </a:lnTo>
                <a:lnTo>
                  <a:pt x="2079981" y="559423"/>
                </a:lnTo>
                <a:lnTo>
                  <a:pt x="0" y="559423"/>
                </a:lnTo>
                <a:lnTo>
                  <a:pt x="0" y="0"/>
                </a:lnTo>
                <a:close/>
              </a:path>
            </a:pathLst>
          </a:custGeom>
          <a:blipFill>
            <a:blip r:embed="rId2"/>
            <a:stretch>
              <a:fillRect/>
            </a:stretch>
          </a:blipFill>
        </p:spPr>
        <p:txBody>
          <a:bodyPr/>
          <a:lstStyle/>
          <a:p>
            <a:endParaRPr lang="en-NZ" sz="2400"/>
          </a:p>
        </p:txBody>
      </p:sp>
      <p:grpSp>
        <p:nvGrpSpPr>
          <p:cNvPr id="10" name="Group 10">
            <a:extLst>
              <a:ext uri="{FF2B5EF4-FFF2-40B4-BE49-F238E27FC236}">
                <a16:creationId xmlns:a16="http://schemas.microsoft.com/office/drawing/2014/main" id="{28F8F6F7-A78F-B0F3-3C18-10104CE37D53}"/>
              </a:ext>
            </a:extLst>
          </p:cNvPr>
          <p:cNvGrpSpPr/>
          <p:nvPr/>
        </p:nvGrpSpPr>
        <p:grpSpPr>
          <a:xfrm>
            <a:off x="169070" y="1536700"/>
            <a:ext cx="19812000" cy="13321018"/>
            <a:chOff x="0" y="0"/>
            <a:chExt cx="5176800" cy="3331474"/>
          </a:xfrm>
        </p:grpSpPr>
        <p:sp>
          <p:nvSpPr>
            <p:cNvPr id="11" name="Freeform 11">
              <a:extLst>
                <a:ext uri="{FF2B5EF4-FFF2-40B4-BE49-F238E27FC236}">
                  <a16:creationId xmlns:a16="http://schemas.microsoft.com/office/drawing/2014/main" id="{8BC85FC1-64B8-926C-CD45-612B8FEE9B2E}"/>
                </a:ext>
              </a:extLst>
            </p:cNvPr>
            <p:cNvSpPr/>
            <p:nvPr/>
          </p:nvSpPr>
          <p:spPr>
            <a:xfrm>
              <a:off x="0" y="0"/>
              <a:ext cx="5176800" cy="3331474"/>
            </a:xfrm>
            <a:custGeom>
              <a:avLst/>
              <a:gdLst/>
              <a:ahLst/>
              <a:cxnLst/>
              <a:rect l="l" t="t" r="r" b="b"/>
              <a:pathLst>
                <a:path w="5176800" h="3331474">
                  <a:moveTo>
                    <a:pt x="12709" y="0"/>
                  </a:moveTo>
                  <a:lnTo>
                    <a:pt x="5164091" y="0"/>
                  </a:lnTo>
                  <a:cubicBezTo>
                    <a:pt x="5171110" y="0"/>
                    <a:pt x="5176800" y="5690"/>
                    <a:pt x="5176800" y="12709"/>
                  </a:cubicBezTo>
                  <a:lnTo>
                    <a:pt x="5176800" y="3318765"/>
                  </a:lnTo>
                  <a:cubicBezTo>
                    <a:pt x="5176800" y="3322136"/>
                    <a:pt x="5175461" y="3325368"/>
                    <a:pt x="5173078" y="3327752"/>
                  </a:cubicBezTo>
                  <a:cubicBezTo>
                    <a:pt x="5170694" y="3330135"/>
                    <a:pt x="5167461" y="3331474"/>
                    <a:pt x="5164091" y="3331474"/>
                  </a:cubicBezTo>
                  <a:lnTo>
                    <a:pt x="12709" y="3331474"/>
                  </a:lnTo>
                  <a:cubicBezTo>
                    <a:pt x="9339" y="3331474"/>
                    <a:pt x="6106" y="3330135"/>
                    <a:pt x="3722" y="3327752"/>
                  </a:cubicBezTo>
                  <a:cubicBezTo>
                    <a:pt x="1339" y="3325368"/>
                    <a:pt x="0" y="3322136"/>
                    <a:pt x="0" y="3318765"/>
                  </a:cubicBezTo>
                  <a:lnTo>
                    <a:pt x="0" y="12709"/>
                  </a:lnTo>
                  <a:cubicBezTo>
                    <a:pt x="0" y="9339"/>
                    <a:pt x="1339" y="6106"/>
                    <a:pt x="3722" y="3722"/>
                  </a:cubicBezTo>
                  <a:cubicBezTo>
                    <a:pt x="6106" y="1339"/>
                    <a:pt x="9339" y="0"/>
                    <a:pt x="12709" y="0"/>
                  </a:cubicBezTo>
                  <a:close/>
                </a:path>
              </a:pathLst>
            </a:custGeom>
            <a:solidFill>
              <a:srgbClr val="F6F4EC"/>
            </a:solidFill>
          </p:spPr>
          <p:txBody>
            <a:bodyPr/>
            <a:lstStyle/>
            <a:p>
              <a:endParaRPr lang="en-NZ" sz="2400"/>
            </a:p>
          </p:txBody>
        </p:sp>
        <p:sp>
          <p:nvSpPr>
            <p:cNvPr id="12" name="TextBox 12">
              <a:extLst>
                <a:ext uri="{FF2B5EF4-FFF2-40B4-BE49-F238E27FC236}">
                  <a16:creationId xmlns:a16="http://schemas.microsoft.com/office/drawing/2014/main" id="{6ED7DA38-A167-FE61-6D47-2AE9DB3B0BC2}"/>
                </a:ext>
              </a:extLst>
            </p:cNvPr>
            <p:cNvSpPr txBox="1"/>
            <p:nvPr/>
          </p:nvSpPr>
          <p:spPr>
            <a:xfrm>
              <a:off x="0" y="-19050"/>
              <a:ext cx="5176800" cy="3350524"/>
            </a:xfrm>
            <a:prstGeom prst="rect">
              <a:avLst/>
            </a:prstGeom>
          </p:spPr>
          <p:txBody>
            <a:bodyPr lIns="35008" tIns="35008" rIns="35008" bIns="35008" rtlCol="0" anchor="ctr"/>
            <a:lstStyle/>
            <a:p>
              <a:pPr algn="ctr">
                <a:lnSpc>
                  <a:spcPts val="1832"/>
                </a:lnSpc>
              </a:pPr>
              <a:endParaRPr sz="2400"/>
            </a:p>
          </p:txBody>
        </p:sp>
      </p:grpSp>
      <p:sp>
        <p:nvSpPr>
          <p:cNvPr id="46" name="TextBox 46">
            <a:extLst>
              <a:ext uri="{FF2B5EF4-FFF2-40B4-BE49-F238E27FC236}">
                <a16:creationId xmlns:a16="http://schemas.microsoft.com/office/drawing/2014/main" id="{89C1D652-9CAC-FC42-4A59-1161A66C508E}"/>
              </a:ext>
            </a:extLst>
          </p:cNvPr>
          <p:cNvSpPr txBox="1"/>
          <p:nvPr/>
        </p:nvSpPr>
        <p:spPr>
          <a:xfrm>
            <a:off x="6906326" y="255282"/>
            <a:ext cx="7361195" cy="804451"/>
          </a:xfrm>
          <a:prstGeom prst="rect">
            <a:avLst/>
          </a:prstGeom>
        </p:spPr>
        <p:txBody>
          <a:bodyPr lIns="0" tIns="0" rIns="0" bIns="0" rtlCol="0" anchor="t">
            <a:spAutoFit/>
          </a:bodyPr>
          <a:lstStyle/>
          <a:p>
            <a:pPr algn="ctr">
              <a:lnSpc>
                <a:spcPts val="3800"/>
              </a:lnSpc>
            </a:pPr>
            <a:r>
              <a:rPr lang="en-US" sz="2715" b="1" dirty="0">
                <a:solidFill>
                  <a:srgbClr val="FFFFFF"/>
                </a:solidFill>
                <a:latin typeface="Poppins Bold"/>
                <a:ea typeface="Poppins Bold"/>
                <a:cs typeface="Poppins Bold"/>
                <a:sym typeface="Poppins Bold"/>
              </a:rPr>
              <a:t>Shorter wait times for elective treatment</a:t>
            </a:r>
          </a:p>
          <a:p>
            <a:pPr algn="ctr">
              <a:lnSpc>
                <a:spcPts val="2613"/>
              </a:lnSpc>
            </a:pPr>
            <a:r>
              <a:rPr lang="en-US" sz="1867" dirty="0">
                <a:solidFill>
                  <a:srgbClr val="FFFFFF"/>
                </a:solidFill>
                <a:latin typeface="Poppins"/>
                <a:ea typeface="Poppins"/>
                <a:cs typeface="Poppins"/>
                <a:sym typeface="Poppins"/>
              </a:rPr>
              <a:t>Number of people treated from the waitlist</a:t>
            </a:r>
          </a:p>
        </p:txBody>
      </p:sp>
      <p:sp>
        <p:nvSpPr>
          <p:cNvPr id="57" name="TextBox 57">
            <a:extLst>
              <a:ext uri="{FF2B5EF4-FFF2-40B4-BE49-F238E27FC236}">
                <a16:creationId xmlns:a16="http://schemas.microsoft.com/office/drawing/2014/main" id="{B9C56AE0-356D-A8F2-4B8A-2EBF2CB88090}"/>
              </a:ext>
            </a:extLst>
          </p:cNvPr>
          <p:cNvSpPr txBox="1"/>
          <p:nvPr/>
        </p:nvSpPr>
        <p:spPr>
          <a:xfrm>
            <a:off x="16452530" y="-1086242"/>
            <a:ext cx="657016" cy="230897"/>
          </a:xfrm>
          <a:prstGeom prst="rect">
            <a:avLst/>
          </a:prstGeom>
        </p:spPr>
        <p:txBody>
          <a:bodyPr lIns="0" tIns="0" rIns="0" bIns="0" rtlCol="0" anchor="t">
            <a:spAutoFit/>
          </a:bodyPr>
          <a:lstStyle/>
          <a:p>
            <a:pPr>
              <a:lnSpc>
                <a:spcPts val="1879"/>
              </a:lnSpc>
            </a:pPr>
            <a:r>
              <a:rPr lang="en-US" sz="1341" b="1">
                <a:solidFill>
                  <a:srgbClr val="000000"/>
                </a:solidFill>
                <a:latin typeface="Poppins Bold"/>
                <a:ea typeface="Poppins Bold"/>
                <a:cs typeface="Poppins Bold"/>
                <a:sym typeface="Poppins Bold"/>
              </a:rPr>
              <a:t>-1.6%</a:t>
            </a:r>
          </a:p>
        </p:txBody>
      </p:sp>
      <p:pic>
        <p:nvPicPr>
          <p:cNvPr id="13" name="Picture 13">
            <a:extLst>
              <a:ext uri="{FF2B5EF4-FFF2-40B4-BE49-F238E27FC236}">
                <a16:creationId xmlns:a16="http://schemas.microsoft.com/office/drawing/2014/main" id="{6BED109B-AD9F-B20D-8F77-1985A756B1B9}"/>
              </a:ext>
            </a:extLst>
          </p:cNvPr>
          <p:cNvPicPr>
            <a:picLocks noChangeAspect="1"/>
          </p:cNvPicPr>
          <p:nvPr/>
        </p:nvPicPr>
        <p:blipFill>
          <a:blip r:embed="rId3"/>
          <a:stretch>
            <a:fillRect/>
          </a:stretch>
        </p:blipFill>
        <p:spPr>
          <a:xfrm>
            <a:off x="-31178" y="1536700"/>
            <a:ext cx="19812000" cy="8686800"/>
          </a:xfrm>
          <a:prstGeom prst="rect">
            <a:avLst/>
          </a:prstGeom>
        </p:spPr>
      </p:pic>
      <p:sp>
        <p:nvSpPr>
          <p:cNvPr id="14" name="AutoShape 14">
            <a:extLst>
              <a:ext uri="{FF2B5EF4-FFF2-40B4-BE49-F238E27FC236}">
                <a16:creationId xmlns:a16="http://schemas.microsoft.com/office/drawing/2014/main" id="{C656B30A-AB08-E3F8-BBA8-D4CB55BBE38F}"/>
              </a:ext>
            </a:extLst>
          </p:cNvPr>
          <p:cNvSpPr/>
          <p:nvPr/>
        </p:nvSpPr>
        <p:spPr>
          <a:xfrm flipH="1">
            <a:off x="11942092" y="8022570"/>
            <a:ext cx="22121" cy="8460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43" name="AutoShape 43">
            <a:extLst>
              <a:ext uri="{FF2B5EF4-FFF2-40B4-BE49-F238E27FC236}">
                <a16:creationId xmlns:a16="http://schemas.microsoft.com/office/drawing/2014/main" id="{B3F081DA-7B90-22F2-4F2A-F32482144386}"/>
              </a:ext>
            </a:extLst>
          </p:cNvPr>
          <p:cNvSpPr/>
          <p:nvPr/>
        </p:nvSpPr>
        <p:spPr>
          <a:xfrm flipH="1">
            <a:off x="14911482" y="8052994"/>
            <a:ext cx="22121" cy="8460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44" name="AutoShape 44">
            <a:extLst>
              <a:ext uri="{FF2B5EF4-FFF2-40B4-BE49-F238E27FC236}">
                <a16:creationId xmlns:a16="http://schemas.microsoft.com/office/drawing/2014/main" id="{19B4C2E4-A42A-D751-5CD7-91D759E44064}"/>
              </a:ext>
            </a:extLst>
          </p:cNvPr>
          <p:cNvSpPr/>
          <p:nvPr/>
        </p:nvSpPr>
        <p:spPr>
          <a:xfrm flipH="1">
            <a:off x="8927777" y="8021977"/>
            <a:ext cx="22121" cy="8460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45" name="AutoShape 45">
            <a:extLst>
              <a:ext uri="{FF2B5EF4-FFF2-40B4-BE49-F238E27FC236}">
                <a16:creationId xmlns:a16="http://schemas.microsoft.com/office/drawing/2014/main" id="{E622B3A9-2F74-8ECA-ECBB-6A4814E98115}"/>
              </a:ext>
            </a:extLst>
          </p:cNvPr>
          <p:cNvSpPr/>
          <p:nvPr/>
        </p:nvSpPr>
        <p:spPr>
          <a:xfrm flipH="1">
            <a:off x="6054269" y="8023165"/>
            <a:ext cx="22121" cy="846055"/>
          </a:xfrm>
          <a:prstGeom prst="line">
            <a:avLst/>
          </a:prstGeom>
          <a:ln w="28575" cap="flat">
            <a:solidFill>
              <a:srgbClr val="000000"/>
            </a:solidFill>
            <a:prstDash val="sysDot"/>
            <a:headEnd type="none" w="sm" len="sm"/>
            <a:tailEnd type="none" w="sm" len="sm"/>
          </a:ln>
        </p:spPr>
        <p:txBody>
          <a:bodyPr/>
          <a:lstStyle/>
          <a:p>
            <a:endParaRPr lang="en-NZ" sz="2400"/>
          </a:p>
        </p:txBody>
      </p:sp>
      <p:sp>
        <p:nvSpPr>
          <p:cNvPr id="49" name="TextBox 49">
            <a:extLst>
              <a:ext uri="{FF2B5EF4-FFF2-40B4-BE49-F238E27FC236}">
                <a16:creationId xmlns:a16="http://schemas.microsoft.com/office/drawing/2014/main" id="{456E60A7-866E-1853-14B1-CD9BEA9E9C57}"/>
              </a:ext>
            </a:extLst>
          </p:cNvPr>
          <p:cNvSpPr txBox="1"/>
          <p:nvPr/>
        </p:nvSpPr>
        <p:spPr>
          <a:xfrm>
            <a:off x="14952044" y="4605173"/>
            <a:ext cx="612012" cy="230832"/>
          </a:xfrm>
          <a:prstGeom prst="rect">
            <a:avLst/>
          </a:prstGeom>
        </p:spPr>
        <p:txBody>
          <a:bodyPr lIns="0" tIns="0" rIns="0" bIns="0" rtlCol="0" anchor="t">
            <a:spAutoFit/>
          </a:bodyPr>
          <a:lstStyle/>
          <a:p>
            <a:pPr algn="ctr">
              <a:lnSpc>
                <a:spcPts val="1819"/>
              </a:lnSpc>
            </a:pPr>
            <a:r>
              <a:rPr lang="en-US" sz="1600" dirty="0">
                <a:solidFill>
                  <a:srgbClr val="000000"/>
                </a:solidFill>
                <a:latin typeface="Canva Sans"/>
                <a:ea typeface="Canva Sans"/>
                <a:cs typeface="Canva Sans"/>
                <a:sym typeface="Canva Sans"/>
              </a:rPr>
              <a:t>77,764</a:t>
            </a:r>
          </a:p>
        </p:txBody>
      </p:sp>
      <p:sp>
        <p:nvSpPr>
          <p:cNvPr id="50" name="TextBox 50">
            <a:extLst>
              <a:ext uri="{FF2B5EF4-FFF2-40B4-BE49-F238E27FC236}">
                <a16:creationId xmlns:a16="http://schemas.microsoft.com/office/drawing/2014/main" id="{DE38FFCA-6837-F7E4-6E77-697436DEDB27}"/>
              </a:ext>
            </a:extLst>
          </p:cNvPr>
          <p:cNvSpPr txBox="1"/>
          <p:nvPr/>
        </p:nvSpPr>
        <p:spPr>
          <a:xfrm>
            <a:off x="11980999" y="4519931"/>
            <a:ext cx="661363" cy="230832"/>
          </a:xfrm>
          <a:prstGeom prst="rect">
            <a:avLst/>
          </a:prstGeom>
        </p:spPr>
        <p:txBody>
          <a:bodyPr lIns="0" tIns="0" rIns="0" bIns="0" rtlCol="0" anchor="t">
            <a:spAutoFit/>
          </a:bodyPr>
          <a:lstStyle/>
          <a:p>
            <a:pPr algn="ctr">
              <a:lnSpc>
                <a:spcPts val="1819"/>
              </a:lnSpc>
            </a:pPr>
            <a:r>
              <a:rPr lang="en-US" sz="1600">
                <a:solidFill>
                  <a:srgbClr val="000000"/>
                </a:solidFill>
                <a:latin typeface="Canva Sans"/>
                <a:ea typeface="Canva Sans"/>
                <a:cs typeface="Canva Sans"/>
                <a:sym typeface="Canva Sans"/>
              </a:rPr>
              <a:t>81,973</a:t>
            </a:r>
          </a:p>
        </p:txBody>
      </p:sp>
      <p:sp>
        <p:nvSpPr>
          <p:cNvPr id="51" name="TextBox 51">
            <a:extLst>
              <a:ext uri="{FF2B5EF4-FFF2-40B4-BE49-F238E27FC236}">
                <a16:creationId xmlns:a16="http://schemas.microsoft.com/office/drawing/2014/main" id="{2490207F-E20C-B312-9762-4B9AE83986C5}"/>
              </a:ext>
            </a:extLst>
          </p:cNvPr>
          <p:cNvSpPr txBox="1"/>
          <p:nvPr/>
        </p:nvSpPr>
        <p:spPr>
          <a:xfrm>
            <a:off x="11972130" y="5627904"/>
            <a:ext cx="679098" cy="230832"/>
          </a:xfrm>
          <a:prstGeom prst="rect">
            <a:avLst/>
          </a:prstGeom>
        </p:spPr>
        <p:txBody>
          <a:bodyPr lIns="0" tIns="0" rIns="0" bIns="0" rtlCol="0" anchor="t">
            <a:spAutoFit/>
          </a:bodyPr>
          <a:lstStyle/>
          <a:p>
            <a:pPr algn="ctr">
              <a:lnSpc>
                <a:spcPts val="1819"/>
              </a:lnSpc>
            </a:pPr>
            <a:r>
              <a:rPr lang="en-US" sz="1600">
                <a:solidFill>
                  <a:srgbClr val="000000"/>
                </a:solidFill>
                <a:latin typeface="Canva Sans"/>
                <a:ea typeface="Canva Sans"/>
                <a:cs typeface="Canva Sans"/>
                <a:sym typeface="Canva Sans"/>
              </a:rPr>
              <a:t>52,892</a:t>
            </a:r>
          </a:p>
        </p:txBody>
      </p:sp>
      <p:sp>
        <p:nvSpPr>
          <p:cNvPr id="52" name="TextBox 52">
            <a:extLst>
              <a:ext uri="{FF2B5EF4-FFF2-40B4-BE49-F238E27FC236}">
                <a16:creationId xmlns:a16="http://schemas.microsoft.com/office/drawing/2014/main" id="{68F97095-8240-2837-CBEE-B3AE9DC065B7}"/>
              </a:ext>
            </a:extLst>
          </p:cNvPr>
          <p:cNvSpPr txBox="1"/>
          <p:nvPr/>
        </p:nvSpPr>
        <p:spPr>
          <a:xfrm>
            <a:off x="14873162" y="5753602"/>
            <a:ext cx="854277" cy="230832"/>
          </a:xfrm>
          <a:prstGeom prst="rect">
            <a:avLst/>
          </a:prstGeom>
        </p:spPr>
        <p:txBody>
          <a:bodyPr wrap="square" lIns="0" tIns="0" rIns="0" bIns="0" rtlCol="0" anchor="t">
            <a:spAutoFit/>
          </a:bodyPr>
          <a:lstStyle/>
          <a:p>
            <a:pPr algn="ctr">
              <a:lnSpc>
                <a:spcPts val="1819"/>
              </a:lnSpc>
            </a:pPr>
            <a:r>
              <a:rPr lang="en-US" sz="1600" dirty="0">
                <a:solidFill>
                  <a:srgbClr val="000000"/>
                </a:solidFill>
                <a:latin typeface="Canva Sans"/>
                <a:ea typeface="Canva Sans"/>
                <a:cs typeface="Canva Sans"/>
                <a:sym typeface="Canva Sans"/>
              </a:rPr>
              <a:t>47,908</a:t>
            </a:r>
          </a:p>
        </p:txBody>
      </p:sp>
      <p:sp>
        <p:nvSpPr>
          <p:cNvPr id="53" name="TextBox 53">
            <a:extLst>
              <a:ext uri="{FF2B5EF4-FFF2-40B4-BE49-F238E27FC236}">
                <a16:creationId xmlns:a16="http://schemas.microsoft.com/office/drawing/2014/main" id="{DDF62B61-7295-5D46-749F-7F05AAE28A4C}"/>
              </a:ext>
            </a:extLst>
          </p:cNvPr>
          <p:cNvSpPr txBox="1"/>
          <p:nvPr/>
        </p:nvSpPr>
        <p:spPr>
          <a:xfrm>
            <a:off x="4129437" y="8427853"/>
            <a:ext cx="946035" cy="282129"/>
          </a:xfrm>
          <a:prstGeom prst="rect">
            <a:avLst/>
          </a:prstGeom>
        </p:spPr>
        <p:txBody>
          <a:bodyPr lIns="0" tIns="0" rIns="0" bIns="0" rtlCol="0" anchor="t">
            <a:spAutoFit/>
          </a:bodyPr>
          <a:lstStyle/>
          <a:p>
            <a:pPr algn="ctr">
              <a:lnSpc>
                <a:spcPts val="2201"/>
              </a:lnSpc>
            </a:pPr>
            <a:r>
              <a:rPr lang="en-US" sz="2000">
                <a:solidFill>
                  <a:srgbClr val="000000"/>
                </a:solidFill>
                <a:latin typeface="Canva Sans"/>
                <a:ea typeface="Canva Sans"/>
                <a:cs typeface="Canva Sans"/>
                <a:sym typeface="Canva Sans"/>
              </a:rPr>
              <a:t>21/22</a:t>
            </a:r>
          </a:p>
        </p:txBody>
      </p:sp>
      <p:sp>
        <p:nvSpPr>
          <p:cNvPr id="54" name="TextBox 54">
            <a:extLst>
              <a:ext uri="{FF2B5EF4-FFF2-40B4-BE49-F238E27FC236}">
                <a16:creationId xmlns:a16="http://schemas.microsoft.com/office/drawing/2014/main" id="{733C658B-7F8B-5D9D-B1BB-47BB76FE185C}"/>
              </a:ext>
            </a:extLst>
          </p:cNvPr>
          <p:cNvSpPr txBox="1"/>
          <p:nvPr/>
        </p:nvSpPr>
        <p:spPr>
          <a:xfrm>
            <a:off x="6974091" y="8458276"/>
            <a:ext cx="956799" cy="282129"/>
          </a:xfrm>
          <a:prstGeom prst="rect">
            <a:avLst/>
          </a:prstGeom>
        </p:spPr>
        <p:txBody>
          <a:bodyPr lIns="0" tIns="0" rIns="0" bIns="0" rtlCol="0" anchor="t">
            <a:spAutoFit/>
          </a:bodyPr>
          <a:lstStyle/>
          <a:p>
            <a:pPr algn="ctr">
              <a:lnSpc>
                <a:spcPts val="2201"/>
              </a:lnSpc>
            </a:pPr>
            <a:r>
              <a:rPr lang="en-US" sz="2000">
                <a:solidFill>
                  <a:srgbClr val="000000"/>
                </a:solidFill>
                <a:latin typeface="Canva Sans"/>
                <a:ea typeface="Canva Sans"/>
                <a:cs typeface="Canva Sans"/>
                <a:sym typeface="Canva Sans"/>
              </a:rPr>
              <a:t>22/23</a:t>
            </a:r>
          </a:p>
        </p:txBody>
      </p:sp>
      <p:sp>
        <p:nvSpPr>
          <p:cNvPr id="55" name="TextBox 55">
            <a:extLst>
              <a:ext uri="{FF2B5EF4-FFF2-40B4-BE49-F238E27FC236}">
                <a16:creationId xmlns:a16="http://schemas.microsoft.com/office/drawing/2014/main" id="{D061DC11-B003-5E65-A2FD-A2A28BB6085C}"/>
              </a:ext>
            </a:extLst>
          </p:cNvPr>
          <p:cNvSpPr txBox="1"/>
          <p:nvPr/>
        </p:nvSpPr>
        <p:spPr>
          <a:xfrm>
            <a:off x="9994396" y="8427853"/>
            <a:ext cx="967563" cy="282129"/>
          </a:xfrm>
          <a:prstGeom prst="rect">
            <a:avLst/>
          </a:prstGeom>
        </p:spPr>
        <p:txBody>
          <a:bodyPr lIns="0" tIns="0" rIns="0" bIns="0" rtlCol="0" anchor="t">
            <a:spAutoFit/>
          </a:bodyPr>
          <a:lstStyle/>
          <a:p>
            <a:pPr algn="ctr">
              <a:lnSpc>
                <a:spcPts val="2201"/>
              </a:lnSpc>
            </a:pPr>
            <a:r>
              <a:rPr lang="en-US" sz="2000">
                <a:solidFill>
                  <a:srgbClr val="000000"/>
                </a:solidFill>
                <a:latin typeface="Canva Sans"/>
                <a:ea typeface="Canva Sans"/>
                <a:cs typeface="Canva Sans"/>
                <a:sym typeface="Canva Sans"/>
              </a:rPr>
              <a:t>23/24</a:t>
            </a:r>
          </a:p>
        </p:txBody>
      </p:sp>
      <p:sp>
        <p:nvSpPr>
          <p:cNvPr id="56" name="TextBox 56">
            <a:extLst>
              <a:ext uri="{FF2B5EF4-FFF2-40B4-BE49-F238E27FC236}">
                <a16:creationId xmlns:a16="http://schemas.microsoft.com/office/drawing/2014/main" id="{692EA48E-3A48-F92B-8E5C-DF2162750BB0}"/>
              </a:ext>
            </a:extLst>
          </p:cNvPr>
          <p:cNvSpPr txBox="1"/>
          <p:nvPr/>
        </p:nvSpPr>
        <p:spPr>
          <a:xfrm>
            <a:off x="12963787" y="8427853"/>
            <a:ext cx="970698" cy="282129"/>
          </a:xfrm>
          <a:prstGeom prst="rect">
            <a:avLst/>
          </a:prstGeom>
        </p:spPr>
        <p:txBody>
          <a:bodyPr lIns="0" tIns="0" rIns="0" bIns="0" rtlCol="0" anchor="t">
            <a:spAutoFit/>
          </a:bodyPr>
          <a:lstStyle/>
          <a:p>
            <a:pPr algn="ctr">
              <a:lnSpc>
                <a:spcPts val="2201"/>
              </a:lnSpc>
            </a:pPr>
            <a:r>
              <a:rPr lang="en-US" sz="2000">
                <a:solidFill>
                  <a:srgbClr val="000000"/>
                </a:solidFill>
                <a:latin typeface="Canva Sans"/>
                <a:ea typeface="Canva Sans"/>
                <a:cs typeface="Canva Sans"/>
                <a:sym typeface="Canva Sans"/>
              </a:rPr>
              <a:t>24/25</a:t>
            </a:r>
          </a:p>
        </p:txBody>
      </p:sp>
      <p:sp>
        <p:nvSpPr>
          <p:cNvPr id="77" name="TextBox 77">
            <a:extLst>
              <a:ext uri="{FF2B5EF4-FFF2-40B4-BE49-F238E27FC236}">
                <a16:creationId xmlns:a16="http://schemas.microsoft.com/office/drawing/2014/main" id="{1BD5A97D-4E8C-4F08-BBD6-3FA0A709F194}"/>
              </a:ext>
            </a:extLst>
          </p:cNvPr>
          <p:cNvSpPr txBox="1"/>
          <p:nvPr/>
        </p:nvSpPr>
        <p:spPr>
          <a:xfrm>
            <a:off x="15978205" y="8458276"/>
            <a:ext cx="970698" cy="282129"/>
          </a:xfrm>
          <a:prstGeom prst="rect">
            <a:avLst/>
          </a:prstGeom>
        </p:spPr>
        <p:txBody>
          <a:bodyPr lIns="0" tIns="0" rIns="0" bIns="0" rtlCol="0" anchor="t">
            <a:spAutoFit/>
          </a:bodyPr>
          <a:lstStyle/>
          <a:p>
            <a:pPr algn="ctr">
              <a:lnSpc>
                <a:spcPts val="2201"/>
              </a:lnSpc>
            </a:pPr>
            <a:r>
              <a:rPr lang="en-US" sz="2000" dirty="0">
                <a:solidFill>
                  <a:srgbClr val="000000"/>
                </a:solidFill>
                <a:latin typeface="Canva Sans"/>
                <a:ea typeface="Canva Sans"/>
                <a:cs typeface="Canva Sans"/>
                <a:sym typeface="Canva Sans"/>
              </a:rPr>
              <a:t>25/26</a:t>
            </a:r>
          </a:p>
        </p:txBody>
      </p:sp>
      <p:grpSp>
        <p:nvGrpSpPr>
          <p:cNvPr id="78" name="Group 78">
            <a:extLst>
              <a:ext uri="{FF2B5EF4-FFF2-40B4-BE49-F238E27FC236}">
                <a16:creationId xmlns:a16="http://schemas.microsoft.com/office/drawing/2014/main" id="{D4FF8E0E-CDBD-CB51-AA42-AB63EF5BE14B}"/>
              </a:ext>
            </a:extLst>
          </p:cNvPr>
          <p:cNvGrpSpPr/>
          <p:nvPr/>
        </p:nvGrpSpPr>
        <p:grpSpPr>
          <a:xfrm>
            <a:off x="15465390" y="8229875"/>
            <a:ext cx="2401054" cy="187601"/>
            <a:chOff x="0" y="0"/>
            <a:chExt cx="352282" cy="28675"/>
          </a:xfrm>
        </p:grpSpPr>
        <p:sp>
          <p:nvSpPr>
            <p:cNvPr id="79" name="Freeform 79">
              <a:extLst>
                <a:ext uri="{FF2B5EF4-FFF2-40B4-BE49-F238E27FC236}">
                  <a16:creationId xmlns:a16="http://schemas.microsoft.com/office/drawing/2014/main" id="{89C79216-B20E-A5C0-85AA-08E460E70D3E}"/>
                </a:ext>
              </a:extLst>
            </p:cNvPr>
            <p:cNvSpPr/>
            <p:nvPr/>
          </p:nvSpPr>
          <p:spPr>
            <a:xfrm>
              <a:off x="0" y="0"/>
              <a:ext cx="352282" cy="28675"/>
            </a:xfrm>
            <a:custGeom>
              <a:avLst/>
              <a:gdLst/>
              <a:ahLst/>
              <a:cxnLst/>
              <a:rect l="l" t="t" r="r" b="b"/>
              <a:pathLst>
                <a:path w="352282" h="28675">
                  <a:moveTo>
                    <a:pt x="0" y="0"/>
                  </a:moveTo>
                  <a:lnTo>
                    <a:pt x="352282" y="0"/>
                  </a:lnTo>
                  <a:lnTo>
                    <a:pt x="352282" y="28675"/>
                  </a:lnTo>
                  <a:lnTo>
                    <a:pt x="0" y="28675"/>
                  </a:lnTo>
                  <a:close/>
                </a:path>
              </a:pathLst>
            </a:custGeom>
            <a:solidFill>
              <a:srgbClr val="F6F4EC"/>
            </a:solidFill>
          </p:spPr>
          <p:txBody>
            <a:bodyPr/>
            <a:lstStyle/>
            <a:p>
              <a:endParaRPr lang="en-NZ" sz="2400"/>
            </a:p>
          </p:txBody>
        </p:sp>
        <p:sp>
          <p:nvSpPr>
            <p:cNvPr id="80" name="TextBox 80">
              <a:extLst>
                <a:ext uri="{FF2B5EF4-FFF2-40B4-BE49-F238E27FC236}">
                  <a16:creationId xmlns:a16="http://schemas.microsoft.com/office/drawing/2014/main" id="{91EF92FC-C853-B4B0-EF2B-40986EABAACA}"/>
                </a:ext>
              </a:extLst>
            </p:cNvPr>
            <p:cNvSpPr txBox="1"/>
            <p:nvPr/>
          </p:nvSpPr>
          <p:spPr>
            <a:xfrm>
              <a:off x="0" y="-28575"/>
              <a:ext cx="352282" cy="57250"/>
            </a:xfrm>
            <a:prstGeom prst="rect">
              <a:avLst/>
            </a:prstGeom>
          </p:spPr>
          <p:txBody>
            <a:bodyPr lIns="67732" tIns="67732" rIns="67732" bIns="67732" rtlCol="0" anchor="ctr"/>
            <a:lstStyle/>
            <a:p>
              <a:pPr algn="ctr">
                <a:lnSpc>
                  <a:spcPts val="2239"/>
                </a:lnSpc>
              </a:pPr>
              <a:endParaRPr sz="2400"/>
            </a:p>
          </p:txBody>
        </p:sp>
      </p:grpSp>
      <p:sp>
        <p:nvSpPr>
          <p:cNvPr id="81" name="TextBox 81">
            <a:extLst>
              <a:ext uri="{FF2B5EF4-FFF2-40B4-BE49-F238E27FC236}">
                <a16:creationId xmlns:a16="http://schemas.microsoft.com/office/drawing/2014/main" id="{BCB75DCF-E27D-4C27-C798-75C1D5696B63}"/>
              </a:ext>
            </a:extLst>
          </p:cNvPr>
          <p:cNvSpPr txBox="1"/>
          <p:nvPr/>
        </p:nvSpPr>
        <p:spPr>
          <a:xfrm>
            <a:off x="15727439" y="8118471"/>
            <a:ext cx="358826" cy="283411"/>
          </a:xfrm>
          <a:prstGeom prst="rect">
            <a:avLst/>
          </a:prstGeom>
        </p:spPr>
        <p:txBody>
          <a:bodyPr lIns="0" tIns="0" rIns="0" bIns="0" rtlCol="0" anchor="t">
            <a:spAutoFit/>
          </a:bodyPr>
          <a:lstStyle/>
          <a:p>
            <a:pPr algn="ctr">
              <a:lnSpc>
                <a:spcPts val="2239"/>
              </a:lnSpc>
            </a:pPr>
            <a:r>
              <a:rPr lang="en-US" sz="2000" dirty="0">
                <a:solidFill>
                  <a:srgbClr val="A6A6A6"/>
                </a:solidFill>
                <a:latin typeface="Poppins"/>
                <a:ea typeface="Poppins"/>
                <a:cs typeface="Poppins"/>
                <a:sym typeface="Poppins"/>
              </a:rPr>
              <a:t>Q2</a:t>
            </a:r>
          </a:p>
        </p:txBody>
      </p:sp>
      <p:sp>
        <p:nvSpPr>
          <p:cNvPr id="82" name="TextBox 82">
            <a:extLst>
              <a:ext uri="{FF2B5EF4-FFF2-40B4-BE49-F238E27FC236}">
                <a16:creationId xmlns:a16="http://schemas.microsoft.com/office/drawing/2014/main" id="{9B693F06-AF2E-DC67-A579-969D941333D6}"/>
              </a:ext>
            </a:extLst>
          </p:cNvPr>
          <p:cNvSpPr txBox="1"/>
          <p:nvPr/>
        </p:nvSpPr>
        <p:spPr>
          <a:xfrm>
            <a:off x="16497482" y="8118471"/>
            <a:ext cx="362681" cy="283411"/>
          </a:xfrm>
          <a:prstGeom prst="rect">
            <a:avLst/>
          </a:prstGeom>
        </p:spPr>
        <p:txBody>
          <a:bodyPr lIns="0" tIns="0" rIns="0" bIns="0" rtlCol="0" anchor="t">
            <a:spAutoFit/>
          </a:bodyPr>
          <a:lstStyle/>
          <a:p>
            <a:pPr algn="ctr">
              <a:lnSpc>
                <a:spcPts val="2239"/>
              </a:lnSpc>
            </a:pPr>
            <a:r>
              <a:rPr lang="en-US" sz="2000">
                <a:solidFill>
                  <a:srgbClr val="A6A6A6"/>
                </a:solidFill>
                <a:latin typeface="Poppins"/>
                <a:ea typeface="Poppins"/>
                <a:cs typeface="Poppins"/>
                <a:sym typeface="Poppins"/>
              </a:rPr>
              <a:t>Q3</a:t>
            </a:r>
          </a:p>
        </p:txBody>
      </p:sp>
      <p:sp>
        <p:nvSpPr>
          <p:cNvPr id="83" name="TextBox 83">
            <a:extLst>
              <a:ext uri="{FF2B5EF4-FFF2-40B4-BE49-F238E27FC236}">
                <a16:creationId xmlns:a16="http://schemas.microsoft.com/office/drawing/2014/main" id="{A4990CF5-81DB-3A1A-737D-3D3CA1B161F3}"/>
              </a:ext>
            </a:extLst>
          </p:cNvPr>
          <p:cNvSpPr txBox="1"/>
          <p:nvPr/>
        </p:nvSpPr>
        <p:spPr>
          <a:xfrm>
            <a:off x="17231174" y="8118471"/>
            <a:ext cx="373220" cy="283411"/>
          </a:xfrm>
          <a:prstGeom prst="rect">
            <a:avLst/>
          </a:prstGeom>
        </p:spPr>
        <p:txBody>
          <a:bodyPr lIns="0" tIns="0" rIns="0" bIns="0" rtlCol="0" anchor="t">
            <a:spAutoFit/>
          </a:bodyPr>
          <a:lstStyle/>
          <a:p>
            <a:pPr algn="ctr">
              <a:lnSpc>
                <a:spcPts val="2239"/>
              </a:lnSpc>
            </a:pPr>
            <a:r>
              <a:rPr lang="en-US" sz="2000">
                <a:solidFill>
                  <a:srgbClr val="A6A6A6"/>
                </a:solidFill>
                <a:latin typeface="Poppins"/>
                <a:ea typeface="Poppins"/>
                <a:cs typeface="Poppins"/>
                <a:sym typeface="Poppins"/>
              </a:rPr>
              <a:t>Q4</a:t>
            </a:r>
          </a:p>
        </p:txBody>
      </p:sp>
      <p:sp>
        <p:nvSpPr>
          <p:cNvPr id="84" name="TextBox 84">
            <a:extLst>
              <a:ext uri="{FF2B5EF4-FFF2-40B4-BE49-F238E27FC236}">
                <a16:creationId xmlns:a16="http://schemas.microsoft.com/office/drawing/2014/main" id="{7444A963-2C85-2A1C-8EEB-A44044E1FD4C}"/>
              </a:ext>
            </a:extLst>
          </p:cNvPr>
          <p:cNvSpPr txBox="1"/>
          <p:nvPr/>
        </p:nvSpPr>
        <p:spPr>
          <a:xfrm>
            <a:off x="390292" y="14288264"/>
            <a:ext cx="15082071" cy="341440"/>
          </a:xfrm>
          <a:prstGeom prst="rect">
            <a:avLst/>
          </a:prstGeom>
        </p:spPr>
        <p:txBody>
          <a:bodyPr wrap="square" lIns="0" tIns="0" rIns="0" bIns="0" rtlCol="0" anchor="t">
            <a:spAutoFit/>
          </a:bodyPr>
          <a:lstStyle/>
          <a:p>
            <a:pPr>
              <a:lnSpc>
                <a:spcPts val="1329"/>
              </a:lnSpc>
            </a:pPr>
            <a:r>
              <a:rPr lang="en-US" sz="1384">
                <a:solidFill>
                  <a:srgbClr val="000000"/>
                </a:solidFill>
                <a:latin typeface="Poppins"/>
                <a:ea typeface="Poppins"/>
                <a:cs typeface="Poppins"/>
                <a:sym typeface="Poppins"/>
                <a:hlinkClick r:id="rId4" tooltip="https://www.tewhatuora.govt.nz/publications/health-targets-performance-resources-2025-26"/>
              </a:rPr>
              <a:t>Comparisons to historic data reflects the first published result. Data is based on point-in-time snapshots and may differ from other published statistics due to differences in timing, methodology, or data sources. </a:t>
            </a:r>
            <a:r>
              <a:rPr lang="en-US" sz="1384" b="1">
                <a:solidFill>
                  <a:srgbClr val="003399"/>
                </a:solidFill>
                <a:latin typeface="Poppins Bold"/>
                <a:ea typeface="Poppins Bold"/>
                <a:cs typeface="Poppins Bold"/>
                <a:sym typeface="Poppins Bold"/>
                <a:hlinkClick r:id="rId4" tooltip="https://www.tewhatuora.govt.nz/publications/health-targets-performance-resources-2025-26"/>
              </a:rPr>
              <a:t>See caveats.</a:t>
            </a:r>
          </a:p>
        </p:txBody>
      </p:sp>
    </p:spTree>
    <p:extLst>
      <p:ext uri="{BB962C8B-B14F-4D97-AF65-F5344CB8AC3E}">
        <p14:creationId xmlns:p14="http://schemas.microsoft.com/office/powerpoint/2010/main" val="738960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2950EC02031D6D4799265BD36BF630E8" ma:contentTypeVersion="15" ma:contentTypeDescription="Create a new document." ma:contentTypeScope="" ma:versionID="1fb28796d661826e4fb630457b8c3661">
  <xsd:schema xmlns:xsd="http://www.w3.org/2001/XMLSchema" xmlns:xs="http://www.w3.org/2001/XMLSchema" xmlns:p="http://schemas.microsoft.com/office/2006/metadata/properties" xmlns:ns1="http://schemas.microsoft.com/sharepoint/v3" xmlns:ns2="9253c88c-d550-4ff1-afdc-d5dc691f60b0" xmlns:ns3="99bafffc-51bf-4b0f-a18e-b3c6dcf77d93" xmlns:ns4="d3b74e82-c9ec-4ac4-aba2-12ff7e201463" targetNamespace="http://schemas.microsoft.com/office/2006/metadata/properties" ma:root="true" ma:fieldsID="24833eadc307be345b965d41dd4ca701" ns1:_="" ns2:_="" ns3:_="" ns4:_="">
    <xsd:import namespace="http://schemas.microsoft.com/sharepoint/v3"/>
    <xsd:import namespace="9253c88c-d550-4ff1-afdc-d5dc691f60b0"/>
    <xsd:import namespace="99bafffc-51bf-4b0f-a18e-b3c6dcf77d93"/>
    <xsd:import namespace="d3b74e82-c9ec-4ac4-aba2-12ff7e201463"/>
    <xsd:element name="properties">
      <xsd:complexType>
        <xsd:sequence>
          <xsd:element name="documentManagement">
            <xsd:complexType>
              <xsd:all>
                <xsd:element ref="ns2:TaxCatchAll" minOccurs="0"/>
                <xsd:element ref="ns3:TaxCatchAllLabel" minOccurs="0"/>
                <xsd:element ref="ns3:ka9b207035bc48f2a4f6a2bfed7195b7" minOccurs="0"/>
                <xsd:element ref="ns1:Name" minOccurs="0"/>
                <xsd:element ref="ns3:f3e7f0a218d8438586e2a8545792c0ef" minOccurs="0"/>
                <xsd:element ref="ns3:mb22360ee3e3407ca28e907eb3b7ca6b" minOccurs="0"/>
                <xsd:element ref="ns3:p7110e5651294189b89368865130750f" minOccurs="0"/>
                <xsd:element ref="ns3:p777f0da518742b188a1f7fd5ee91810" minOccurs="0"/>
                <xsd:element ref="ns3:HNZReviewDate" minOccurs="0"/>
                <xsd:element ref="ns4:_dlc_DocId" minOccurs="0"/>
                <xsd:element ref="ns4:_dlc_DocIdUrl" minOccurs="0"/>
                <xsd:element ref="ns4:_dlc_DocIdPersistId" minOccurs="0"/>
                <xsd:element ref="ns3:MediaServiceMetadata" minOccurs="0"/>
                <xsd:element ref="ns3:MediaServiceFastMetadata" minOccurs="0"/>
                <xsd:element ref="ns3:MediaServiceSearchProperties" minOccurs="0"/>
                <xsd:element ref="ns3:DateputinAWS" minOccurs="0"/>
                <xsd:element ref="ns3:Publish_x002f_UpdateinAWS" minOccurs="0"/>
                <xsd:element ref="ns3:AWSUploadName" minOccurs="0"/>
                <xsd:element ref="ns3:Test" minOccurs="0"/>
                <xsd:element ref="ns3:FileURL" minOccurs="0"/>
                <xsd:element ref="ns3:Control_x0020_state"/>
                <xsd:element ref="ns3:SME_x0020__x002f__x0020_Owner"/>
                <xsd:element ref="ns3:Publication_x0020_Topic" minOccurs="0"/>
                <xsd:element ref="ns3:Publication_x0020_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Name" ma:index="12" nillable="true" ma:displayName="Account" ma:internalName="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ea06a53-5f16-4c59-aaa2-de483fadc888}" ma:internalName="TaxCatchAll" ma:showField="CatchAllData" ma:web="d3b74e82-c9ec-4ac4-aba2-12ff7e20146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afffc-51bf-4b0f-a18e-b3c6dcf77d93" elementFormDefault="qualified">
    <xsd:import namespace="http://schemas.microsoft.com/office/2006/documentManagement/types"/>
    <xsd:import namespace="http://schemas.microsoft.com/office/infopath/2007/PartnerControls"/>
    <xsd:element name="TaxCatchAllLabel" ma:index="9" nillable="true" ma:displayName="Taxonomy Catch All Column1" ma:hidden="true" ma:list="{fea06a53-5f16-4c59-aaa2-de483fadc888}"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displayName="Business Function_0" ma:hidden="true" ma:internalName="ka9b207035bc48f2a4f6a2bfed7195b7">
      <xsd:simpleType>
        <xsd:restriction base="dms:Note"/>
      </xsd:simpleType>
    </xsd:element>
    <xsd:element name="f3e7f0a218d8438586e2a8545792c0ef" ma:index="13" nillable="true" ma:displayName="Topic_0" ma:hidden="true" ma:internalName="f3e7f0a218d8438586e2a8545792c0ef">
      <xsd:simpleType>
        <xsd:restriction base="dms:Note"/>
      </xsd:simpleType>
    </xsd:element>
    <xsd:element name="mb22360ee3e3407ca28e907eb3b7ca6b" ma:index="15" nillable="true" ma:displayName="Status_0" ma:hidden="true" ma:internalName="mb22360ee3e3407ca28e907eb3b7ca6b">
      <xsd:simpleType>
        <xsd:restriction base="dms:Note"/>
      </xsd:simpleType>
    </xsd:element>
    <xsd:element name="p7110e5651294189b89368865130750f" ma:index="17" nillable="true" ma:displayName="Region_0" ma:hidden="true" ma:internalName="p7110e5651294189b89368865130750f">
      <xsd:simpleType>
        <xsd:restriction base="dms:Note"/>
      </xsd:simpleType>
    </xsd:element>
    <xsd:element name="p777f0da518742b188a1f7fd5ee91810" ma:index="19" nillable="true" ma:displayName="Local Area_0" ma:hidden="true" ma:internalName="p777f0da518742b188a1f7fd5ee91810">
      <xsd:simpleType>
        <xsd:restriction base="dms:Note"/>
      </xsd:simpleType>
    </xsd:element>
    <xsd:element name="HNZReviewDate" ma:index="21" nillable="true" ma:displayName="Review Date" ma:description="Review Date for content" ma:format="DateOnly" ma:internalName="HNZReviewDate">
      <xsd:simpleType>
        <xsd:restriction base="dms:DateTime"/>
      </xsd:simple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DateputinAWS" ma:index="28" nillable="true" ma:displayName="Date put in AWS" ma:format="DateTime" ma:internalName="DateputinAWS">
      <xsd:simpleType>
        <xsd:restriction base="dms:DateTime"/>
      </xsd:simpleType>
    </xsd:element>
    <xsd:element name="Publish_x002f_UpdateinAWS" ma:index="29" nillable="true" ma:displayName="Publish / Update in AWS" ma:default="1" ma:format="Dropdown" ma:internalName="Publish_x002f_UpdateinAWS">
      <xsd:simpleType>
        <xsd:restriction base="dms:Boolean"/>
      </xsd:simpleType>
    </xsd:element>
    <xsd:element name="AWSUploadName" ma:index="30" nillable="true" ma:displayName="AWS Upload Name" ma:format="Dropdown" ma:internalName="AWSUploadName">
      <xsd:simpleType>
        <xsd:restriction base="dms:Text">
          <xsd:maxLength value="255"/>
        </xsd:restriction>
      </xsd:simpleType>
    </xsd:element>
    <xsd:element name="Test" ma:index="31" nillable="true" ma:displayName="Test" ma:default="0" ma:format="Dropdown" ma:internalName="Test">
      <xsd:simpleType>
        <xsd:restriction base="dms:Boolean"/>
      </xsd:simpleType>
    </xsd:element>
    <xsd:element name="FileURL" ma:index="32" nillable="true" ma:displayName="File URL" ma:format="Dropdown" ma:indexed="true" ma:internalName="FileURL">
      <xsd:simpleType>
        <xsd:restriction base="dms:Text">
          <xsd:maxLength value="255"/>
        </xsd:restriction>
      </xsd:simpleType>
    </xsd:element>
    <xsd:element name="Control_x0020_state" ma:index="33" ma:displayName="Control state" ma:format="Dropdown" ma:internalName="Control_x0020_state">
      <xsd:simpleType>
        <xsd:restriction base="dms:Choice">
          <xsd:enumeration value="Semi-controlled"/>
          <xsd:enumeration value="Uncontrolled"/>
          <xsd:enumeration value="Controlled"/>
        </xsd:restriction>
      </xsd:simpleType>
    </xsd:element>
    <xsd:element name="SME_x0020__x002f__x0020_Owner" ma:index="34" ma:displayName="SME / Owner" ma:list="UserInfo" ma:SharePointGroup="0" ma:internalName="SME_x0020__x002f_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ublication_x0020_Topic" ma:index="35" nillable="true" ma:displayName="Publication Topic" ma:internalName="Publication_x0020_Topic">
      <xsd:complexType>
        <xsd:complexContent>
          <xsd:extension base="dms:MultiChoice">
            <xsd:sequence>
              <xsd:element name="Value" maxOccurs="unbounded" minOccurs="0" nillable="true">
                <xsd:simpleType>
                  <xsd:restriction base="dms:Choice">
                    <xsd:enumeration value="Abortion"/>
                    <xsd:enumeration value="Addiction"/>
                    <xsd:enumeration value="Aged residential care"/>
                    <xsd:enumeration value="Alcohol"/>
                    <xsd:enumeration value="Ambulances"/>
                    <xsd:enumeration value="Antenatal and newborn screening"/>
                    <xsd:enumeration value="Antimicrobial prescribing"/>
                    <xsd:enumeration value="Assisted dying"/>
                    <xsd:enumeration value="Border health"/>
                    <xsd:enumeration value="Bowel screening"/>
                    <xsd:enumeration value="Breast screening"/>
                    <xsd:enumeration value="Breastfeeding"/>
                    <xsd:enumeration value="Cancer"/>
                    <xsd:enumeration value="Cervical screening"/>
                    <xsd:enumeration value="Clinical coding"/>
                    <xsd:enumeration value="COVID-19"/>
                    <xsd:enumeration value="Cyber security"/>
                    <xsd:enumeration value="Death and dying"/>
                    <xsd:enumeration value="Dental care"/>
                    <xsd:enumeration value="Diabetes"/>
                    <xsd:enumeration value="Digital health"/>
                    <xsd:enumeration value="Disability"/>
                    <xsd:enumeration value="Diseases and conditions"/>
                    <xsd:enumeration value="Dioxins"/>
                    <xsd:enumeration value="Drugs"/>
                    <xsd:enumeration value="DSOC screening"/>
                    <xsd:enumeration value="Early childhood education (ECE)"/>
                    <xsd:enumeration value="Education"/>
                    <xsd:enumeration value="Environmental emergencies"/>
                    <xsd:enumeration value="Environmental health"/>
                    <xsd:enumeration value="Eye health"/>
                    <xsd:enumeration value="Family harm"/>
                    <xsd:enumeration value="Gender affirming care"/>
                    <xsd:enumeration value="Genetic health"/>
                    <xsd:enumeration value="Hazardous substances"/>
                    <xsd:enumeration value="Hospitals and specialist care"/>
                    <xsd:enumeration value="Immunisation"/>
                    <xsd:enumeration value="Infection prevention and control"/>
                    <xsd:enumeration value="Infants and children"/>
                    <xsd:enumeration value="Infrastructure"/>
                    <xsd:enumeration value="Laboratories"/>
                    <xsd:enumeration value="Māori health"/>
                    <xsd:enumeration value="Maternity"/>
                    <xsd:enumeration value="Measles"/>
                    <xsd:enumeration value="Mental health"/>
                    <xsd:enumeration value="Metabolic disorder screening"/>
                    <xsd:enumeration value="National Health Index (NHI)"/>
                    <xsd:enumeration value="New Dunedin Hospital"/>
                    <xsd:enumeration value="Newborn hearing screening"/>
                    <xsd:enumeration value="Nutrition"/>
                    <xsd:enumeration value="Occupational health"/>
                    <xsd:enumeration value="Older people's health"/>
                    <xsd:enumeration value="Pacific health"/>
                    <xsd:enumeration value="Palliative care"/>
                    <xsd:enumeration value="Payments and claims"/>
                    <xsd:enumeration value="Pharmacy and prescriptions"/>
                    <xsd:enumeration value="Physical activity"/>
                    <xsd:enumeration value="Primary care"/>
                    <xsd:enumeration value="Refugee and migrant health"/>
                    <xsd:enumeration value="Rheumatic fever"/>
                    <xsd:enumeration value="Rural health"/>
                    <xsd:enumeration value="Shared digital health record"/>
                    <xsd:enumeration value="Sexual harm"/>
                    <xsd:enumeration value="Sexual health"/>
                    <xsd:enumeration value="Smoking and vaping"/>
                    <xsd:enumeration value="Sustainability"/>
                    <xsd:enumeration value="Women's health"/>
                    <xsd:enumeration value="Workforce"/>
                  </xsd:restriction>
                </xsd:simpleType>
              </xsd:element>
            </xsd:sequence>
          </xsd:extension>
        </xsd:complexContent>
      </xsd:complexType>
    </xsd:element>
    <xsd:element name="Publication_x0020_Document_x0020_Type" ma:index="36" nillable="true" ma:displayName="Publication Document Type" ma:format="Dropdown" ma:internalName="Publication_x0020_Document_x0020_Type">
      <xsd:simpleType>
        <xsd:restriction base="dms:Choice">
          <xsd:enumeration value="Annual report"/>
          <xsd:enumeration value="Board paper"/>
          <xsd:enumeration value="Claim form"/>
          <xsd:enumeration value="Clinical guidance"/>
          <xsd:enumeration value="Evaluations and reviews"/>
          <xsd:enumeration value="Fact sheets"/>
          <xsd:enumeration value="Form"/>
          <xsd:enumeration value="Guidance"/>
          <xsd:enumeration value="Information release"/>
          <xsd:enumeration value="Memo"/>
          <xsd:enumeration value="Ministerial advice"/>
          <xsd:enumeration value="Newsletters"/>
          <xsd:enumeration value="OIA request response"/>
          <xsd:enumeration value="Performance"/>
          <xsd:enumeration value="Policy"/>
          <xsd:enumeration value="Posters"/>
          <xsd:enumeration value="Powerpoint presentation"/>
          <xsd:enumeration value="Procedures"/>
          <xsd:enumeration value="Referral forms"/>
          <xsd:enumeration value="Report"/>
          <xsd:enumeration value="Research"/>
          <xsd:enumeration value="Specifications and frameworks"/>
          <xsd:enumeration value="Standard"/>
          <xsd:enumeration value="Statement of intent"/>
          <xsd:enumeration value="Strategies and plans"/>
        </xsd:restriction>
      </xsd:simpleType>
    </xsd:element>
  </xsd:schema>
  <xsd:schema xmlns:xsd="http://www.w3.org/2001/XMLSchema" xmlns:xs="http://www.w3.org/2001/XMLSchema" xmlns:dms="http://schemas.microsoft.com/office/2006/documentManagement/types" xmlns:pc="http://schemas.microsoft.com/office/infopath/2007/PartnerControls" targetNamespace="d3b74e82-c9ec-4ac4-aba2-12ff7e201463" elementFormDefault="qualified">
    <xsd:import namespace="http://schemas.microsoft.com/office/2006/documentManagement/types"/>
    <xsd:import namespace="http://schemas.microsoft.com/office/infopath/2007/PartnerControls"/>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9253c88c-d550-4ff1-afdc-d5dc691f60b0">
      <Value>3</Value>
      <Value>2</Value>
    </TaxCatchAll>
    <_dlc_DocId xmlns="d3b74e82-c9ec-4ac4-aba2-12ff7e201463">1001576-1159430328-2863</_dlc_DocId>
    <_dlc_DocIdUrl xmlns="d3b74e82-c9ec-4ac4-aba2-12ff7e201463">
      <Url>https://hauoraaotearoa.sharepoint.com/sites/1001576/_layouts/15/DocIdRedir.aspx?ID=1001576-1159430328-2863</Url>
      <Description>1001576-1159430328-2863</Description>
    </_dlc_DocIdUrl>
    <Publish_x002f_UpdateinAWS xmlns="99bafffc-51bf-4b0f-a18e-b3c6dcf77d93">true</Publish_x002f_UpdateinAWS>
    <f3e7f0a218d8438586e2a8545792c0ef xmlns="99bafffc-51bf-4b0f-a18e-b3c6dcf77d93" xsi:nil="true"/>
    <mb22360ee3e3407ca28e907eb3b7ca6b xmlns="99bafffc-51bf-4b0f-a18e-b3c6dcf77d93" xsi:nil="true"/>
    <HNZReviewDate xmlns="99bafffc-51bf-4b0f-a18e-b3c6dcf77d93" xsi:nil="true"/>
    <DateputinAWS xmlns="99bafffc-51bf-4b0f-a18e-b3c6dcf77d93" xsi:nil="true"/>
    <FileURL xmlns="99bafffc-51bf-4b0f-a18e-b3c6dcf77d93" xsi:nil="true"/>
    <Publication_x0020_Document_x0020_Type xmlns="99bafffc-51bf-4b0f-a18e-b3c6dcf77d93" xsi:nil="true"/>
    <Publication_x0020_Topic xmlns="99bafffc-51bf-4b0f-a18e-b3c6dcf77d93" xsi:nil="true"/>
    <Test xmlns="99bafffc-51bf-4b0f-a18e-b3c6dcf77d93">false</Test>
    <Control_x0020_state xmlns="99bafffc-51bf-4b0f-a18e-b3c6dcf77d93"/>
    <p7110e5651294189b89368865130750f xmlns="99bafffc-51bf-4b0f-a18e-b3c6dcf77d93" xsi:nil="true"/>
    <p777f0da518742b188a1f7fd5ee91810 xmlns="99bafffc-51bf-4b0f-a18e-b3c6dcf77d93" xsi:nil="true"/>
    <ka9b207035bc48f2a4f6a2bfed7195b7 xmlns="99bafffc-51bf-4b0f-a18e-b3c6dcf77d93" xsi:nil="true"/>
    <AWSUploadName xmlns="99bafffc-51bf-4b0f-a18e-b3c6dcf77d93" xsi:nil="true"/>
    <SME_x0020__x002f__x0020_Owner xmlns="99bafffc-51bf-4b0f-a18e-b3c6dcf77d93">
      <UserInfo>
        <DisplayName/>
        <AccountId/>
        <AccountType/>
      </UserInfo>
    </SME_x0020__x002f__x0020_Owner>
  </documentManagement>
</p:properties>
</file>

<file path=customXml/itemProps1.xml><?xml version="1.0" encoding="utf-8"?>
<ds:datastoreItem xmlns:ds="http://schemas.openxmlformats.org/officeDocument/2006/customXml" ds:itemID="{72B4F13E-5D42-4580-862C-851EE520A3CC}"/>
</file>

<file path=customXml/itemProps2.xml><?xml version="1.0" encoding="utf-8"?>
<ds:datastoreItem xmlns:ds="http://schemas.openxmlformats.org/officeDocument/2006/customXml" ds:itemID="{94E64543-BAF8-47D8-B8C3-9540994E0A5F}"/>
</file>

<file path=customXml/itemProps3.xml><?xml version="1.0" encoding="utf-8"?>
<ds:datastoreItem xmlns:ds="http://schemas.openxmlformats.org/officeDocument/2006/customXml" ds:itemID="{137EA8EB-E911-44E4-B1B4-882577B61CC9}"/>
</file>

<file path=customXml/itemProps4.xml><?xml version="1.0" encoding="utf-8"?>
<ds:datastoreItem xmlns:ds="http://schemas.openxmlformats.org/officeDocument/2006/customXml" ds:itemID="{855379A7-8F86-44ED-B67D-DC477F698FB6}"/>
</file>

<file path=docProps/app.xml><?xml version="1.0" encoding="utf-8"?>
<Properties xmlns="http://schemas.openxmlformats.org/officeDocument/2006/extended-properties" xmlns:vt="http://schemas.openxmlformats.org/officeDocument/2006/docPropsVTypes">
  <TotalTime>387</TotalTime>
  <Words>3022</Words>
  <Application>Microsoft Office PowerPoint</Application>
  <PresentationFormat>Custom</PresentationFormat>
  <Paragraphs>532</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Arial</vt:lpstr>
      <vt:lpstr>Canva Sans</vt:lpstr>
      <vt:lpstr>Poppins</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targets factsheets Q1 25/26</dc:title>
  <dc:creator>Ashleigh Evans</dc:creator>
  <cp:lastModifiedBy>Ashleigh Evans</cp:lastModifiedBy>
  <cp:revision>4</cp:revision>
  <dcterms:created xsi:type="dcterms:W3CDTF">2006-08-16T00:00:00Z</dcterms:created>
  <dcterms:modified xsi:type="dcterms:W3CDTF">2025-12-15T00:36:06Z</dcterms:modified>
  <dc:identifier>DAG3lQglC_Q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0x010100D5C1E13D20A8554992C24F7EE470E023002950EC02031D6D4799265BD36BF630E8</vt:lpwstr>
  </property>
  <property fmtid="{D5CDD505-2E9C-101B-9397-08002B2CF9AE}" pid="3" name="_dlc_DocIdItemGuid">
    <vt:lpwstr>604a25cb-08a6-4c7f-a93b-e792d8aedce8</vt:lpwstr>
  </property>
  <property fmtid="{D5CDD505-2E9C-101B-9397-08002B2CF9AE}" pid="4" name="ka9b207035bc48f2a4f6a2bfed7195b70">
    <vt:lpwstr>Communications and Engagement|0a443b19-3158-4081-b497-657038be65a6</vt:lpwstr>
  </property>
  <property fmtid="{D5CDD505-2E9C-101B-9397-08002B2CF9AE}" pid="5" name="mb22360ee3e3407ca28e907eb3b7ca6b0">
    <vt:lpwstr>Draft|4dbd6f0d-7021-43d2-a391-03666245495e</vt:lpwstr>
  </property>
  <property fmtid="{D5CDD505-2E9C-101B-9397-08002B2CF9AE}" pid="6" name="BusinessFunction">
    <vt:i4>3</vt:i4>
  </property>
  <property fmtid="{D5CDD505-2E9C-101B-9397-08002B2CF9AE}" pid="7" name="HNZStatus">
    <vt:i4>2</vt:i4>
  </property>
</Properties>
</file>