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6" r:id="rId3"/>
  </p:sldIdLst>
  <p:sldSz cx="14400213" cy="215995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40" d="100"/>
          <a:sy n="40" d="100"/>
        </p:scale>
        <p:origin x="1408" y="-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4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016" y="3534924"/>
            <a:ext cx="12240181" cy="7519835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027" y="11344752"/>
            <a:ext cx="10800160" cy="5214884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57448-19BD-4E22-A8CA-1F681FD879AD}" type="datetimeFigureOut">
              <a:rPr lang="en-NZ" smtClean="0"/>
              <a:t>15/12/2025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B21FC-A070-495A-A96A-ACC41544D7B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56263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57448-19BD-4E22-A8CA-1F681FD879AD}" type="datetimeFigureOut">
              <a:rPr lang="en-NZ" smtClean="0"/>
              <a:t>15/12/2025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B21FC-A070-495A-A96A-ACC41544D7B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84776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515" y="5384888"/>
            <a:ext cx="12420184" cy="89848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515" y="14454688"/>
            <a:ext cx="12420184" cy="4724895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82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82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82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82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82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82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82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82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57448-19BD-4E22-A8CA-1F681FD879AD}" type="datetimeFigureOut">
              <a:rPr lang="en-NZ" smtClean="0"/>
              <a:t>15/12/2025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B21FC-A070-495A-A96A-ACC41544D7B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18674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014" y="5749874"/>
            <a:ext cx="6120091" cy="13704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0108" y="5749874"/>
            <a:ext cx="6120091" cy="13704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57448-19BD-4E22-A8CA-1F681FD879AD}" type="datetimeFigureOut">
              <a:rPr lang="en-NZ" smtClean="0"/>
              <a:t>15/12/2025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B21FC-A070-495A-A96A-ACC41544D7B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72521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1149979"/>
            <a:ext cx="12420184" cy="417491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892" y="5294885"/>
            <a:ext cx="6091964" cy="259494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892" y="7889827"/>
            <a:ext cx="6091964" cy="116047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0109" y="5294885"/>
            <a:ext cx="6121966" cy="259494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0109" y="7889827"/>
            <a:ext cx="6121966" cy="116047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57448-19BD-4E22-A8CA-1F681FD879AD}" type="datetimeFigureOut">
              <a:rPr lang="en-NZ" smtClean="0"/>
              <a:t>15/12/2025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B21FC-A070-495A-A96A-ACC41544D7B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86161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57448-19BD-4E22-A8CA-1F681FD879AD}" type="datetimeFigureOut">
              <a:rPr lang="en-NZ" smtClean="0"/>
              <a:t>15/12/2025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B21FC-A070-495A-A96A-ACC41544D7B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15975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57448-19BD-4E22-A8CA-1F681FD879AD}" type="datetimeFigureOut">
              <a:rPr lang="en-NZ" smtClean="0"/>
              <a:t>15/12/2025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B21FC-A070-495A-A96A-ACC41544D7B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8156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1439968"/>
            <a:ext cx="4644444" cy="5039889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1966" y="3109937"/>
            <a:ext cx="7290108" cy="1534966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6479857"/>
            <a:ext cx="4644444" cy="12004738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57448-19BD-4E22-A8CA-1F681FD879AD}" type="datetimeFigureOut">
              <a:rPr lang="en-NZ" smtClean="0"/>
              <a:t>15/12/2025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B21FC-A070-495A-A96A-ACC41544D7B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76145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1439968"/>
            <a:ext cx="4644444" cy="5039889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21966" y="3109937"/>
            <a:ext cx="7290108" cy="1534966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6479857"/>
            <a:ext cx="4644444" cy="12004738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57448-19BD-4E22-A8CA-1F681FD879AD}" type="datetimeFigureOut">
              <a:rPr lang="en-NZ" smtClean="0"/>
              <a:t>15/12/2025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B21FC-A070-495A-A96A-ACC41544D7B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5454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57448-19BD-4E22-A8CA-1F681FD879AD}" type="datetimeFigureOut">
              <a:rPr lang="en-NZ" smtClean="0"/>
              <a:t>15/12/2025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B21FC-A070-495A-A96A-ACC41544D7B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97515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3" y="1149975"/>
            <a:ext cx="3105046" cy="183045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1149975"/>
            <a:ext cx="9135135" cy="18304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57448-19BD-4E22-A8CA-1F681FD879AD}" type="datetimeFigureOut">
              <a:rPr lang="en-NZ" smtClean="0"/>
              <a:t>15/12/2025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B21FC-A070-495A-A96A-ACC41544D7B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7502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1149979"/>
            <a:ext cx="12420184" cy="4174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5749874"/>
            <a:ext cx="12420184" cy="13704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20019564"/>
            <a:ext cx="3240048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957448-19BD-4E22-A8CA-1F681FD879AD}" type="datetimeFigureOut">
              <a:rPr lang="en-NZ" smtClean="0"/>
              <a:t>15/12/2025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20019564"/>
            <a:ext cx="4860072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20019564"/>
            <a:ext cx="3240048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DB21FC-A070-495A-A96A-ACC41544D7B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82366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hyperlink" Target="https://www.tewhatuora.govt.nz/publications/health-targets-performance-resources-2025-26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hyperlink" Target="https://www.tewhatuora.govt.nz/publications/health-targets-performance-resources-2025-26" TargetMode="External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12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9.png"/><Relationship Id="rId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DDB30C1F-69D6-3A0D-331F-57722D41D2DE}"/>
              </a:ext>
            </a:extLst>
          </p:cNvPr>
          <p:cNvGrpSpPr/>
          <p:nvPr/>
        </p:nvGrpSpPr>
        <p:grpSpPr>
          <a:xfrm>
            <a:off x="0" y="0"/>
            <a:ext cx="14400213" cy="2148935"/>
            <a:chOff x="0" y="0"/>
            <a:chExt cx="2709333" cy="291242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C7986E60-76B9-92A4-4926-059A8C97461A}"/>
                </a:ext>
              </a:extLst>
            </p:cNvPr>
            <p:cNvSpPr/>
            <p:nvPr/>
          </p:nvSpPr>
          <p:spPr>
            <a:xfrm>
              <a:off x="0" y="0"/>
              <a:ext cx="2709333" cy="291242"/>
            </a:xfrm>
            <a:custGeom>
              <a:avLst/>
              <a:gdLst/>
              <a:ahLst/>
              <a:cxnLst/>
              <a:rect l="l" t="t" r="r" b="b"/>
              <a:pathLst>
                <a:path w="2709333" h="291242">
                  <a:moveTo>
                    <a:pt x="0" y="0"/>
                  </a:moveTo>
                  <a:lnTo>
                    <a:pt x="2709333" y="0"/>
                  </a:lnTo>
                  <a:lnTo>
                    <a:pt x="2709333" y="291242"/>
                  </a:lnTo>
                  <a:lnTo>
                    <a:pt x="0" y="291242"/>
                  </a:lnTo>
                  <a:close/>
                </a:path>
              </a:pathLst>
            </a:custGeom>
            <a:solidFill>
              <a:srgbClr val="15284C"/>
            </a:solidFill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6EB9A262-843D-F45C-0569-B24ADEDD7721}"/>
                </a:ext>
              </a:extLst>
            </p:cNvPr>
            <p:cNvSpPr txBox="1"/>
            <p:nvPr/>
          </p:nvSpPr>
          <p:spPr>
            <a:xfrm>
              <a:off x="0" y="-47625"/>
              <a:ext cx="2709333" cy="338867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  <a:spcBef>
                  <a:spcPct val="0"/>
                </a:spcBef>
              </a:pPr>
              <a:endParaRPr sz="2400"/>
            </a:p>
          </p:txBody>
        </p:sp>
      </p:grpSp>
      <p:sp>
        <p:nvSpPr>
          <p:cNvPr id="7" name="Freeform 5">
            <a:extLst>
              <a:ext uri="{FF2B5EF4-FFF2-40B4-BE49-F238E27FC236}">
                <a16:creationId xmlns:a16="http://schemas.microsoft.com/office/drawing/2014/main" id="{A363AD5B-E2EE-14AA-B52B-913EF0703715}"/>
              </a:ext>
            </a:extLst>
          </p:cNvPr>
          <p:cNvSpPr/>
          <p:nvPr/>
        </p:nvSpPr>
        <p:spPr>
          <a:xfrm>
            <a:off x="10497607" y="489936"/>
            <a:ext cx="3806313" cy="1023729"/>
          </a:xfrm>
          <a:custGeom>
            <a:avLst/>
            <a:gdLst/>
            <a:ahLst/>
            <a:cxnLst/>
            <a:rect l="l" t="t" r="r" b="b"/>
            <a:pathLst>
              <a:path w="2854810" h="767817">
                <a:moveTo>
                  <a:pt x="0" y="0"/>
                </a:moveTo>
                <a:lnTo>
                  <a:pt x="2854810" y="0"/>
                </a:lnTo>
                <a:lnTo>
                  <a:pt x="2854810" y="767818"/>
                </a:lnTo>
                <a:lnTo>
                  <a:pt x="0" y="7678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NZ" sz="2400"/>
          </a:p>
        </p:txBody>
      </p:sp>
      <p:grpSp>
        <p:nvGrpSpPr>
          <p:cNvPr id="8" name="Group 6">
            <a:extLst>
              <a:ext uri="{FF2B5EF4-FFF2-40B4-BE49-F238E27FC236}">
                <a16:creationId xmlns:a16="http://schemas.microsoft.com/office/drawing/2014/main" id="{E0872F7C-188B-81CB-49C6-70A58B0B2B95}"/>
              </a:ext>
            </a:extLst>
          </p:cNvPr>
          <p:cNvGrpSpPr/>
          <p:nvPr/>
        </p:nvGrpSpPr>
        <p:grpSpPr>
          <a:xfrm>
            <a:off x="200091" y="2305556"/>
            <a:ext cx="14031830" cy="3345448"/>
            <a:chOff x="0" y="0"/>
            <a:chExt cx="2666800" cy="635814"/>
          </a:xfrm>
        </p:grpSpPr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77713188-EBC3-8EE7-0061-A3E384C60027}"/>
                </a:ext>
              </a:extLst>
            </p:cNvPr>
            <p:cNvSpPr/>
            <p:nvPr/>
          </p:nvSpPr>
          <p:spPr>
            <a:xfrm>
              <a:off x="0" y="0"/>
              <a:ext cx="2666800" cy="635814"/>
            </a:xfrm>
            <a:custGeom>
              <a:avLst/>
              <a:gdLst/>
              <a:ahLst/>
              <a:cxnLst/>
              <a:rect l="l" t="t" r="r" b="b"/>
              <a:pathLst>
                <a:path w="2666800" h="635814">
                  <a:moveTo>
                    <a:pt x="11035" y="0"/>
                  </a:moveTo>
                  <a:lnTo>
                    <a:pt x="2655766" y="0"/>
                  </a:lnTo>
                  <a:cubicBezTo>
                    <a:pt x="2658692" y="0"/>
                    <a:pt x="2661499" y="1163"/>
                    <a:pt x="2663568" y="3232"/>
                  </a:cubicBezTo>
                  <a:cubicBezTo>
                    <a:pt x="2665638" y="5301"/>
                    <a:pt x="2666800" y="8108"/>
                    <a:pt x="2666800" y="11035"/>
                  </a:cubicBezTo>
                  <a:lnTo>
                    <a:pt x="2666800" y="624780"/>
                  </a:lnTo>
                  <a:cubicBezTo>
                    <a:pt x="2666800" y="627707"/>
                    <a:pt x="2665638" y="630513"/>
                    <a:pt x="2663568" y="632583"/>
                  </a:cubicBezTo>
                  <a:cubicBezTo>
                    <a:pt x="2661499" y="634652"/>
                    <a:pt x="2658692" y="635814"/>
                    <a:pt x="2655766" y="635814"/>
                  </a:cubicBezTo>
                  <a:lnTo>
                    <a:pt x="11035" y="635814"/>
                  </a:lnTo>
                  <a:cubicBezTo>
                    <a:pt x="8108" y="635814"/>
                    <a:pt x="5301" y="634652"/>
                    <a:pt x="3232" y="632583"/>
                  </a:cubicBezTo>
                  <a:cubicBezTo>
                    <a:pt x="1163" y="630513"/>
                    <a:pt x="0" y="627707"/>
                    <a:pt x="0" y="624780"/>
                  </a:cubicBezTo>
                  <a:lnTo>
                    <a:pt x="0" y="11035"/>
                  </a:lnTo>
                  <a:cubicBezTo>
                    <a:pt x="0" y="8108"/>
                    <a:pt x="1163" y="5301"/>
                    <a:pt x="3232" y="3232"/>
                  </a:cubicBezTo>
                  <a:cubicBezTo>
                    <a:pt x="5301" y="1163"/>
                    <a:pt x="8108" y="0"/>
                    <a:pt x="11035" y="0"/>
                  </a:cubicBezTo>
                  <a:close/>
                </a:path>
              </a:pathLst>
            </a:custGeom>
            <a:solidFill>
              <a:srgbClr val="F6F4EC"/>
            </a:solidFill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10" name="TextBox 8">
              <a:extLst>
                <a:ext uri="{FF2B5EF4-FFF2-40B4-BE49-F238E27FC236}">
                  <a16:creationId xmlns:a16="http://schemas.microsoft.com/office/drawing/2014/main" id="{71D27B22-3A6A-B8A9-C7D9-9CF4E1B04E81}"/>
                </a:ext>
              </a:extLst>
            </p:cNvPr>
            <p:cNvSpPr txBox="1"/>
            <p:nvPr/>
          </p:nvSpPr>
          <p:spPr>
            <a:xfrm>
              <a:off x="0" y="-57150"/>
              <a:ext cx="2666800" cy="692964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920"/>
                </a:lnSpc>
              </a:pPr>
              <a:endParaRPr sz="2400"/>
            </a:p>
          </p:txBody>
        </p:sp>
      </p:grpSp>
      <p:sp>
        <p:nvSpPr>
          <p:cNvPr id="11" name="TextBox 9">
            <a:extLst>
              <a:ext uri="{FF2B5EF4-FFF2-40B4-BE49-F238E27FC236}">
                <a16:creationId xmlns:a16="http://schemas.microsoft.com/office/drawing/2014/main" id="{F316EB48-F8CA-8AF6-00C6-95D16ECE1FC5}"/>
              </a:ext>
            </a:extLst>
          </p:cNvPr>
          <p:cNvSpPr txBox="1"/>
          <p:nvPr/>
        </p:nvSpPr>
        <p:spPr>
          <a:xfrm>
            <a:off x="589709" y="2349508"/>
            <a:ext cx="5777290" cy="451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7" b="1">
                <a:solidFill>
                  <a:srgbClr val="0C818F"/>
                </a:solidFill>
                <a:latin typeface="Poppins Bold"/>
                <a:ea typeface="Poppins Bold"/>
                <a:cs typeface="Poppins Bold"/>
                <a:sym typeface="Poppins Bold"/>
              </a:rPr>
              <a:t>Faster cancer treatment &lt;31 days</a:t>
            </a:r>
          </a:p>
        </p:txBody>
      </p:sp>
      <p:pic>
        <p:nvPicPr>
          <p:cNvPr id="12" name="Picture 10">
            <a:extLst>
              <a:ext uri="{FF2B5EF4-FFF2-40B4-BE49-F238E27FC236}">
                <a16:creationId xmlns:a16="http://schemas.microsoft.com/office/drawing/2014/main" id="{7525308A-16FC-E483-9654-14775E679D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95808" y="1692931"/>
            <a:ext cx="12564411" cy="4697486"/>
          </a:xfrm>
          <a:prstGeom prst="rect">
            <a:avLst/>
          </a:prstGeom>
        </p:spPr>
      </p:pic>
      <p:sp>
        <p:nvSpPr>
          <p:cNvPr id="13" name="AutoShape 11">
            <a:extLst>
              <a:ext uri="{FF2B5EF4-FFF2-40B4-BE49-F238E27FC236}">
                <a16:creationId xmlns:a16="http://schemas.microsoft.com/office/drawing/2014/main" id="{CF335AE4-D1D8-C5B9-B4B4-9552AE6350C9}"/>
              </a:ext>
            </a:extLst>
          </p:cNvPr>
          <p:cNvSpPr/>
          <p:nvPr/>
        </p:nvSpPr>
        <p:spPr>
          <a:xfrm>
            <a:off x="2761086" y="4923441"/>
            <a:ext cx="0" cy="583214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14" name="AutoShape 12">
            <a:extLst>
              <a:ext uri="{FF2B5EF4-FFF2-40B4-BE49-F238E27FC236}">
                <a16:creationId xmlns:a16="http://schemas.microsoft.com/office/drawing/2014/main" id="{4EFD422D-4BBB-B6A2-4DE4-4981DFFB3CB6}"/>
              </a:ext>
            </a:extLst>
          </p:cNvPr>
          <p:cNvSpPr/>
          <p:nvPr/>
        </p:nvSpPr>
        <p:spPr>
          <a:xfrm>
            <a:off x="4677986" y="4923441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15" name="AutoShape 13">
            <a:extLst>
              <a:ext uri="{FF2B5EF4-FFF2-40B4-BE49-F238E27FC236}">
                <a16:creationId xmlns:a16="http://schemas.microsoft.com/office/drawing/2014/main" id="{9AE47C03-8D81-82E1-E87D-8034BCC42FAD}"/>
              </a:ext>
            </a:extLst>
          </p:cNvPr>
          <p:cNvSpPr/>
          <p:nvPr/>
        </p:nvSpPr>
        <p:spPr>
          <a:xfrm>
            <a:off x="6529595" y="4906415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16" name="AutoShape 14">
            <a:extLst>
              <a:ext uri="{FF2B5EF4-FFF2-40B4-BE49-F238E27FC236}">
                <a16:creationId xmlns:a16="http://schemas.microsoft.com/office/drawing/2014/main" id="{5C5892EF-6E60-0CD2-6F49-80AF92EEFC6D}"/>
              </a:ext>
            </a:extLst>
          </p:cNvPr>
          <p:cNvSpPr/>
          <p:nvPr/>
        </p:nvSpPr>
        <p:spPr>
          <a:xfrm>
            <a:off x="8381461" y="4906415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17" name="Freeform 15">
            <a:extLst>
              <a:ext uri="{FF2B5EF4-FFF2-40B4-BE49-F238E27FC236}">
                <a16:creationId xmlns:a16="http://schemas.microsoft.com/office/drawing/2014/main" id="{903AEFFF-E4BB-5415-AE6A-BB418AA1870C}"/>
              </a:ext>
            </a:extLst>
          </p:cNvPr>
          <p:cNvSpPr/>
          <p:nvPr/>
        </p:nvSpPr>
        <p:spPr>
          <a:xfrm>
            <a:off x="13106103" y="2223577"/>
            <a:ext cx="1178638" cy="1123043"/>
          </a:xfrm>
          <a:custGeom>
            <a:avLst/>
            <a:gdLst/>
            <a:ahLst/>
            <a:cxnLst/>
            <a:rect l="l" t="t" r="r" b="b"/>
            <a:pathLst>
              <a:path w="884002" h="842304">
                <a:moveTo>
                  <a:pt x="0" y="0"/>
                </a:moveTo>
                <a:lnTo>
                  <a:pt x="884003" y="0"/>
                </a:lnTo>
                <a:lnTo>
                  <a:pt x="884003" y="842304"/>
                </a:lnTo>
                <a:lnTo>
                  <a:pt x="0" y="8423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588" t="-36518" r="-252743" b="-52566"/>
            </a:stretch>
          </a:blipFill>
        </p:spPr>
        <p:txBody>
          <a:bodyPr/>
          <a:lstStyle/>
          <a:p>
            <a:endParaRPr lang="en-NZ" sz="2400"/>
          </a:p>
        </p:txBody>
      </p:sp>
      <p:grpSp>
        <p:nvGrpSpPr>
          <p:cNvPr id="18" name="Group 16">
            <a:extLst>
              <a:ext uri="{FF2B5EF4-FFF2-40B4-BE49-F238E27FC236}">
                <a16:creationId xmlns:a16="http://schemas.microsoft.com/office/drawing/2014/main" id="{7A7D1673-A592-DC05-92F4-CD1E7B583E28}"/>
              </a:ext>
            </a:extLst>
          </p:cNvPr>
          <p:cNvGrpSpPr/>
          <p:nvPr/>
        </p:nvGrpSpPr>
        <p:grpSpPr>
          <a:xfrm>
            <a:off x="200091" y="5752601"/>
            <a:ext cx="14031830" cy="3400471"/>
            <a:chOff x="0" y="0"/>
            <a:chExt cx="2666800" cy="646272"/>
          </a:xfrm>
        </p:grpSpPr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08A78E56-3AA1-28FB-9B81-EBD7173C3F84}"/>
                </a:ext>
              </a:extLst>
            </p:cNvPr>
            <p:cNvSpPr/>
            <p:nvPr/>
          </p:nvSpPr>
          <p:spPr>
            <a:xfrm>
              <a:off x="0" y="0"/>
              <a:ext cx="2666800" cy="646272"/>
            </a:xfrm>
            <a:custGeom>
              <a:avLst/>
              <a:gdLst/>
              <a:ahLst/>
              <a:cxnLst/>
              <a:rect l="l" t="t" r="r" b="b"/>
              <a:pathLst>
                <a:path w="2666800" h="646272">
                  <a:moveTo>
                    <a:pt x="11035" y="0"/>
                  </a:moveTo>
                  <a:lnTo>
                    <a:pt x="2655766" y="0"/>
                  </a:lnTo>
                  <a:cubicBezTo>
                    <a:pt x="2658692" y="0"/>
                    <a:pt x="2661499" y="1163"/>
                    <a:pt x="2663568" y="3232"/>
                  </a:cubicBezTo>
                  <a:cubicBezTo>
                    <a:pt x="2665638" y="5301"/>
                    <a:pt x="2666800" y="8108"/>
                    <a:pt x="2666800" y="11035"/>
                  </a:cubicBezTo>
                  <a:lnTo>
                    <a:pt x="2666800" y="635237"/>
                  </a:lnTo>
                  <a:cubicBezTo>
                    <a:pt x="2666800" y="638164"/>
                    <a:pt x="2665638" y="640970"/>
                    <a:pt x="2663568" y="643040"/>
                  </a:cubicBezTo>
                  <a:cubicBezTo>
                    <a:pt x="2661499" y="645109"/>
                    <a:pt x="2658692" y="646272"/>
                    <a:pt x="2655766" y="646272"/>
                  </a:cubicBezTo>
                  <a:lnTo>
                    <a:pt x="11035" y="646272"/>
                  </a:lnTo>
                  <a:cubicBezTo>
                    <a:pt x="8108" y="646272"/>
                    <a:pt x="5301" y="645109"/>
                    <a:pt x="3232" y="643040"/>
                  </a:cubicBezTo>
                  <a:cubicBezTo>
                    <a:pt x="1163" y="640970"/>
                    <a:pt x="0" y="638164"/>
                    <a:pt x="0" y="635237"/>
                  </a:cubicBezTo>
                  <a:lnTo>
                    <a:pt x="0" y="11035"/>
                  </a:lnTo>
                  <a:cubicBezTo>
                    <a:pt x="0" y="8108"/>
                    <a:pt x="1163" y="5301"/>
                    <a:pt x="3232" y="3232"/>
                  </a:cubicBezTo>
                  <a:cubicBezTo>
                    <a:pt x="5301" y="1163"/>
                    <a:pt x="8108" y="0"/>
                    <a:pt x="11035" y="0"/>
                  </a:cubicBezTo>
                  <a:close/>
                </a:path>
              </a:pathLst>
            </a:custGeom>
            <a:solidFill>
              <a:srgbClr val="F6F4EC"/>
            </a:solidFill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20" name="TextBox 18">
              <a:extLst>
                <a:ext uri="{FF2B5EF4-FFF2-40B4-BE49-F238E27FC236}">
                  <a16:creationId xmlns:a16="http://schemas.microsoft.com/office/drawing/2014/main" id="{93F8E8CB-BC43-9F37-5FBD-49029F9F2D9A}"/>
                </a:ext>
              </a:extLst>
            </p:cNvPr>
            <p:cNvSpPr txBox="1"/>
            <p:nvPr/>
          </p:nvSpPr>
          <p:spPr>
            <a:xfrm>
              <a:off x="0" y="-57150"/>
              <a:ext cx="2666800" cy="703422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920"/>
                </a:lnSpc>
              </a:pPr>
              <a:endParaRPr sz="2400"/>
            </a:p>
          </p:txBody>
        </p:sp>
      </p:grpSp>
      <p:sp>
        <p:nvSpPr>
          <p:cNvPr id="21" name="TextBox 19">
            <a:extLst>
              <a:ext uri="{FF2B5EF4-FFF2-40B4-BE49-F238E27FC236}">
                <a16:creationId xmlns:a16="http://schemas.microsoft.com/office/drawing/2014/main" id="{894C834B-32C7-FBCA-2279-874507AC57D7}"/>
              </a:ext>
            </a:extLst>
          </p:cNvPr>
          <p:cNvSpPr txBox="1"/>
          <p:nvPr/>
        </p:nvSpPr>
        <p:spPr>
          <a:xfrm>
            <a:off x="72293" y="5904997"/>
            <a:ext cx="9236787" cy="451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7" b="1">
                <a:solidFill>
                  <a:srgbClr val="15284C"/>
                </a:solidFill>
                <a:latin typeface="Poppins Bold"/>
                <a:ea typeface="Poppins Bold"/>
                <a:cs typeface="Poppins Bold"/>
                <a:sym typeface="Poppins Bold"/>
              </a:rPr>
              <a:t>Improved immunisation for children &lt;24 months </a:t>
            </a:r>
          </a:p>
        </p:txBody>
      </p:sp>
      <p:pic>
        <p:nvPicPr>
          <p:cNvPr id="22" name="Picture 20">
            <a:extLst>
              <a:ext uri="{FF2B5EF4-FFF2-40B4-BE49-F238E27FC236}">
                <a16:creationId xmlns:a16="http://schemas.microsoft.com/office/drawing/2014/main" id="{FACA5C7A-E250-E812-15E4-74A1A9802F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55790" y="5194941"/>
            <a:ext cx="12564649" cy="4697717"/>
          </a:xfrm>
          <a:prstGeom prst="rect">
            <a:avLst/>
          </a:prstGeom>
        </p:spPr>
      </p:pic>
      <p:sp>
        <p:nvSpPr>
          <p:cNvPr id="23" name="AutoShape 21">
            <a:extLst>
              <a:ext uri="{FF2B5EF4-FFF2-40B4-BE49-F238E27FC236}">
                <a16:creationId xmlns:a16="http://schemas.microsoft.com/office/drawing/2014/main" id="{73CB9821-4779-E349-2439-D413714D31D1}"/>
              </a:ext>
            </a:extLst>
          </p:cNvPr>
          <p:cNvSpPr/>
          <p:nvPr/>
        </p:nvSpPr>
        <p:spPr>
          <a:xfrm>
            <a:off x="2961792" y="8415087"/>
            <a:ext cx="0" cy="583214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24" name="AutoShape 22">
            <a:extLst>
              <a:ext uri="{FF2B5EF4-FFF2-40B4-BE49-F238E27FC236}">
                <a16:creationId xmlns:a16="http://schemas.microsoft.com/office/drawing/2014/main" id="{5304948E-B551-0B0D-E668-B83E511EC7AC}"/>
              </a:ext>
            </a:extLst>
          </p:cNvPr>
          <p:cNvSpPr/>
          <p:nvPr/>
        </p:nvSpPr>
        <p:spPr>
          <a:xfrm>
            <a:off x="4841342" y="8439881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25" name="AutoShape 23">
            <a:extLst>
              <a:ext uri="{FF2B5EF4-FFF2-40B4-BE49-F238E27FC236}">
                <a16:creationId xmlns:a16="http://schemas.microsoft.com/office/drawing/2014/main" id="{2390E6F9-69A1-34EB-7AFA-BE89A1F2FA2E}"/>
              </a:ext>
            </a:extLst>
          </p:cNvPr>
          <p:cNvSpPr/>
          <p:nvPr/>
        </p:nvSpPr>
        <p:spPr>
          <a:xfrm>
            <a:off x="6645124" y="8439881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26" name="AutoShape 24">
            <a:extLst>
              <a:ext uri="{FF2B5EF4-FFF2-40B4-BE49-F238E27FC236}">
                <a16:creationId xmlns:a16="http://schemas.microsoft.com/office/drawing/2014/main" id="{C3C60E05-1ED4-0676-8C14-444442B26D4F}"/>
              </a:ext>
            </a:extLst>
          </p:cNvPr>
          <p:cNvSpPr/>
          <p:nvPr/>
        </p:nvSpPr>
        <p:spPr>
          <a:xfrm>
            <a:off x="8520495" y="8431984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grpSp>
        <p:nvGrpSpPr>
          <p:cNvPr id="27" name="Group 25">
            <a:extLst>
              <a:ext uri="{FF2B5EF4-FFF2-40B4-BE49-F238E27FC236}">
                <a16:creationId xmlns:a16="http://schemas.microsoft.com/office/drawing/2014/main" id="{9CD0BAF3-8041-F7DB-BC42-9255665D7B02}"/>
              </a:ext>
            </a:extLst>
          </p:cNvPr>
          <p:cNvGrpSpPr/>
          <p:nvPr/>
        </p:nvGrpSpPr>
        <p:grpSpPr>
          <a:xfrm>
            <a:off x="10787703" y="5736559"/>
            <a:ext cx="2297420" cy="1124045"/>
            <a:chOff x="0" y="0"/>
            <a:chExt cx="356588" cy="174445"/>
          </a:xfrm>
        </p:grpSpPr>
        <p:sp>
          <p:nvSpPr>
            <p:cNvPr id="28" name="Freeform 26">
              <a:extLst>
                <a:ext uri="{FF2B5EF4-FFF2-40B4-BE49-F238E27FC236}">
                  <a16:creationId xmlns:a16="http://schemas.microsoft.com/office/drawing/2014/main" id="{DC84CE91-B2E7-2A78-0980-F5692B44D4A4}"/>
                </a:ext>
              </a:extLst>
            </p:cNvPr>
            <p:cNvSpPr/>
            <p:nvPr/>
          </p:nvSpPr>
          <p:spPr>
            <a:xfrm>
              <a:off x="0" y="0"/>
              <a:ext cx="356588" cy="174445"/>
            </a:xfrm>
            <a:custGeom>
              <a:avLst/>
              <a:gdLst/>
              <a:ahLst/>
              <a:cxnLst/>
              <a:rect l="l" t="t" r="r" b="b"/>
              <a:pathLst>
                <a:path w="356588" h="174445">
                  <a:moveTo>
                    <a:pt x="356588" y="40437"/>
                  </a:moveTo>
                  <a:lnTo>
                    <a:pt x="356588" y="134008"/>
                  </a:lnTo>
                  <a:cubicBezTo>
                    <a:pt x="356588" y="156341"/>
                    <a:pt x="338484" y="174445"/>
                    <a:pt x="316151" y="174445"/>
                  </a:cubicBezTo>
                  <a:lnTo>
                    <a:pt x="40437" y="174445"/>
                  </a:lnTo>
                  <a:cubicBezTo>
                    <a:pt x="18104" y="174445"/>
                    <a:pt x="0" y="156341"/>
                    <a:pt x="0" y="134008"/>
                  </a:cubicBezTo>
                  <a:lnTo>
                    <a:pt x="0" y="40437"/>
                  </a:lnTo>
                  <a:cubicBezTo>
                    <a:pt x="0" y="18104"/>
                    <a:pt x="18104" y="0"/>
                    <a:pt x="40437" y="0"/>
                  </a:cubicBezTo>
                  <a:lnTo>
                    <a:pt x="316151" y="0"/>
                  </a:lnTo>
                  <a:cubicBezTo>
                    <a:pt x="326876" y="0"/>
                    <a:pt x="337161" y="4260"/>
                    <a:pt x="344745" y="11844"/>
                  </a:cubicBezTo>
                  <a:cubicBezTo>
                    <a:pt x="352328" y="19427"/>
                    <a:pt x="356588" y="29712"/>
                    <a:pt x="356588" y="40437"/>
                  </a:cubicBezTo>
                  <a:close/>
                </a:path>
              </a:pathLst>
            </a:custGeom>
            <a:solidFill>
              <a:srgbClr val="15284C"/>
            </a:solidFill>
            <a:ln w="19050" cap="sq">
              <a:solidFill>
                <a:srgbClr val="15284C"/>
              </a:solidFill>
              <a:prstDash val="solid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29" name="TextBox 27">
              <a:extLst>
                <a:ext uri="{FF2B5EF4-FFF2-40B4-BE49-F238E27FC236}">
                  <a16:creationId xmlns:a16="http://schemas.microsoft.com/office/drawing/2014/main" id="{6C9B4136-9F1D-7183-70A5-714FB5A4FAF0}"/>
                </a:ext>
              </a:extLst>
            </p:cNvPr>
            <p:cNvSpPr txBox="1"/>
            <p:nvPr/>
          </p:nvSpPr>
          <p:spPr>
            <a:xfrm>
              <a:off x="0" y="-66675"/>
              <a:ext cx="356588" cy="241120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sp>
        <p:nvSpPr>
          <p:cNvPr id="30" name="Freeform 28">
            <a:extLst>
              <a:ext uri="{FF2B5EF4-FFF2-40B4-BE49-F238E27FC236}">
                <a16:creationId xmlns:a16="http://schemas.microsoft.com/office/drawing/2014/main" id="{8AA3B51F-C64E-0988-4699-C5AEEB65C032}"/>
              </a:ext>
            </a:extLst>
          </p:cNvPr>
          <p:cNvSpPr/>
          <p:nvPr/>
        </p:nvSpPr>
        <p:spPr>
          <a:xfrm>
            <a:off x="13149280" y="5718907"/>
            <a:ext cx="1130640" cy="1187111"/>
          </a:xfrm>
          <a:custGeom>
            <a:avLst/>
            <a:gdLst/>
            <a:ahLst/>
            <a:cxnLst/>
            <a:rect l="l" t="t" r="r" b="b"/>
            <a:pathLst>
              <a:path w="848002" h="890357">
                <a:moveTo>
                  <a:pt x="0" y="0"/>
                </a:moveTo>
                <a:lnTo>
                  <a:pt x="848002" y="0"/>
                </a:lnTo>
                <a:lnTo>
                  <a:pt x="848002" y="890356"/>
                </a:lnTo>
                <a:lnTo>
                  <a:pt x="0" y="89035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494" t="-24885" r="-256120" b="-45892"/>
            </a:stretch>
          </a:blipFill>
        </p:spPr>
        <p:txBody>
          <a:bodyPr/>
          <a:lstStyle/>
          <a:p>
            <a:endParaRPr lang="en-NZ" sz="2400"/>
          </a:p>
        </p:txBody>
      </p:sp>
      <p:grpSp>
        <p:nvGrpSpPr>
          <p:cNvPr id="31" name="Group 29">
            <a:extLst>
              <a:ext uri="{FF2B5EF4-FFF2-40B4-BE49-F238E27FC236}">
                <a16:creationId xmlns:a16="http://schemas.microsoft.com/office/drawing/2014/main" id="{F2C7B459-0A93-256D-050A-E722F4CBBFD1}"/>
              </a:ext>
            </a:extLst>
          </p:cNvPr>
          <p:cNvGrpSpPr/>
          <p:nvPr/>
        </p:nvGrpSpPr>
        <p:grpSpPr>
          <a:xfrm>
            <a:off x="200091" y="9316041"/>
            <a:ext cx="14031830" cy="3345448"/>
            <a:chOff x="0" y="0"/>
            <a:chExt cx="2666800" cy="635814"/>
          </a:xfrm>
        </p:grpSpPr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0D111ABC-0B8D-D0DF-B919-7837999D260C}"/>
                </a:ext>
              </a:extLst>
            </p:cNvPr>
            <p:cNvSpPr/>
            <p:nvPr/>
          </p:nvSpPr>
          <p:spPr>
            <a:xfrm>
              <a:off x="0" y="0"/>
              <a:ext cx="2666800" cy="635814"/>
            </a:xfrm>
            <a:custGeom>
              <a:avLst/>
              <a:gdLst/>
              <a:ahLst/>
              <a:cxnLst/>
              <a:rect l="l" t="t" r="r" b="b"/>
              <a:pathLst>
                <a:path w="2666800" h="635814">
                  <a:moveTo>
                    <a:pt x="11035" y="0"/>
                  </a:moveTo>
                  <a:lnTo>
                    <a:pt x="2655766" y="0"/>
                  </a:lnTo>
                  <a:cubicBezTo>
                    <a:pt x="2658692" y="0"/>
                    <a:pt x="2661499" y="1163"/>
                    <a:pt x="2663568" y="3232"/>
                  </a:cubicBezTo>
                  <a:cubicBezTo>
                    <a:pt x="2665638" y="5301"/>
                    <a:pt x="2666800" y="8108"/>
                    <a:pt x="2666800" y="11035"/>
                  </a:cubicBezTo>
                  <a:lnTo>
                    <a:pt x="2666800" y="624780"/>
                  </a:lnTo>
                  <a:cubicBezTo>
                    <a:pt x="2666800" y="627707"/>
                    <a:pt x="2665638" y="630513"/>
                    <a:pt x="2663568" y="632583"/>
                  </a:cubicBezTo>
                  <a:cubicBezTo>
                    <a:pt x="2661499" y="634652"/>
                    <a:pt x="2658692" y="635814"/>
                    <a:pt x="2655766" y="635814"/>
                  </a:cubicBezTo>
                  <a:lnTo>
                    <a:pt x="11035" y="635814"/>
                  </a:lnTo>
                  <a:cubicBezTo>
                    <a:pt x="8108" y="635814"/>
                    <a:pt x="5301" y="634652"/>
                    <a:pt x="3232" y="632583"/>
                  </a:cubicBezTo>
                  <a:cubicBezTo>
                    <a:pt x="1163" y="630513"/>
                    <a:pt x="0" y="627707"/>
                    <a:pt x="0" y="624780"/>
                  </a:cubicBezTo>
                  <a:lnTo>
                    <a:pt x="0" y="11035"/>
                  </a:lnTo>
                  <a:cubicBezTo>
                    <a:pt x="0" y="8108"/>
                    <a:pt x="1163" y="5301"/>
                    <a:pt x="3232" y="3232"/>
                  </a:cubicBezTo>
                  <a:cubicBezTo>
                    <a:pt x="5301" y="1163"/>
                    <a:pt x="8108" y="0"/>
                    <a:pt x="11035" y="0"/>
                  </a:cubicBezTo>
                  <a:close/>
                </a:path>
              </a:pathLst>
            </a:custGeom>
            <a:solidFill>
              <a:srgbClr val="F6F4EC"/>
            </a:solidFill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33" name="TextBox 31">
              <a:extLst>
                <a:ext uri="{FF2B5EF4-FFF2-40B4-BE49-F238E27FC236}">
                  <a16:creationId xmlns:a16="http://schemas.microsoft.com/office/drawing/2014/main" id="{157BF478-F382-DC58-E38F-AD2BAD78CA3D}"/>
                </a:ext>
              </a:extLst>
            </p:cNvPr>
            <p:cNvSpPr txBox="1"/>
            <p:nvPr/>
          </p:nvSpPr>
          <p:spPr>
            <a:xfrm>
              <a:off x="0" y="-57150"/>
              <a:ext cx="2666800" cy="692964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920"/>
                </a:lnSpc>
              </a:pPr>
              <a:endParaRPr sz="2400"/>
            </a:p>
          </p:txBody>
        </p:sp>
      </p:grpSp>
      <p:sp>
        <p:nvSpPr>
          <p:cNvPr id="34" name="TextBox 32">
            <a:extLst>
              <a:ext uri="{FF2B5EF4-FFF2-40B4-BE49-F238E27FC236}">
                <a16:creationId xmlns:a16="http://schemas.microsoft.com/office/drawing/2014/main" id="{875CD0E4-AB20-A732-2CB4-CC3FB4F26F38}"/>
              </a:ext>
            </a:extLst>
          </p:cNvPr>
          <p:cNvSpPr txBox="1"/>
          <p:nvPr/>
        </p:nvSpPr>
        <p:spPr>
          <a:xfrm>
            <a:off x="589708" y="9356266"/>
            <a:ext cx="3220689" cy="451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7" b="1">
                <a:solidFill>
                  <a:srgbClr val="4D2379"/>
                </a:solidFill>
                <a:latin typeface="Poppins Bold"/>
                <a:ea typeface="Poppins Bold"/>
                <a:cs typeface="Poppins Bold"/>
                <a:sym typeface="Poppins Bold"/>
              </a:rPr>
              <a:t>Shorter stays in ED</a:t>
            </a:r>
          </a:p>
        </p:txBody>
      </p:sp>
      <p:pic>
        <p:nvPicPr>
          <p:cNvPr id="35" name="Picture 33">
            <a:extLst>
              <a:ext uri="{FF2B5EF4-FFF2-40B4-BE49-F238E27FC236}">
                <a16:creationId xmlns:a16="http://schemas.microsoft.com/office/drawing/2014/main" id="{17485CF8-13AF-2C3D-05CE-668013F37A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85393" y="8724566"/>
            <a:ext cx="12310159" cy="4655302"/>
          </a:xfrm>
          <a:prstGeom prst="rect">
            <a:avLst/>
          </a:prstGeom>
        </p:spPr>
      </p:pic>
      <p:sp>
        <p:nvSpPr>
          <p:cNvPr id="36" name="AutoShape 34">
            <a:extLst>
              <a:ext uri="{FF2B5EF4-FFF2-40B4-BE49-F238E27FC236}">
                <a16:creationId xmlns:a16="http://schemas.microsoft.com/office/drawing/2014/main" id="{0D5528D0-FB60-A68F-927D-30890BCFD126}"/>
              </a:ext>
            </a:extLst>
          </p:cNvPr>
          <p:cNvSpPr/>
          <p:nvPr/>
        </p:nvSpPr>
        <p:spPr>
          <a:xfrm>
            <a:off x="2862551" y="11948298"/>
            <a:ext cx="0" cy="583214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7" name="AutoShape 35">
            <a:extLst>
              <a:ext uri="{FF2B5EF4-FFF2-40B4-BE49-F238E27FC236}">
                <a16:creationId xmlns:a16="http://schemas.microsoft.com/office/drawing/2014/main" id="{212F6C0A-9D35-9E56-1419-DE55E0ED6FFF}"/>
              </a:ext>
            </a:extLst>
          </p:cNvPr>
          <p:cNvSpPr/>
          <p:nvPr/>
        </p:nvSpPr>
        <p:spPr>
          <a:xfrm>
            <a:off x="4728785" y="11948298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8" name="AutoShape 36">
            <a:extLst>
              <a:ext uri="{FF2B5EF4-FFF2-40B4-BE49-F238E27FC236}">
                <a16:creationId xmlns:a16="http://schemas.microsoft.com/office/drawing/2014/main" id="{425F25EC-70B6-A4FE-E829-E980F39799D1}"/>
              </a:ext>
            </a:extLst>
          </p:cNvPr>
          <p:cNvSpPr/>
          <p:nvPr/>
        </p:nvSpPr>
        <p:spPr>
          <a:xfrm>
            <a:off x="6657824" y="11973092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9" name="AutoShape 37">
            <a:extLst>
              <a:ext uri="{FF2B5EF4-FFF2-40B4-BE49-F238E27FC236}">
                <a16:creationId xmlns:a16="http://schemas.microsoft.com/office/drawing/2014/main" id="{C7965E25-4EDD-898C-BEB5-86D2CAF3E205}"/>
              </a:ext>
            </a:extLst>
          </p:cNvPr>
          <p:cNvSpPr/>
          <p:nvPr/>
        </p:nvSpPr>
        <p:spPr>
          <a:xfrm>
            <a:off x="8507795" y="11948298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grpSp>
        <p:nvGrpSpPr>
          <p:cNvPr id="40" name="Group 38">
            <a:extLst>
              <a:ext uri="{FF2B5EF4-FFF2-40B4-BE49-F238E27FC236}">
                <a16:creationId xmlns:a16="http://schemas.microsoft.com/office/drawing/2014/main" id="{F8A42797-66F0-C887-ECEF-6830CA0EE66C}"/>
              </a:ext>
            </a:extLst>
          </p:cNvPr>
          <p:cNvGrpSpPr/>
          <p:nvPr/>
        </p:nvGrpSpPr>
        <p:grpSpPr>
          <a:xfrm>
            <a:off x="200091" y="12818108"/>
            <a:ext cx="14031830" cy="3345448"/>
            <a:chOff x="0" y="0"/>
            <a:chExt cx="2666800" cy="635814"/>
          </a:xfrm>
        </p:grpSpPr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41D3A5B3-F91F-CF49-920C-3A0D72CD2333}"/>
                </a:ext>
              </a:extLst>
            </p:cNvPr>
            <p:cNvSpPr/>
            <p:nvPr/>
          </p:nvSpPr>
          <p:spPr>
            <a:xfrm>
              <a:off x="0" y="0"/>
              <a:ext cx="2666800" cy="635814"/>
            </a:xfrm>
            <a:custGeom>
              <a:avLst/>
              <a:gdLst/>
              <a:ahLst/>
              <a:cxnLst/>
              <a:rect l="l" t="t" r="r" b="b"/>
              <a:pathLst>
                <a:path w="2666800" h="635814">
                  <a:moveTo>
                    <a:pt x="11035" y="0"/>
                  </a:moveTo>
                  <a:lnTo>
                    <a:pt x="2655766" y="0"/>
                  </a:lnTo>
                  <a:cubicBezTo>
                    <a:pt x="2658692" y="0"/>
                    <a:pt x="2661499" y="1163"/>
                    <a:pt x="2663568" y="3232"/>
                  </a:cubicBezTo>
                  <a:cubicBezTo>
                    <a:pt x="2665638" y="5301"/>
                    <a:pt x="2666800" y="8108"/>
                    <a:pt x="2666800" y="11035"/>
                  </a:cubicBezTo>
                  <a:lnTo>
                    <a:pt x="2666800" y="624780"/>
                  </a:lnTo>
                  <a:cubicBezTo>
                    <a:pt x="2666800" y="627707"/>
                    <a:pt x="2665638" y="630513"/>
                    <a:pt x="2663568" y="632583"/>
                  </a:cubicBezTo>
                  <a:cubicBezTo>
                    <a:pt x="2661499" y="634652"/>
                    <a:pt x="2658692" y="635814"/>
                    <a:pt x="2655766" y="635814"/>
                  </a:cubicBezTo>
                  <a:lnTo>
                    <a:pt x="11035" y="635814"/>
                  </a:lnTo>
                  <a:cubicBezTo>
                    <a:pt x="8108" y="635814"/>
                    <a:pt x="5301" y="634652"/>
                    <a:pt x="3232" y="632583"/>
                  </a:cubicBezTo>
                  <a:cubicBezTo>
                    <a:pt x="1163" y="630513"/>
                    <a:pt x="0" y="627707"/>
                    <a:pt x="0" y="624780"/>
                  </a:cubicBezTo>
                  <a:lnTo>
                    <a:pt x="0" y="11035"/>
                  </a:lnTo>
                  <a:cubicBezTo>
                    <a:pt x="0" y="8108"/>
                    <a:pt x="1163" y="5301"/>
                    <a:pt x="3232" y="3232"/>
                  </a:cubicBezTo>
                  <a:cubicBezTo>
                    <a:pt x="5301" y="1163"/>
                    <a:pt x="8108" y="0"/>
                    <a:pt x="11035" y="0"/>
                  </a:cubicBezTo>
                  <a:close/>
                </a:path>
              </a:pathLst>
            </a:custGeom>
            <a:solidFill>
              <a:srgbClr val="F6F4EC"/>
            </a:solidFill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42" name="TextBox 40">
              <a:extLst>
                <a:ext uri="{FF2B5EF4-FFF2-40B4-BE49-F238E27FC236}">
                  <a16:creationId xmlns:a16="http://schemas.microsoft.com/office/drawing/2014/main" id="{85E3851E-1DC6-3CCD-EAAD-A2BF899CC38E}"/>
                </a:ext>
              </a:extLst>
            </p:cNvPr>
            <p:cNvSpPr txBox="1"/>
            <p:nvPr/>
          </p:nvSpPr>
          <p:spPr>
            <a:xfrm>
              <a:off x="0" y="-57150"/>
              <a:ext cx="2666800" cy="692964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920"/>
                </a:lnSpc>
              </a:pPr>
              <a:endParaRPr sz="2400"/>
            </a:p>
          </p:txBody>
        </p:sp>
      </p:grpSp>
      <p:sp>
        <p:nvSpPr>
          <p:cNvPr id="43" name="TextBox 41">
            <a:extLst>
              <a:ext uri="{FF2B5EF4-FFF2-40B4-BE49-F238E27FC236}">
                <a16:creationId xmlns:a16="http://schemas.microsoft.com/office/drawing/2014/main" id="{A6E684E2-5964-4E28-5065-132AD4BE706C}"/>
              </a:ext>
            </a:extLst>
          </p:cNvPr>
          <p:cNvSpPr txBox="1"/>
          <p:nvPr/>
        </p:nvSpPr>
        <p:spPr>
          <a:xfrm>
            <a:off x="520654" y="12915481"/>
            <a:ext cx="4455467" cy="451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7" b="1">
                <a:solidFill>
                  <a:srgbClr val="003399"/>
                </a:solidFill>
                <a:latin typeface="Poppins Bold"/>
                <a:ea typeface="Poppins Bold"/>
                <a:cs typeface="Poppins Bold"/>
                <a:sym typeface="Poppins Bold"/>
              </a:rPr>
              <a:t>Shorter wait times for FSA</a:t>
            </a:r>
          </a:p>
        </p:txBody>
      </p:sp>
      <p:pic>
        <p:nvPicPr>
          <p:cNvPr id="44" name="Picture 42">
            <a:extLst>
              <a:ext uri="{FF2B5EF4-FFF2-40B4-BE49-F238E27FC236}">
                <a16:creationId xmlns:a16="http://schemas.microsoft.com/office/drawing/2014/main" id="{C0B16F72-E078-0CDB-2689-247836436F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85393" y="12226634"/>
            <a:ext cx="12310159" cy="4655302"/>
          </a:xfrm>
          <a:prstGeom prst="rect">
            <a:avLst/>
          </a:prstGeom>
        </p:spPr>
      </p:pic>
      <p:sp>
        <p:nvSpPr>
          <p:cNvPr id="45" name="AutoShape 43">
            <a:extLst>
              <a:ext uri="{FF2B5EF4-FFF2-40B4-BE49-F238E27FC236}">
                <a16:creationId xmlns:a16="http://schemas.microsoft.com/office/drawing/2014/main" id="{C2A46333-06BD-00CB-E47E-04E0A2053897}"/>
              </a:ext>
            </a:extLst>
          </p:cNvPr>
          <p:cNvSpPr/>
          <p:nvPr/>
        </p:nvSpPr>
        <p:spPr>
          <a:xfrm>
            <a:off x="2903788" y="15416075"/>
            <a:ext cx="0" cy="583214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46" name="AutoShape 44">
            <a:extLst>
              <a:ext uri="{FF2B5EF4-FFF2-40B4-BE49-F238E27FC236}">
                <a16:creationId xmlns:a16="http://schemas.microsoft.com/office/drawing/2014/main" id="{C4DFD8B9-F522-9DBD-C877-FEF0D10E186C}"/>
              </a:ext>
            </a:extLst>
          </p:cNvPr>
          <p:cNvSpPr/>
          <p:nvPr/>
        </p:nvSpPr>
        <p:spPr>
          <a:xfrm>
            <a:off x="4716085" y="15416075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47" name="AutoShape 45">
            <a:extLst>
              <a:ext uri="{FF2B5EF4-FFF2-40B4-BE49-F238E27FC236}">
                <a16:creationId xmlns:a16="http://schemas.microsoft.com/office/drawing/2014/main" id="{A782FE9A-7CF4-FD69-8734-24FC6554FC8B}"/>
              </a:ext>
            </a:extLst>
          </p:cNvPr>
          <p:cNvSpPr/>
          <p:nvPr/>
        </p:nvSpPr>
        <p:spPr>
          <a:xfrm>
            <a:off x="6632424" y="15416075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48" name="AutoShape 46">
            <a:extLst>
              <a:ext uri="{FF2B5EF4-FFF2-40B4-BE49-F238E27FC236}">
                <a16:creationId xmlns:a16="http://schemas.microsoft.com/office/drawing/2014/main" id="{D9A6D643-3E14-9CF5-8F05-EDF57325F752}"/>
              </a:ext>
            </a:extLst>
          </p:cNvPr>
          <p:cNvSpPr/>
          <p:nvPr/>
        </p:nvSpPr>
        <p:spPr>
          <a:xfrm>
            <a:off x="8507795" y="15416075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49" name="Freeform 47">
            <a:extLst>
              <a:ext uri="{FF2B5EF4-FFF2-40B4-BE49-F238E27FC236}">
                <a16:creationId xmlns:a16="http://schemas.microsoft.com/office/drawing/2014/main" id="{46DC4F4D-3DB0-8434-9673-019B378AFC1C}"/>
              </a:ext>
            </a:extLst>
          </p:cNvPr>
          <p:cNvSpPr/>
          <p:nvPr/>
        </p:nvSpPr>
        <p:spPr>
          <a:xfrm>
            <a:off x="13106103" y="9254669"/>
            <a:ext cx="1173817" cy="1175706"/>
          </a:xfrm>
          <a:custGeom>
            <a:avLst/>
            <a:gdLst/>
            <a:ahLst/>
            <a:cxnLst/>
            <a:rect l="l" t="t" r="r" b="b"/>
            <a:pathLst>
              <a:path w="880386" h="881803">
                <a:moveTo>
                  <a:pt x="0" y="0"/>
                </a:moveTo>
                <a:lnTo>
                  <a:pt x="880386" y="0"/>
                </a:lnTo>
                <a:lnTo>
                  <a:pt x="880386" y="881803"/>
                </a:lnTo>
                <a:lnTo>
                  <a:pt x="0" y="88180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30068" r="-243212" b="-41262"/>
            </a:stretch>
          </a:blipFill>
        </p:spPr>
        <p:txBody>
          <a:bodyPr/>
          <a:lstStyle/>
          <a:p>
            <a:endParaRPr lang="en-NZ" sz="2400"/>
          </a:p>
        </p:txBody>
      </p:sp>
      <p:sp>
        <p:nvSpPr>
          <p:cNvPr id="50" name="Freeform 48">
            <a:extLst>
              <a:ext uri="{FF2B5EF4-FFF2-40B4-BE49-F238E27FC236}">
                <a16:creationId xmlns:a16="http://schemas.microsoft.com/office/drawing/2014/main" id="{3163789F-A953-7C4F-2907-981A3766C35D}"/>
              </a:ext>
            </a:extLst>
          </p:cNvPr>
          <p:cNvSpPr/>
          <p:nvPr/>
        </p:nvSpPr>
        <p:spPr>
          <a:xfrm>
            <a:off x="13056071" y="12715086"/>
            <a:ext cx="1295847" cy="1262620"/>
          </a:xfrm>
          <a:custGeom>
            <a:avLst/>
            <a:gdLst/>
            <a:ahLst/>
            <a:cxnLst/>
            <a:rect l="l" t="t" r="r" b="b"/>
            <a:pathLst>
              <a:path w="971911" h="946990">
                <a:moveTo>
                  <a:pt x="0" y="0"/>
                </a:moveTo>
                <a:lnTo>
                  <a:pt x="971911" y="0"/>
                </a:lnTo>
                <a:lnTo>
                  <a:pt x="971911" y="946991"/>
                </a:lnTo>
                <a:lnTo>
                  <a:pt x="0" y="94699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4971" t="-23489" r="-228903" b="-47841"/>
            </a:stretch>
          </a:blipFill>
        </p:spPr>
        <p:txBody>
          <a:bodyPr/>
          <a:lstStyle/>
          <a:p>
            <a:endParaRPr lang="en-NZ" sz="2400"/>
          </a:p>
        </p:txBody>
      </p:sp>
      <p:grpSp>
        <p:nvGrpSpPr>
          <p:cNvPr id="51" name="Group 49">
            <a:extLst>
              <a:ext uri="{FF2B5EF4-FFF2-40B4-BE49-F238E27FC236}">
                <a16:creationId xmlns:a16="http://schemas.microsoft.com/office/drawing/2014/main" id="{5CE2B0D2-2156-EC52-F6FF-3166448CE79D}"/>
              </a:ext>
            </a:extLst>
          </p:cNvPr>
          <p:cNvGrpSpPr/>
          <p:nvPr/>
        </p:nvGrpSpPr>
        <p:grpSpPr>
          <a:xfrm>
            <a:off x="200091" y="16317375"/>
            <a:ext cx="14031830" cy="3400471"/>
            <a:chOff x="0" y="0"/>
            <a:chExt cx="2666800" cy="646272"/>
          </a:xfrm>
        </p:grpSpPr>
        <p:sp>
          <p:nvSpPr>
            <p:cNvPr id="52" name="Freeform 50">
              <a:extLst>
                <a:ext uri="{FF2B5EF4-FFF2-40B4-BE49-F238E27FC236}">
                  <a16:creationId xmlns:a16="http://schemas.microsoft.com/office/drawing/2014/main" id="{3B9D7C9A-4158-69A0-DF66-A674FB5AC309}"/>
                </a:ext>
              </a:extLst>
            </p:cNvPr>
            <p:cNvSpPr/>
            <p:nvPr/>
          </p:nvSpPr>
          <p:spPr>
            <a:xfrm>
              <a:off x="0" y="0"/>
              <a:ext cx="2666800" cy="646272"/>
            </a:xfrm>
            <a:custGeom>
              <a:avLst/>
              <a:gdLst/>
              <a:ahLst/>
              <a:cxnLst/>
              <a:rect l="l" t="t" r="r" b="b"/>
              <a:pathLst>
                <a:path w="2666800" h="646272">
                  <a:moveTo>
                    <a:pt x="11035" y="0"/>
                  </a:moveTo>
                  <a:lnTo>
                    <a:pt x="2655766" y="0"/>
                  </a:lnTo>
                  <a:cubicBezTo>
                    <a:pt x="2658692" y="0"/>
                    <a:pt x="2661499" y="1163"/>
                    <a:pt x="2663568" y="3232"/>
                  </a:cubicBezTo>
                  <a:cubicBezTo>
                    <a:pt x="2665638" y="5301"/>
                    <a:pt x="2666800" y="8108"/>
                    <a:pt x="2666800" y="11035"/>
                  </a:cubicBezTo>
                  <a:lnTo>
                    <a:pt x="2666800" y="635237"/>
                  </a:lnTo>
                  <a:cubicBezTo>
                    <a:pt x="2666800" y="638164"/>
                    <a:pt x="2665638" y="640970"/>
                    <a:pt x="2663568" y="643040"/>
                  </a:cubicBezTo>
                  <a:cubicBezTo>
                    <a:pt x="2661499" y="645109"/>
                    <a:pt x="2658692" y="646272"/>
                    <a:pt x="2655766" y="646272"/>
                  </a:cubicBezTo>
                  <a:lnTo>
                    <a:pt x="11035" y="646272"/>
                  </a:lnTo>
                  <a:cubicBezTo>
                    <a:pt x="8108" y="646272"/>
                    <a:pt x="5301" y="645109"/>
                    <a:pt x="3232" y="643040"/>
                  </a:cubicBezTo>
                  <a:cubicBezTo>
                    <a:pt x="1163" y="640970"/>
                    <a:pt x="0" y="638164"/>
                    <a:pt x="0" y="635237"/>
                  </a:cubicBezTo>
                  <a:lnTo>
                    <a:pt x="0" y="11035"/>
                  </a:lnTo>
                  <a:cubicBezTo>
                    <a:pt x="0" y="8108"/>
                    <a:pt x="1163" y="5301"/>
                    <a:pt x="3232" y="3232"/>
                  </a:cubicBezTo>
                  <a:cubicBezTo>
                    <a:pt x="5301" y="1163"/>
                    <a:pt x="8108" y="0"/>
                    <a:pt x="11035" y="0"/>
                  </a:cubicBezTo>
                  <a:close/>
                </a:path>
              </a:pathLst>
            </a:custGeom>
            <a:solidFill>
              <a:srgbClr val="F6F4EC"/>
            </a:solidFill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53" name="TextBox 51">
              <a:extLst>
                <a:ext uri="{FF2B5EF4-FFF2-40B4-BE49-F238E27FC236}">
                  <a16:creationId xmlns:a16="http://schemas.microsoft.com/office/drawing/2014/main" id="{AE39FE3F-12C3-22A2-337D-B4B1BF2552BB}"/>
                </a:ext>
              </a:extLst>
            </p:cNvPr>
            <p:cNvSpPr txBox="1"/>
            <p:nvPr/>
          </p:nvSpPr>
          <p:spPr>
            <a:xfrm>
              <a:off x="0" y="-57150"/>
              <a:ext cx="2666800" cy="703422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920"/>
                </a:lnSpc>
              </a:pPr>
              <a:endParaRPr sz="2400"/>
            </a:p>
          </p:txBody>
        </p:sp>
      </p:grpSp>
      <p:sp>
        <p:nvSpPr>
          <p:cNvPr id="54" name="TextBox 52">
            <a:extLst>
              <a:ext uri="{FF2B5EF4-FFF2-40B4-BE49-F238E27FC236}">
                <a16:creationId xmlns:a16="http://schemas.microsoft.com/office/drawing/2014/main" id="{BACB5593-A046-F4D8-61BE-CAA26B430B4F}"/>
              </a:ext>
            </a:extLst>
          </p:cNvPr>
          <p:cNvSpPr txBox="1"/>
          <p:nvPr/>
        </p:nvSpPr>
        <p:spPr>
          <a:xfrm>
            <a:off x="72293" y="16414749"/>
            <a:ext cx="7862164" cy="451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7" b="1">
                <a:solidFill>
                  <a:srgbClr val="63092E"/>
                </a:solidFill>
                <a:latin typeface="Poppins Bold"/>
                <a:ea typeface="Poppins Bold"/>
                <a:cs typeface="Poppins Bold"/>
                <a:sym typeface="Poppins Bold"/>
              </a:rPr>
              <a:t>Shorter wait times for elective treatment</a:t>
            </a:r>
          </a:p>
        </p:txBody>
      </p:sp>
      <p:pic>
        <p:nvPicPr>
          <p:cNvPr id="55" name="Picture 53">
            <a:extLst>
              <a:ext uri="{FF2B5EF4-FFF2-40B4-BE49-F238E27FC236}">
                <a16:creationId xmlns:a16="http://schemas.microsoft.com/office/drawing/2014/main" id="{5F277FEE-63C2-D3B4-C1F2-57AC3962A3F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685393" y="15725900"/>
            <a:ext cx="12310159" cy="4655302"/>
          </a:xfrm>
          <a:prstGeom prst="rect">
            <a:avLst/>
          </a:prstGeom>
        </p:spPr>
      </p:pic>
      <p:sp>
        <p:nvSpPr>
          <p:cNvPr id="56" name="AutoShape 54">
            <a:extLst>
              <a:ext uri="{FF2B5EF4-FFF2-40B4-BE49-F238E27FC236}">
                <a16:creationId xmlns:a16="http://schemas.microsoft.com/office/drawing/2014/main" id="{043C4715-411F-66CB-7A6D-50686437653E}"/>
              </a:ext>
            </a:extLst>
          </p:cNvPr>
          <p:cNvSpPr/>
          <p:nvPr/>
        </p:nvSpPr>
        <p:spPr>
          <a:xfrm>
            <a:off x="2903788" y="18949633"/>
            <a:ext cx="0" cy="583214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57" name="AutoShape 55">
            <a:extLst>
              <a:ext uri="{FF2B5EF4-FFF2-40B4-BE49-F238E27FC236}">
                <a16:creationId xmlns:a16="http://schemas.microsoft.com/office/drawing/2014/main" id="{8126A903-92AC-9110-C95B-1C8CAC2C179F}"/>
              </a:ext>
            </a:extLst>
          </p:cNvPr>
          <p:cNvSpPr/>
          <p:nvPr/>
        </p:nvSpPr>
        <p:spPr>
          <a:xfrm>
            <a:off x="4703386" y="18927162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58" name="AutoShape 56">
            <a:extLst>
              <a:ext uri="{FF2B5EF4-FFF2-40B4-BE49-F238E27FC236}">
                <a16:creationId xmlns:a16="http://schemas.microsoft.com/office/drawing/2014/main" id="{032B088A-9403-B5E0-3D70-0DF31AC1A771}"/>
              </a:ext>
            </a:extLst>
          </p:cNvPr>
          <p:cNvSpPr/>
          <p:nvPr/>
        </p:nvSpPr>
        <p:spPr>
          <a:xfrm>
            <a:off x="6632424" y="18927162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59" name="AutoShape 57">
            <a:extLst>
              <a:ext uri="{FF2B5EF4-FFF2-40B4-BE49-F238E27FC236}">
                <a16:creationId xmlns:a16="http://schemas.microsoft.com/office/drawing/2014/main" id="{D67166C3-010F-2F8B-1F6B-8FA3D1E3DB1F}"/>
              </a:ext>
            </a:extLst>
          </p:cNvPr>
          <p:cNvSpPr/>
          <p:nvPr/>
        </p:nvSpPr>
        <p:spPr>
          <a:xfrm>
            <a:off x="8495096" y="18927162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60" name="Freeform 58">
            <a:extLst>
              <a:ext uri="{FF2B5EF4-FFF2-40B4-BE49-F238E27FC236}">
                <a16:creationId xmlns:a16="http://schemas.microsoft.com/office/drawing/2014/main" id="{72A9CE1C-226F-5DD2-38EF-C5911FB5ABDA}"/>
              </a:ext>
            </a:extLst>
          </p:cNvPr>
          <p:cNvSpPr/>
          <p:nvPr/>
        </p:nvSpPr>
        <p:spPr>
          <a:xfrm>
            <a:off x="13056071" y="16265154"/>
            <a:ext cx="1247849" cy="1249806"/>
          </a:xfrm>
          <a:custGeom>
            <a:avLst/>
            <a:gdLst/>
            <a:ahLst/>
            <a:cxnLst/>
            <a:rect l="l" t="t" r="r" b="b"/>
            <a:pathLst>
              <a:path w="935911" h="937379">
                <a:moveTo>
                  <a:pt x="0" y="0"/>
                </a:moveTo>
                <a:lnTo>
                  <a:pt x="935911" y="0"/>
                </a:lnTo>
                <a:lnTo>
                  <a:pt x="935911" y="937379"/>
                </a:lnTo>
                <a:lnTo>
                  <a:pt x="0" y="93737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22459" r="-234398" b="-44477"/>
            </a:stretch>
          </a:blipFill>
        </p:spPr>
        <p:txBody>
          <a:bodyPr/>
          <a:lstStyle/>
          <a:p>
            <a:endParaRPr lang="en-NZ" sz="2400"/>
          </a:p>
        </p:txBody>
      </p:sp>
      <p:grpSp>
        <p:nvGrpSpPr>
          <p:cNvPr id="61" name="Group 59">
            <a:extLst>
              <a:ext uri="{FF2B5EF4-FFF2-40B4-BE49-F238E27FC236}">
                <a16:creationId xmlns:a16="http://schemas.microsoft.com/office/drawing/2014/main" id="{CF328998-6284-E529-4B6F-211A84406B95}"/>
              </a:ext>
            </a:extLst>
          </p:cNvPr>
          <p:cNvGrpSpPr/>
          <p:nvPr/>
        </p:nvGrpSpPr>
        <p:grpSpPr>
          <a:xfrm>
            <a:off x="13158924" y="6906016"/>
            <a:ext cx="1072997" cy="1098128"/>
            <a:chOff x="0" y="0"/>
            <a:chExt cx="405925" cy="415383"/>
          </a:xfrm>
        </p:grpSpPr>
        <p:sp>
          <p:nvSpPr>
            <p:cNvPr id="62" name="Freeform 60">
              <a:extLst>
                <a:ext uri="{FF2B5EF4-FFF2-40B4-BE49-F238E27FC236}">
                  <a16:creationId xmlns:a16="http://schemas.microsoft.com/office/drawing/2014/main" id="{B1447700-3B09-9FE7-1ED4-E0631DDDFEBA}"/>
                </a:ext>
              </a:extLst>
            </p:cNvPr>
            <p:cNvSpPr/>
            <p:nvPr/>
          </p:nvSpPr>
          <p:spPr>
            <a:xfrm>
              <a:off x="0" y="0"/>
              <a:ext cx="405925" cy="415383"/>
            </a:xfrm>
            <a:custGeom>
              <a:avLst/>
              <a:gdLst/>
              <a:ahLst/>
              <a:cxnLst/>
              <a:rect l="l" t="t" r="r" b="b"/>
              <a:pathLst>
                <a:path w="405925" h="415383">
                  <a:moveTo>
                    <a:pt x="405925" y="86581"/>
                  </a:moveTo>
                  <a:lnTo>
                    <a:pt x="405925" y="328802"/>
                  </a:lnTo>
                  <a:cubicBezTo>
                    <a:pt x="405925" y="351765"/>
                    <a:pt x="396803" y="373787"/>
                    <a:pt x="380566" y="390024"/>
                  </a:cubicBezTo>
                  <a:cubicBezTo>
                    <a:pt x="364329" y="406261"/>
                    <a:pt x="342307" y="415383"/>
                    <a:pt x="319345" y="415383"/>
                  </a:cubicBezTo>
                  <a:lnTo>
                    <a:pt x="86581" y="415383"/>
                  </a:lnTo>
                  <a:cubicBezTo>
                    <a:pt x="63618" y="415383"/>
                    <a:pt x="41596" y="406261"/>
                    <a:pt x="25359" y="390024"/>
                  </a:cubicBezTo>
                  <a:cubicBezTo>
                    <a:pt x="9122" y="373787"/>
                    <a:pt x="0" y="351765"/>
                    <a:pt x="0" y="328802"/>
                  </a:cubicBezTo>
                  <a:lnTo>
                    <a:pt x="0" y="86581"/>
                  </a:lnTo>
                  <a:cubicBezTo>
                    <a:pt x="0" y="63618"/>
                    <a:pt x="9122" y="41596"/>
                    <a:pt x="25359" y="25359"/>
                  </a:cubicBezTo>
                  <a:cubicBezTo>
                    <a:pt x="41596" y="9122"/>
                    <a:pt x="63618" y="0"/>
                    <a:pt x="86581" y="0"/>
                  </a:cubicBezTo>
                  <a:lnTo>
                    <a:pt x="319345" y="0"/>
                  </a:lnTo>
                  <a:cubicBezTo>
                    <a:pt x="342307" y="0"/>
                    <a:pt x="364329" y="9122"/>
                    <a:pt x="380566" y="25359"/>
                  </a:cubicBezTo>
                  <a:cubicBezTo>
                    <a:pt x="396803" y="41596"/>
                    <a:pt x="405925" y="63618"/>
                    <a:pt x="405925" y="8658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15284C"/>
              </a:solidFill>
              <a:prstDash val="solid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63" name="TextBox 61">
              <a:extLst>
                <a:ext uri="{FF2B5EF4-FFF2-40B4-BE49-F238E27FC236}">
                  <a16:creationId xmlns:a16="http://schemas.microsoft.com/office/drawing/2014/main" id="{8C537C6B-A63C-049D-4FFA-71E19418EE00}"/>
                </a:ext>
              </a:extLst>
            </p:cNvPr>
            <p:cNvSpPr txBox="1"/>
            <p:nvPr/>
          </p:nvSpPr>
          <p:spPr>
            <a:xfrm>
              <a:off x="0" y="-66675"/>
              <a:ext cx="405925" cy="482058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grpSp>
        <p:nvGrpSpPr>
          <p:cNvPr id="64" name="Group 62">
            <a:extLst>
              <a:ext uri="{FF2B5EF4-FFF2-40B4-BE49-F238E27FC236}">
                <a16:creationId xmlns:a16="http://schemas.microsoft.com/office/drawing/2014/main" id="{B45F0F61-2504-DA75-259A-661B435C6A1A}"/>
              </a:ext>
            </a:extLst>
          </p:cNvPr>
          <p:cNvGrpSpPr/>
          <p:nvPr/>
        </p:nvGrpSpPr>
        <p:grpSpPr>
          <a:xfrm>
            <a:off x="13153969" y="8054943"/>
            <a:ext cx="1072997" cy="1098128"/>
            <a:chOff x="0" y="0"/>
            <a:chExt cx="405925" cy="415383"/>
          </a:xfrm>
        </p:grpSpPr>
        <p:sp>
          <p:nvSpPr>
            <p:cNvPr id="65" name="Freeform 63">
              <a:extLst>
                <a:ext uri="{FF2B5EF4-FFF2-40B4-BE49-F238E27FC236}">
                  <a16:creationId xmlns:a16="http://schemas.microsoft.com/office/drawing/2014/main" id="{19609C00-1671-2685-CA64-BD8FE6C81B62}"/>
                </a:ext>
              </a:extLst>
            </p:cNvPr>
            <p:cNvSpPr/>
            <p:nvPr/>
          </p:nvSpPr>
          <p:spPr>
            <a:xfrm>
              <a:off x="0" y="0"/>
              <a:ext cx="405925" cy="415383"/>
            </a:xfrm>
            <a:custGeom>
              <a:avLst/>
              <a:gdLst/>
              <a:ahLst/>
              <a:cxnLst/>
              <a:rect l="l" t="t" r="r" b="b"/>
              <a:pathLst>
                <a:path w="405925" h="415383">
                  <a:moveTo>
                    <a:pt x="405925" y="86581"/>
                  </a:moveTo>
                  <a:lnTo>
                    <a:pt x="405925" y="328802"/>
                  </a:lnTo>
                  <a:cubicBezTo>
                    <a:pt x="405925" y="351765"/>
                    <a:pt x="396803" y="373787"/>
                    <a:pt x="380566" y="390024"/>
                  </a:cubicBezTo>
                  <a:cubicBezTo>
                    <a:pt x="364329" y="406261"/>
                    <a:pt x="342307" y="415383"/>
                    <a:pt x="319345" y="415383"/>
                  </a:cubicBezTo>
                  <a:lnTo>
                    <a:pt x="86581" y="415383"/>
                  </a:lnTo>
                  <a:cubicBezTo>
                    <a:pt x="63618" y="415383"/>
                    <a:pt x="41596" y="406261"/>
                    <a:pt x="25359" y="390024"/>
                  </a:cubicBezTo>
                  <a:cubicBezTo>
                    <a:pt x="9122" y="373787"/>
                    <a:pt x="0" y="351765"/>
                    <a:pt x="0" y="328802"/>
                  </a:cubicBezTo>
                  <a:lnTo>
                    <a:pt x="0" y="86581"/>
                  </a:lnTo>
                  <a:cubicBezTo>
                    <a:pt x="0" y="63618"/>
                    <a:pt x="9122" y="41596"/>
                    <a:pt x="25359" y="25359"/>
                  </a:cubicBezTo>
                  <a:cubicBezTo>
                    <a:pt x="41596" y="9122"/>
                    <a:pt x="63618" y="0"/>
                    <a:pt x="86581" y="0"/>
                  </a:cubicBezTo>
                  <a:lnTo>
                    <a:pt x="319345" y="0"/>
                  </a:lnTo>
                  <a:cubicBezTo>
                    <a:pt x="342307" y="0"/>
                    <a:pt x="364329" y="9122"/>
                    <a:pt x="380566" y="25359"/>
                  </a:cubicBezTo>
                  <a:cubicBezTo>
                    <a:pt x="396803" y="41596"/>
                    <a:pt x="405925" y="63618"/>
                    <a:pt x="405925" y="8658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15284C"/>
              </a:solidFill>
              <a:prstDash val="solid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66" name="TextBox 64">
              <a:extLst>
                <a:ext uri="{FF2B5EF4-FFF2-40B4-BE49-F238E27FC236}">
                  <a16:creationId xmlns:a16="http://schemas.microsoft.com/office/drawing/2014/main" id="{A8152AA4-6F0B-E22A-20C1-29AA4D06EECD}"/>
                </a:ext>
              </a:extLst>
            </p:cNvPr>
            <p:cNvSpPr txBox="1"/>
            <p:nvPr/>
          </p:nvSpPr>
          <p:spPr>
            <a:xfrm>
              <a:off x="0" y="-66675"/>
              <a:ext cx="405925" cy="482058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grpSp>
        <p:nvGrpSpPr>
          <p:cNvPr id="67" name="Group 65">
            <a:extLst>
              <a:ext uri="{FF2B5EF4-FFF2-40B4-BE49-F238E27FC236}">
                <a16:creationId xmlns:a16="http://schemas.microsoft.com/office/drawing/2014/main" id="{584CFCFA-7405-02E5-DABC-9ABC300A746F}"/>
              </a:ext>
            </a:extLst>
          </p:cNvPr>
          <p:cNvGrpSpPr/>
          <p:nvPr/>
        </p:nvGrpSpPr>
        <p:grpSpPr>
          <a:xfrm>
            <a:off x="10790047" y="6939712"/>
            <a:ext cx="2297420" cy="2213359"/>
            <a:chOff x="0" y="0"/>
            <a:chExt cx="356588" cy="343500"/>
          </a:xfrm>
        </p:grpSpPr>
        <p:sp>
          <p:nvSpPr>
            <p:cNvPr id="68" name="Freeform 66">
              <a:extLst>
                <a:ext uri="{FF2B5EF4-FFF2-40B4-BE49-F238E27FC236}">
                  <a16:creationId xmlns:a16="http://schemas.microsoft.com/office/drawing/2014/main" id="{A1DAE15A-1072-7C38-40D6-60E66C74DC66}"/>
                </a:ext>
              </a:extLst>
            </p:cNvPr>
            <p:cNvSpPr/>
            <p:nvPr/>
          </p:nvSpPr>
          <p:spPr>
            <a:xfrm>
              <a:off x="0" y="0"/>
              <a:ext cx="356588" cy="343500"/>
            </a:xfrm>
            <a:custGeom>
              <a:avLst/>
              <a:gdLst/>
              <a:ahLst/>
              <a:cxnLst/>
              <a:rect l="l" t="t" r="r" b="b"/>
              <a:pathLst>
                <a:path w="356588" h="343500">
                  <a:moveTo>
                    <a:pt x="356588" y="40437"/>
                  </a:moveTo>
                  <a:lnTo>
                    <a:pt x="356588" y="303063"/>
                  </a:lnTo>
                  <a:cubicBezTo>
                    <a:pt x="356588" y="325396"/>
                    <a:pt x="338484" y="343500"/>
                    <a:pt x="316151" y="343500"/>
                  </a:cubicBezTo>
                  <a:lnTo>
                    <a:pt x="40437" y="343500"/>
                  </a:lnTo>
                  <a:cubicBezTo>
                    <a:pt x="18104" y="343500"/>
                    <a:pt x="0" y="325396"/>
                    <a:pt x="0" y="303063"/>
                  </a:cubicBezTo>
                  <a:lnTo>
                    <a:pt x="0" y="40437"/>
                  </a:lnTo>
                  <a:cubicBezTo>
                    <a:pt x="0" y="18104"/>
                    <a:pt x="18104" y="0"/>
                    <a:pt x="40437" y="0"/>
                  </a:cubicBezTo>
                  <a:lnTo>
                    <a:pt x="316151" y="0"/>
                  </a:lnTo>
                  <a:cubicBezTo>
                    <a:pt x="326876" y="0"/>
                    <a:pt x="337161" y="4260"/>
                    <a:pt x="344745" y="11844"/>
                  </a:cubicBezTo>
                  <a:cubicBezTo>
                    <a:pt x="352328" y="19427"/>
                    <a:pt x="356588" y="29712"/>
                    <a:pt x="356588" y="40437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15284C"/>
              </a:solidFill>
              <a:prstDash val="lgDash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69" name="TextBox 67">
              <a:extLst>
                <a:ext uri="{FF2B5EF4-FFF2-40B4-BE49-F238E27FC236}">
                  <a16:creationId xmlns:a16="http://schemas.microsoft.com/office/drawing/2014/main" id="{1B8F80A7-CFE9-3B29-93FA-BEAC5D3F3C13}"/>
                </a:ext>
              </a:extLst>
            </p:cNvPr>
            <p:cNvSpPr txBox="1"/>
            <p:nvPr/>
          </p:nvSpPr>
          <p:spPr>
            <a:xfrm>
              <a:off x="0" y="-66675"/>
              <a:ext cx="356588" cy="410175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grpSp>
        <p:nvGrpSpPr>
          <p:cNvPr id="70" name="Group 68">
            <a:extLst>
              <a:ext uri="{FF2B5EF4-FFF2-40B4-BE49-F238E27FC236}">
                <a16:creationId xmlns:a16="http://schemas.microsoft.com/office/drawing/2014/main" id="{902D0B75-DCC1-5C14-DE38-8C0F6397DC03}"/>
              </a:ext>
            </a:extLst>
          </p:cNvPr>
          <p:cNvGrpSpPr/>
          <p:nvPr/>
        </p:nvGrpSpPr>
        <p:grpSpPr>
          <a:xfrm>
            <a:off x="10779002" y="2244004"/>
            <a:ext cx="2297420" cy="1629047"/>
            <a:chOff x="0" y="0"/>
            <a:chExt cx="356588" cy="252818"/>
          </a:xfrm>
        </p:grpSpPr>
        <p:sp>
          <p:nvSpPr>
            <p:cNvPr id="71" name="Freeform 69">
              <a:extLst>
                <a:ext uri="{FF2B5EF4-FFF2-40B4-BE49-F238E27FC236}">
                  <a16:creationId xmlns:a16="http://schemas.microsoft.com/office/drawing/2014/main" id="{E4878FAE-DD6C-6FFB-BE81-509A80D0B0D9}"/>
                </a:ext>
              </a:extLst>
            </p:cNvPr>
            <p:cNvSpPr/>
            <p:nvPr/>
          </p:nvSpPr>
          <p:spPr>
            <a:xfrm>
              <a:off x="0" y="0"/>
              <a:ext cx="356588" cy="252818"/>
            </a:xfrm>
            <a:custGeom>
              <a:avLst/>
              <a:gdLst/>
              <a:ahLst/>
              <a:cxnLst/>
              <a:rect l="l" t="t" r="r" b="b"/>
              <a:pathLst>
                <a:path w="356588" h="252818">
                  <a:moveTo>
                    <a:pt x="356588" y="40437"/>
                  </a:moveTo>
                  <a:lnTo>
                    <a:pt x="356588" y="212381"/>
                  </a:lnTo>
                  <a:cubicBezTo>
                    <a:pt x="356588" y="234714"/>
                    <a:pt x="338484" y="252818"/>
                    <a:pt x="316151" y="252818"/>
                  </a:cubicBezTo>
                  <a:lnTo>
                    <a:pt x="40437" y="252818"/>
                  </a:lnTo>
                  <a:cubicBezTo>
                    <a:pt x="18104" y="252818"/>
                    <a:pt x="0" y="234714"/>
                    <a:pt x="0" y="212381"/>
                  </a:cubicBezTo>
                  <a:lnTo>
                    <a:pt x="0" y="40437"/>
                  </a:lnTo>
                  <a:cubicBezTo>
                    <a:pt x="0" y="18104"/>
                    <a:pt x="18104" y="0"/>
                    <a:pt x="40437" y="0"/>
                  </a:cubicBezTo>
                  <a:lnTo>
                    <a:pt x="316151" y="0"/>
                  </a:lnTo>
                  <a:cubicBezTo>
                    <a:pt x="326876" y="0"/>
                    <a:pt x="337161" y="4260"/>
                    <a:pt x="344745" y="11844"/>
                  </a:cubicBezTo>
                  <a:cubicBezTo>
                    <a:pt x="352328" y="19427"/>
                    <a:pt x="356588" y="29712"/>
                    <a:pt x="356588" y="40437"/>
                  </a:cubicBezTo>
                  <a:close/>
                </a:path>
              </a:pathLst>
            </a:custGeom>
            <a:solidFill>
              <a:srgbClr val="0C818F"/>
            </a:solidFill>
            <a:ln w="19050" cap="sq">
              <a:solidFill>
                <a:srgbClr val="0C818F"/>
              </a:solidFill>
              <a:prstDash val="solid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72" name="TextBox 70">
              <a:extLst>
                <a:ext uri="{FF2B5EF4-FFF2-40B4-BE49-F238E27FC236}">
                  <a16:creationId xmlns:a16="http://schemas.microsoft.com/office/drawing/2014/main" id="{8B59CC4B-ABB0-0FE7-98DF-9BCC386054EB}"/>
                </a:ext>
              </a:extLst>
            </p:cNvPr>
            <p:cNvSpPr txBox="1"/>
            <p:nvPr/>
          </p:nvSpPr>
          <p:spPr>
            <a:xfrm>
              <a:off x="0" y="-66675"/>
              <a:ext cx="356588" cy="319493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grpSp>
        <p:nvGrpSpPr>
          <p:cNvPr id="73" name="Group 71">
            <a:extLst>
              <a:ext uri="{FF2B5EF4-FFF2-40B4-BE49-F238E27FC236}">
                <a16:creationId xmlns:a16="http://schemas.microsoft.com/office/drawing/2014/main" id="{18A93458-3D37-FAF5-1BE0-13D2180CC2F4}"/>
              </a:ext>
            </a:extLst>
          </p:cNvPr>
          <p:cNvGrpSpPr/>
          <p:nvPr/>
        </p:nvGrpSpPr>
        <p:grpSpPr>
          <a:xfrm>
            <a:off x="13150225" y="3397419"/>
            <a:ext cx="1072997" cy="1098128"/>
            <a:chOff x="0" y="0"/>
            <a:chExt cx="405925" cy="415383"/>
          </a:xfrm>
        </p:grpSpPr>
        <p:sp>
          <p:nvSpPr>
            <p:cNvPr id="74" name="Freeform 72">
              <a:extLst>
                <a:ext uri="{FF2B5EF4-FFF2-40B4-BE49-F238E27FC236}">
                  <a16:creationId xmlns:a16="http://schemas.microsoft.com/office/drawing/2014/main" id="{DB65D367-C3A6-1299-027A-0E2284EF2D7C}"/>
                </a:ext>
              </a:extLst>
            </p:cNvPr>
            <p:cNvSpPr/>
            <p:nvPr/>
          </p:nvSpPr>
          <p:spPr>
            <a:xfrm>
              <a:off x="0" y="0"/>
              <a:ext cx="405925" cy="415383"/>
            </a:xfrm>
            <a:custGeom>
              <a:avLst/>
              <a:gdLst/>
              <a:ahLst/>
              <a:cxnLst/>
              <a:rect l="l" t="t" r="r" b="b"/>
              <a:pathLst>
                <a:path w="405925" h="415383">
                  <a:moveTo>
                    <a:pt x="405925" y="86581"/>
                  </a:moveTo>
                  <a:lnTo>
                    <a:pt x="405925" y="328802"/>
                  </a:lnTo>
                  <a:cubicBezTo>
                    <a:pt x="405925" y="351765"/>
                    <a:pt x="396803" y="373787"/>
                    <a:pt x="380566" y="390024"/>
                  </a:cubicBezTo>
                  <a:cubicBezTo>
                    <a:pt x="364329" y="406261"/>
                    <a:pt x="342307" y="415383"/>
                    <a:pt x="319345" y="415383"/>
                  </a:cubicBezTo>
                  <a:lnTo>
                    <a:pt x="86581" y="415383"/>
                  </a:lnTo>
                  <a:cubicBezTo>
                    <a:pt x="63618" y="415383"/>
                    <a:pt x="41596" y="406261"/>
                    <a:pt x="25359" y="390024"/>
                  </a:cubicBezTo>
                  <a:cubicBezTo>
                    <a:pt x="9122" y="373787"/>
                    <a:pt x="0" y="351765"/>
                    <a:pt x="0" y="328802"/>
                  </a:cubicBezTo>
                  <a:lnTo>
                    <a:pt x="0" y="86581"/>
                  </a:lnTo>
                  <a:cubicBezTo>
                    <a:pt x="0" y="63618"/>
                    <a:pt x="9122" y="41596"/>
                    <a:pt x="25359" y="25359"/>
                  </a:cubicBezTo>
                  <a:cubicBezTo>
                    <a:pt x="41596" y="9122"/>
                    <a:pt x="63618" y="0"/>
                    <a:pt x="86581" y="0"/>
                  </a:cubicBezTo>
                  <a:lnTo>
                    <a:pt x="319345" y="0"/>
                  </a:lnTo>
                  <a:cubicBezTo>
                    <a:pt x="342307" y="0"/>
                    <a:pt x="364329" y="9122"/>
                    <a:pt x="380566" y="25359"/>
                  </a:cubicBezTo>
                  <a:cubicBezTo>
                    <a:pt x="396803" y="41596"/>
                    <a:pt x="405925" y="63618"/>
                    <a:pt x="405925" y="8658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C818F"/>
              </a:solidFill>
              <a:prstDash val="solid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75" name="TextBox 73">
              <a:extLst>
                <a:ext uri="{FF2B5EF4-FFF2-40B4-BE49-F238E27FC236}">
                  <a16:creationId xmlns:a16="http://schemas.microsoft.com/office/drawing/2014/main" id="{39DEAF90-DE58-28C7-9028-05C240D9474F}"/>
                </a:ext>
              </a:extLst>
            </p:cNvPr>
            <p:cNvSpPr txBox="1"/>
            <p:nvPr/>
          </p:nvSpPr>
          <p:spPr>
            <a:xfrm>
              <a:off x="0" y="-66675"/>
              <a:ext cx="405925" cy="482058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grpSp>
        <p:nvGrpSpPr>
          <p:cNvPr id="76" name="Group 74">
            <a:extLst>
              <a:ext uri="{FF2B5EF4-FFF2-40B4-BE49-F238E27FC236}">
                <a16:creationId xmlns:a16="http://schemas.microsoft.com/office/drawing/2014/main" id="{702332A3-5F4E-016B-CD45-3E31D2FB4725}"/>
              </a:ext>
            </a:extLst>
          </p:cNvPr>
          <p:cNvGrpSpPr/>
          <p:nvPr/>
        </p:nvGrpSpPr>
        <p:grpSpPr>
          <a:xfrm>
            <a:off x="13145267" y="4546346"/>
            <a:ext cx="1072997" cy="1098128"/>
            <a:chOff x="0" y="0"/>
            <a:chExt cx="405925" cy="415383"/>
          </a:xfrm>
        </p:grpSpPr>
        <p:sp>
          <p:nvSpPr>
            <p:cNvPr id="77" name="Freeform 75">
              <a:extLst>
                <a:ext uri="{FF2B5EF4-FFF2-40B4-BE49-F238E27FC236}">
                  <a16:creationId xmlns:a16="http://schemas.microsoft.com/office/drawing/2014/main" id="{2AAD55C0-78E2-C736-F7CB-919C966EC62D}"/>
                </a:ext>
              </a:extLst>
            </p:cNvPr>
            <p:cNvSpPr/>
            <p:nvPr/>
          </p:nvSpPr>
          <p:spPr>
            <a:xfrm>
              <a:off x="0" y="0"/>
              <a:ext cx="405925" cy="415383"/>
            </a:xfrm>
            <a:custGeom>
              <a:avLst/>
              <a:gdLst/>
              <a:ahLst/>
              <a:cxnLst/>
              <a:rect l="l" t="t" r="r" b="b"/>
              <a:pathLst>
                <a:path w="405925" h="415383">
                  <a:moveTo>
                    <a:pt x="405925" y="86581"/>
                  </a:moveTo>
                  <a:lnTo>
                    <a:pt x="405925" y="328802"/>
                  </a:lnTo>
                  <a:cubicBezTo>
                    <a:pt x="405925" y="351765"/>
                    <a:pt x="396803" y="373787"/>
                    <a:pt x="380566" y="390024"/>
                  </a:cubicBezTo>
                  <a:cubicBezTo>
                    <a:pt x="364329" y="406261"/>
                    <a:pt x="342307" y="415383"/>
                    <a:pt x="319345" y="415383"/>
                  </a:cubicBezTo>
                  <a:lnTo>
                    <a:pt x="86581" y="415383"/>
                  </a:lnTo>
                  <a:cubicBezTo>
                    <a:pt x="63618" y="415383"/>
                    <a:pt x="41596" y="406261"/>
                    <a:pt x="25359" y="390024"/>
                  </a:cubicBezTo>
                  <a:cubicBezTo>
                    <a:pt x="9122" y="373787"/>
                    <a:pt x="0" y="351765"/>
                    <a:pt x="0" y="328802"/>
                  </a:cubicBezTo>
                  <a:lnTo>
                    <a:pt x="0" y="86581"/>
                  </a:lnTo>
                  <a:cubicBezTo>
                    <a:pt x="0" y="63618"/>
                    <a:pt x="9122" y="41596"/>
                    <a:pt x="25359" y="25359"/>
                  </a:cubicBezTo>
                  <a:cubicBezTo>
                    <a:pt x="41596" y="9122"/>
                    <a:pt x="63618" y="0"/>
                    <a:pt x="86581" y="0"/>
                  </a:cubicBezTo>
                  <a:lnTo>
                    <a:pt x="319345" y="0"/>
                  </a:lnTo>
                  <a:cubicBezTo>
                    <a:pt x="342307" y="0"/>
                    <a:pt x="364329" y="9122"/>
                    <a:pt x="380566" y="25359"/>
                  </a:cubicBezTo>
                  <a:cubicBezTo>
                    <a:pt x="396803" y="41596"/>
                    <a:pt x="405925" y="63618"/>
                    <a:pt x="405925" y="8658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C818F"/>
              </a:solidFill>
              <a:prstDash val="solid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78" name="TextBox 76">
              <a:extLst>
                <a:ext uri="{FF2B5EF4-FFF2-40B4-BE49-F238E27FC236}">
                  <a16:creationId xmlns:a16="http://schemas.microsoft.com/office/drawing/2014/main" id="{099CD482-03AE-854B-AE31-DA4F5ED0EFDE}"/>
                </a:ext>
              </a:extLst>
            </p:cNvPr>
            <p:cNvSpPr txBox="1"/>
            <p:nvPr/>
          </p:nvSpPr>
          <p:spPr>
            <a:xfrm>
              <a:off x="0" y="-66675"/>
              <a:ext cx="405925" cy="482058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grpSp>
        <p:nvGrpSpPr>
          <p:cNvPr id="79" name="Group 77">
            <a:extLst>
              <a:ext uri="{FF2B5EF4-FFF2-40B4-BE49-F238E27FC236}">
                <a16:creationId xmlns:a16="http://schemas.microsoft.com/office/drawing/2014/main" id="{E1AE6199-F25A-D836-A570-1DFA9D86A859}"/>
              </a:ext>
            </a:extLst>
          </p:cNvPr>
          <p:cNvGrpSpPr/>
          <p:nvPr/>
        </p:nvGrpSpPr>
        <p:grpSpPr>
          <a:xfrm>
            <a:off x="10781346" y="3934010"/>
            <a:ext cx="2297420" cy="1666194"/>
            <a:chOff x="0" y="0"/>
            <a:chExt cx="356588" cy="258583"/>
          </a:xfrm>
        </p:grpSpPr>
        <p:sp>
          <p:nvSpPr>
            <p:cNvPr id="80" name="Freeform 78">
              <a:extLst>
                <a:ext uri="{FF2B5EF4-FFF2-40B4-BE49-F238E27FC236}">
                  <a16:creationId xmlns:a16="http://schemas.microsoft.com/office/drawing/2014/main" id="{3AD9B84F-B5D6-F37B-A380-A9D79E3604E0}"/>
                </a:ext>
              </a:extLst>
            </p:cNvPr>
            <p:cNvSpPr/>
            <p:nvPr/>
          </p:nvSpPr>
          <p:spPr>
            <a:xfrm>
              <a:off x="0" y="0"/>
              <a:ext cx="356588" cy="258583"/>
            </a:xfrm>
            <a:custGeom>
              <a:avLst/>
              <a:gdLst/>
              <a:ahLst/>
              <a:cxnLst/>
              <a:rect l="l" t="t" r="r" b="b"/>
              <a:pathLst>
                <a:path w="356588" h="258583">
                  <a:moveTo>
                    <a:pt x="356588" y="40437"/>
                  </a:moveTo>
                  <a:lnTo>
                    <a:pt x="356588" y="218146"/>
                  </a:lnTo>
                  <a:cubicBezTo>
                    <a:pt x="356588" y="240479"/>
                    <a:pt x="338484" y="258583"/>
                    <a:pt x="316151" y="258583"/>
                  </a:cubicBezTo>
                  <a:lnTo>
                    <a:pt x="40437" y="258583"/>
                  </a:lnTo>
                  <a:cubicBezTo>
                    <a:pt x="18104" y="258583"/>
                    <a:pt x="0" y="240479"/>
                    <a:pt x="0" y="218146"/>
                  </a:cubicBezTo>
                  <a:lnTo>
                    <a:pt x="0" y="40437"/>
                  </a:lnTo>
                  <a:cubicBezTo>
                    <a:pt x="0" y="18104"/>
                    <a:pt x="18104" y="0"/>
                    <a:pt x="40437" y="0"/>
                  </a:cubicBezTo>
                  <a:lnTo>
                    <a:pt x="316151" y="0"/>
                  </a:lnTo>
                  <a:cubicBezTo>
                    <a:pt x="326876" y="0"/>
                    <a:pt x="337161" y="4260"/>
                    <a:pt x="344745" y="11844"/>
                  </a:cubicBezTo>
                  <a:cubicBezTo>
                    <a:pt x="352328" y="19427"/>
                    <a:pt x="356588" y="29712"/>
                    <a:pt x="356588" y="40437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C818F"/>
              </a:solidFill>
              <a:prstDash val="lgDash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81" name="TextBox 79">
              <a:extLst>
                <a:ext uri="{FF2B5EF4-FFF2-40B4-BE49-F238E27FC236}">
                  <a16:creationId xmlns:a16="http://schemas.microsoft.com/office/drawing/2014/main" id="{51A2E5B5-AFAB-4022-AFA4-B263694D6972}"/>
                </a:ext>
              </a:extLst>
            </p:cNvPr>
            <p:cNvSpPr txBox="1"/>
            <p:nvPr/>
          </p:nvSpPr>
          <p:spPr>
            <a:xfrm>
              <a:off x="0" y="-66675"/>
              <a:ext cx="356588" cy="325258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grpSp>
        <p:nvGrpSpPr>
          <p:cNvPr id="82" name="Group 80">
            <a:extLst>
              <a:ext uri="{FF2B5EF4-FFF2-40B4-BE49-F238E27FC236}">
                <a16:creationId xmlns:a16="http://schemas.microsoft.com/office/drawing/2014/main" id="{78253BAD-32DD-890D-BAFC-5C6FF2BC0A42}"/>
              </a:ext>
            </a:extLst>
          </p:cNvPr>
          <p:cNvGrpSpPr/>
          <p:nvPr/>
        </p:nvGrpSpPr>
        <p:grpSpPr>
          <a:xfrm>
            <a:off x="10790047" y="9288529"/>
            <a:ext cx="2297420" cy="1579844"/>
            <a:chOff x="0" y="0"/>
            <a:chExt cx="356588" cy="245182"/>
          </a:xfrm>
        </p:grpSpPr>
        <p:sp>
          <p:nvSpPr>
            <p:cNvPr id="83" name="Freeform 81">
              <a:extLst>
                <a:ext uri="{FF2B5EF4-FFF2-40B4-BE49-F238E27FC236}">
                  <a16:creationId xmlns:a16="http://schemas.microsoft.com/office/drawing/2014/main" id="{7CCC881A-3059-9159-59A4-6DD1B2D563D5}"/>
                </a:ext>
              </a:extLst>
            </p:cNvPr>
            <p:cNvSpPr/>
            <p:nvPr/>
          </p:nvSpPr>
          <p:spPr>
            <a:xfrm>
              <a:off x="0" y="0"/>
              <a:ext cx="356588" cy="245182"/>
            </a:xfrm>
            <a:custGeom>
              <a:avLst/>
              <a:gdLst/>
              <a:ahLst/>
              <a:cxnLst/>
              <a:rect l="l" t="t" r="r" b="b"/>
              <a:pathLst>
                <a:path w="356588" h="245182">
                  <a:moveTo>
                    <a:pt x="356588" y="40437"/>
                  </a:moveTo>
                  <a:lnTo>
                    <a:pt x="356588" y="204745"/>
                  </a:lnTo>
                  <a:cubicBezTo>
                    <a:pt x="356588" y="227078"/>
                    <a:pt x="338484" y="245182"/>
                    <a:pt x="316151" y="245182"/>
                  </a:cubicBezTo>
                  <a:lnTo>
                    <a:pt x="40437" y="245182"/>
                  </a:lnTo>
                  <a:cubicBezTo>
                    <a:pt x="18104" y="245182"/>
                    <a:pt x="0" y="227078"/>
                    <a:pt x="0" y="204745"/>
                  </a:cubicBezTo>
                  <a:lnTo>
                    <a:pt x="0" y="40437"/>
                  </a:lnTo>
                  <a:cubicBezTo>
                    <a:pt x="0" y="18104"/>
                    <a:pt x="18104" y="0"/>
                    <a:pt x="40437" y="0"/>
                  </a:cubicBezTo>
                  <a:lnTo>
                    <a:pt x="316151" y="0"/>
                  </a:lnTo>
                  <a:cubicBezTo>
                    <a:pt x="326876" y="0"/>
                    <a:pt x="337161" y="4260"/>
                    <a:pt x="344745" y="11844"/>
                  </a:cubicBezTo>
                  <a:cubicBezTo>
                    <a:pt x="352328" y="19427"/>
                    <a:pt x="356588" y="29712"/>
                    <a:pt x="356588" y="40437"/>
                  </a:cubicBezTo>
                  <a:close/>
                </a:path>
              </a:pathLst>
            </a:custGeom>
            <a:solidFill>
              <a:srgbClr val="4D2379"/>
            </a:solidFill>
            <a:ln w="19050" cap="sq">
              <a:solidFill>
                <a:srgbClr val="4D2379"/>
              </a:solidFill>
              <a:prstDash val="solid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84" name="TextBox 82">
              <a:extLst>
                <a:ext uri="{FF2B5EF4-FFF2-40B4-BE49-F238E27FC236}">
                  <a16:creationId xmlns:a16="http://schemas.microsoft.com/office/drawing/2014/main" id="{138A567E-76D6-BF22-86C2-BCBADC6050BB}"/>
                </a:ext>
              </a:extLst>
            </p:cNvPr>
            <p:cNvSpPr txBox="1"/>
            <p:nvPr/>
          </p:nvSpPr>
          <p:spPr>
            <a:xfrm>
              <a:off x="0" y="-66675"/>
              <a:ext cx="356588" cy="311857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grpSp>
        <p:nvGrpSpPr>
          <p:cNvPr id="85" name="Group 83">
            <a:extLst>
              <a:ext uri="{FF2B5EF4-FFF2-40B4-BE49-F238E27FC236}">
                <a16:creationId xmlns:a16="http://schemas.microsoft.com/office/drawing/2014/main" id="{297D0BAC-3EF8-91C5-B9ED-8D923A1A18AB}"/>
              </a:ext>
            </a:extLst>
          </p:cNvPr>
          <p:cNvGrpSpPr/>
          <p:nvPr/>
        </p:nvGrpSpPr>
        <p:grpSpPr>
          <a:xfrm>
            <a:off x="13161268" y="10441945"/>
            <a:ext cx="1072997" cy="1098128"/>
            <a:chOff x="0" y="0"/>
            <a:chExt cx="405925" cy="415383"/>
          </a:xfrm>
        </p:grpSpPr>
        <p:sp>
          <p:nvSpPr>
            <p:cNvPr id="86" name="Freeform 84">
              <a:extLst>
                <a:ext uri="{FF2B5EF4-FFF2-40B4-BE49-F238E27FC236}">
                  <a16:creationId xmlns:a16="http://schemas.microsoft.com/office/drawing/2014/main" id="{ED40E55A-4517-ADC0-3F5C-CC4274FC016C}"/>
                </a:ext>
              </a:extLst>
            </p:cNvPr>
            <p:cNvSpPr/>
            <p:nvPr/>
          </p:nvSpPr>
          <p:spPr>
            <a:xfrm>
              <a:off x="0" y="0"/>
              <a:ext cx="405925" cy="415383"/>
            </a:xfrm>
            <a:custGeom>
              <a:avLst/>
              <a:gdLst/>
              <a:ahLst/>
              <a:cxnLst/>
              <a:rect l="l" t="t" r="r" b="b"/>
              <a:pathLst>
                <a:path w="405925" h="415383">
                  <a:moveTo>
                    <a:pt x="405925" y="86581"/>
                  </a:moveTo>
                  <a:lnTo>
                    <a:pt x="405925" y="328802"/>
                  </a:lnTo>
                  <a:cubicBezTo>
                    <a:pt x="405925" y="351765"/>
                    <a:pt x="396803" y="373787"/>
                    <a:pt x="380566" y="390024"/>
                  </a:cubicBezTo>
                  <a:cubicBezTo>
                    <a:pt x="364329" y="406261"/>
                    <a:pt x="342307" y="415383"/>
                    <a:pt x="319345" y="415383"/>
                  </a:cubicBezTo>
                  <a:lnTo>
                    <a:pt x="86581" y="415383"/>
                  </a:lnTo>
                  <a:cubicBezTo>
                    <a:pt x="63618" y="415383"/>
                    <a:pt x="41596" y="406261"/>
                    <a:pt x="25359" y="390024"/>
                  </a:cubicBezTo>
                  <a:cubicBezTo>
                    <a:pt x="9122" y="373787"/>
                    <a:pt x="0" y="351765"/>
                    <a:pt x="0" y="328802"/>
                  </a:cubicBezTo>
                  <a:lnTo>
                    <a:pt x="0" y="86581"/>
                  </a:lnTo>
                  <a:cubicBezTo>
                    <a:pt x="0" y="63618"/>
                    <a:pt x="9122" y="41596"/>
                    <a:pt x="25359" y="25359"/>
                  </a:cubicBezTo>
                  <a:cubicBezTo>
                    <a:pt x="41596" y="9122"/>
                    <a:pt x="63618" y="0"/>
                    <a:pt x="86581" y="0"/>
                  </a:cubicBezTo>
                  <a:lnTo>
                    <a:pt x="319345" y="0"/>
                  </a:lnTo>
                  <a:cubicBezTo>
                    <a:pt x="342307" y="0"/>
                    <a:pt x="364329" y="9122"/>
                    <a:pt x="380566" y="25359"/>
                  </a:cubicBezTo>
                  <a:cubicBezTo>
                    <a:pt x="396803" y="41596"/>
                    <a:pt x="405925" y="63618"/>
                    <a:pt x="405925" y="8658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4D2379"/>
              </a:solidFill>
              <a:prstDash val="solid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87" name="TextBox 85">
              <a:extLst>
                <a:ext uri="{FF2B5EF4-FFF2-40B4-BE49-F238E27FC236}">
                  <a16:creationId xmlns:a16="http://schemas.microsoft.com/office/drawing/2014/main" id="{DB437334-0196-2D4A-BAA3-0B001A8A4244}"/>
                </a:ext>
              </a:extLst>
            </p:cNvPr>
            <p:cNvSpPr txBox="1"/>
            <p:nvPr/>
          </p:nvSpPr>
          <p:spPr>
            <a:xfrm>
              <a:off x="0" y="-66675"/>
              <a:ext cx="405925" cy="482058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grpSp>
        <p:nvGrpSpPr>
          <p:cNvPr id="88" name="Group 86">
            <a:extLst>
              <a:ext uri="{FF2B5EF4-FFF2-40B4-BE49-F238E27FC236}">
                <a16:creationId xmlns:a16="http://schemas.microsoft.com/office/drawing/2014/main" id="{6F2378B8-2BF7-F3F5-E6C9-DF0973F39C1C}"/>
              </a:ext>
            </a:extLst>
          </p:cNvPr>
          <p:cNvGrpSpPr/>
          <p:nvPr/>
        </p:nvGrpSpPr>
        <p:grpSpPr>
          <a:xfrm>
            <a:off x="13156313" y="11590872"/>
            <a:ext cx="1072997" cy="1098128"/>
            <a:chOff x="0" y="0"/>
            <a:chExt cx="405925" cy="415383"/>
          </a:xfrm>
        </p:grpSpPr>
        <p:sp>
          <p:nvSpPr>
            <p:cNvPr id="89" name="Freeform 87">
              <a:extLst>
                <a:ext uri="{FF2B5EF4-FFF2-40B4-BE49-F238E27FC236}">
                  <a16:creationId xmlns:a16="http://schemas.microsoft.com/office/drawing/2014/main" id="{7BA3CACD-7110-5D44-95A3-E3209FAE21FA}"/>
                </a:ext>
              </a:extLst>
            </p:cNvPr>
            <p:cNvSpPr/>
            <p:nvPr/>
          </p:nvSpPr>
          <p:spPr>
            <a:xfrm>
              <a:off x="0" y="0"/>
              <a:ext cx="405925" cy="415383"/>
            </a:xfrm>
            <a:custGeom>
              <a:avLst/>
              <a:gdLst/>
              <a:ahLst/>
              <a:cxnLst/>
              <a:rect l="l" t="t" r="r" b="b"/>
              <a:pathLst>
                <a:path w="405925" h="415383">
                  <a:moveTo>
                    <a:pt x="405925" y="86581"/>
                  </a:moveTo>
                  <a:lnTo>
                    <a:pt x="405925" y="328802"/>
                  </a:lnTo>
                  <a:cubicBezTo>
                    <a:pt x="405925" y="351765"/>
                    <a:pt x="396803" y="373787"/>
                    <a:pt x="380566" y="390024"/>
                  </a:cubicBezTo>
                  <a:cubicBezTo>
                    <a:pt x="364329" y="406261"/>
                    <a:pt x="342307" y="415383"/>
                    <a:pt x="319345" y="415383"/>
                  </a:cubicBezTo>
                  <a:lnTo>
                    <a:pt x="86581" y="415383"/>
                  </a:lnTo>
                  <a:cubicBezTo>
                    <a:pt x="63618" y="415383"/>
                    <a:pt x="41596" y="406261"/>
                    <a:pt x="25359" y="390024"/>
                  </a:cubicBezTo>
                  <a:cubicBezTo>
                    <a:pt x="9122" y="373787"/>
                    <a:pt x="0" y="351765"/>
                    <a:pt x="0" y="328802"/>
                  </a:cubicBezTo>
                  <a:lnTo>
                    <a:pt x="0" y="86581"/>
                  </a:lnTo>
                  <a:cubicBezTo>
                    <a:pt x="0" y="63618"/>
                    <a:pt x="9122" y="41596"/>
                    <a:pt x="25359" y="25359"/>
                  </a:cubicBezTo>
                  <a:cubicBezTo>
                    <a:pt x="41596" y="9122"/>
                    <a:pt x="63618" y="0"/>
                    <a:pt x="86581" y="0"/>
                  </a:cubicBezTo>
                  <a:lnTo>
                    <a:pt x="319345" y="0"/>
                  </a:lnTo>
                  <a:cubicBezTo>
                    <a:pt x="342307" y="0"/>
                    <a:pt x="364329" y="9122"/>
                    <a:pt x="380566" y="25359"/>
                  </a:cubicBezTo>
                  <a:cubicBezTo>
                    <a:pt x="396803" y="41596"/>
                    <a:pt x="405925" y="63618"/>
                    <a:pt x="405925" y="8658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4D2379"/>
              </a:solidFill>
              <a:prstDash val="solid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90" name="TextBox 88">
              <a:extLst>
                <a:ext uri="{FF2B5EF4-FFF2-40B4-BE49-F238E27FC236}">
                  <a16:creationId xmlns:a16="http://schemas.microsoft.com/office/drawing/2014/main" id="{9F4F46DF-536F-709C-CAA5-CD42C554ED50}"/>
                </a:ext>
              </a:extLst>
            </p:cNvPr>
            <p:cNvSpPr txBox="1"/>
            <p:nvPr/>
          </p:nvSpPr>
          <p:spPr>
            <a:xfrm>
              <a:off x="0" y="-66675"/>
              <a:ext cx="405925" cy="482058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grpSp>
        <p:nvGrpSpPr>
          <p:cNvPr id="91" name="Group 89">
            <a:extLst>
              <a:ext uri="{FF2B5EF4-FFF2-40B4-BE49-F238E27FC236}">
                <a16:creationId xmlns:a16="http://schemas.microsoft.com/office/drawing/2014/main" id="{B676D9AA-E850-081E-896A-95074D5C67E4}"/>
              </a:ext>
            </a:extLst>
          </p:cNvPr>
          <p:cNvGrpSpPr/>
          <p:nvPr/>
        </p:nvGrpSpPr>
        <p:grpSpPr>
          <a:xfrm>
            <a:off x="10792391" y="10931871"/>
            <a:ext cx="2297420" cy="1757129"/>
            <a:chOff x="0" y="0"/>
            <a:chExt cx="356588" cy="272696"/>
          </a:xfrm>
        </p:grpSpPr>
        <p:sp>
          <p:nvSpPr>
            <p:cNvPr id="92" name="Freeform 90">
              <a:extLst>
                <a:ext uri="{FF2B5EF4-FFF2-40B4-BE49-F238E27FC236}">
                  <a16:creationId xmlns:a16="http://schemas.microsoft.com/office/drawing/2014/main" id="{9D7F4D50-EFDA-535B-E67E-2C3E0AA3A777}"/>
                </a:ext>
              </a:extLst>
            </p:cNvPr>
            <p:cNvSpPr/>
            <p:nvPr/>
          </p:nvSpPr>
          <p:spPr>
            <a:xfrm>
              <a:off x="0" y="0"/>
              <a:ext cx="356588" cy="272696"/>
            </a:xfrm>
            <a:custGeom>
              <a:avLst/>
              <a:gdLst/>
              <a:ahLst/>
              <a:cxnLst/>
              <a:rect l="l" t="t" r="r" b="b"/>
              <a:pathLst>
                <a:path w="356588" h="272696">
                  <a:moveTo>
                    <a:pt x="356588" y="40437"/>
                  </a:moveTo>
                  <a:lnTo>
                    <a:pt x="356588" y="232259"/>
                  </a:lnTo>
                  <a:cubicBezTo>
                    <a:pt x="356588" y="254591"/>
                    <a:pt x="338484" y="272696"/>
                    <a:pt x="316151" y="272696"/>
                  </a:cubicBezTo>
                  <a:lnTo>
                    <a:pt x="40437" y="272696"/>
                  </a:lnTo>
                  <a:cubicBezTo>
                    <a:pt x="18104" y="272696"/>
                    <a:pt x="0" y="254591"/>
                    <a:pt x="0" y="232259"/>
                  </a:cubicBezTo>
                  <a:lnTo>
                    <a:pt x="0" y="40437"/>
                  </a:lnTo>
                  <a:cubicBezTo>
                    <a:pt x="0" y="18104"/>
                    <a:pt x="18104" y="0"/>
                    <a:pt x="40437" y="0"/>
                  </a:cubicBezTo>
                  <a:lnTo>
                    <a:pt x="316151" y="0"/>
                  </a:lnTo>
                  <a:cubicBezTo>
                    <a:pt x="326876" y="0"/>
                    <a:pt x="337161" y="4260"/>
                    <a:pt x="344745" y="11844"/>
                  </a:cubicBezTo>
                  <a:cubicBezTo>
                    <a:pt x="352328" y="19427"/>
                    <a:pt x="356588" y="29712"/>
                    <a:pt x="356588" y="40437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4D2379"/>
              </a:solidFill>
              <a:prstDash val="lgDash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93" name="TextBox 91">
              <a:extLst>
                <a:ext uri="{FF2B5EF4-FFF2-40B4-BE49-F238E27FC236}">
                  <a16:creationId xmlns:a16="http://schemas.microsoft.com/office/drawing/2014/main" id="{BAD19EDB-7FEF-CAD7-C9E8-486D498F7F47}"/>
                </a:ext>
              </a:extLst>
            </p:cNvPr>
            <p:cNvSpPr txBox="1"/>
            <p:nvPr/>
          </p:nvSpPr>
          <p:spPr>
            <a:xfrm>
              <a:off x="0" y="-66675"/>
              <a:ext cx="356588" cy="339371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grpSp>
        <p:nvGrpSpPr>
          <p:cNvPr id="94" name="Group 92">
            <a:extLst>
              <a:ext uri="{FF2B5EF4-FFF2-40B4-BE49-F238E27FC236}">
                <a16:creationId xmlns:a16="http://schemas.microsoft.com/office/drawing/2014/main" id="{89AF6043-150D-A82E-B42A-4E4731C3CC0E}"/>
              </a:ext>
            </a:extLst>
          </p:cNvPr>
          <p:cNvGrpSpPr/>
          <p:nvPr/>
        </p:nvGrpSpPr>
        <p:grpSpPr>
          <a:xfrm>
            <a:off x="10792391" y="12790596"/>
            <a:ext cx="2297420" cy="1674297"/>
            <a:chOff x="0" y="0"/>
            <a:chExt cx="356588" cy="259841"/>
          </a:xfrm>
        </p:grpSpPr>
        <p:sp>
          <p:nvSpPr>
            <p:cNvPr id="95" name="Freeform 93">
              <a:extLst>
                <a:ext uri="{FF2B5EF4-FFF2-40B4-BE49-F238E27FC236}">
                  <a16:creationId xmlns:a16="http://schemas.microsoft.com/office/drawing/2014/main" id="{67A17B9F-5D99-CE2D-9943-BCF1078FB781}"/>
                </a:ext>
              </a:extLst>
            </p:cNvPr>
            <p:cNvSpPr/>
            <p:nvPr/>
          </p:nvSpPr>
          <p:spPr>
            <a:xfrm>
              <a:off x="0" y="0"/>
              <a:ext cx="356588" cy="259841"/>
            </a:xfrm>
            <a:custGeom>
              <a:avLst/>
              <a:gdLst/>
              <a:ahLst/>
              <a:cxnLst/>
              <a:rect l="l" t="t" r="r" b="b"/>
              <a:pathLst>
                <a:path w="356588" h="259841">
                  <a:moveTo>
                    <a:pt x="356588" y="40437"/>
                  </a:moveTo>
                  <a:lnTo>
                    <a:pt x="356588" y="219404"/>
                  </a:lnTo>
                  <a:cubicBezTo>
                    <a:pt x="356588" y="241736"/>
                    <a:pt x="338484" y="259841"/>
                    <a:pt x="316151" y="259841"/>
                  </a:cubicBezTo>
                  <a:lnTo>
                    <a:pt x="40437" y="259841"/>
                  </a:lnTo>
                  <a:cubicBezTo>
                    <a:pt x="18104" y="259841"/>
                    <a:pt x="0" y="241736"/>
                    <a:pt x="0" y="219404"/>
                  </a:cubicBezTo>
                  <a:lnTo>
                    <a:pt x="0" y="40437"/>
                  </a:lnTo>
                  <a:cubicBezTo>
                    <a:pt x="0" y="18104"/>
                    <a:pt x="18104" y="0"/>
                    <a:pt x="40437" y="0"/>
                  </a:cubicBezTo>
                  <a:lnTo>
                    <a:pt x="316151" y="0"/>
                  </a:lnTo>
                  <a:cubicBezTo>
                    <a:pt x="326876" y="0"/>
                    <a:pt x="337161" y="4260"/>
                    <a:pt x="344745" y="11844"/>
                  </a:cubicBezTo>
                  <a:cubicBezTo>
                    <a:pt x="352328" y="19427"/>
                    <a:pt x="356588" y="29712"/>
                    <a:pt x="356588" y="40437"/>
                  </a:cubicBezTo>
                  <a:close/>
                </a:path>
              </a:pathLst>
            </a:custGeom>
            <a:solidFill>
              <a:srgbClr val="003399"/>
            </a:solidFill>
            <a:ln w="19050" cap="sq">
              <a:solidFill>
                <a:srgbClr val="003399"/>
              </a:solidFill>
              <a:prstDash val="solid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96" name="TextBox 94">
              <a:extLst>
                <a:ext uri="{FF2B5EF4-FFF2-40B4-BE49-F238E27FC236}">
                  <a16:creationId xmlns:a16="http://schemas.microsoft.com/office/drawing/2014/main" id="{EE108703-734C-FF6A-624B-8E60DBC3FF0C}"/>
                </a:ext>
              </a:extLst>
            </p:cNvPr>
            <p:cNvSpPr txBox="1"/>
            <p:nvPr/>
          </p:nvSpPr>
          <p:spPr>
            <a:xfrm>
              <a:off x="0" y="-66675"/>
              <a:ext cx="356588" cy="326516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grpSp>
        <p:nvGrpSpPr>
          <p:cNvPr id="97" name="Group 95">
            <a:extLst>
              <a:ext uri="{FF2B5EF4-FFF2-40B4-BE49-F238E27FC236}">
                <a16:creationId xmlns:a16="http://schemas.microsoft.com/office/drawing/2014/main" id="{2AB97F65-4D03-62D5-C2E6-5FABE314C9B5}"/>
              </a:ext>
            </a:extLst>
          </p:cNvPr>
          <p:cNvGrpSpPr/>
          <p:nvPr/>
        </p:nvGrpSpPr>
        <p:grpSpPr>
          <a:xfrm>
            <a:off x="13163612" y="13944013"/>
            <a:ext cx="1072997" cy="1098128"/>
            <a:chOff x="0" y="0"/>
            <a:chExt cx="405925" cy="415383"/>
          </a:xfrm>
        </p:grpSpPr>
        <p:sp>
          <p:nvSpPr>
            <p:cNvPr id="98" name="Freeform 96">
              <a:extLst>
                <a:ext uri="{FF2B5EF4-FFF2-40B4-BE49-F238E27FC236}">
                  <a16:creationId xmlns:a16="http://schemas.microsoft.com/office/drawing/2014/main" id="{026DF06B-D563-AF94-B1BD-B0FCE324AC4E}"/>
                </a:ext>
              </a:extLst>
            </p:cNvPr>
            <p:cNvSpPr/>
            <p:nvPr/>
          </p:nvSpPr>
          <p:spPr>
            <a:xfrm>
              <a:off x="0" y="0"/>
              <a:ext cx="405925" cy="415383"/>
            </a:xfrm>
            <a:custGeom>
              <a:avLst/>
              <a:gdLst/>
              <a:ahLst/>
              <a:cxnLst/>
              <a:rect l="l" t="t" r="r" b="b"/>
              <a:pathLst>
                <a:path w="405925" h="415383">
                  <a:moveTo>
                    <a:pt x="405925" y="86581"/>
                  </a:moveTo>
                  <a:lnTo>
                    <a:pt x="405925" y="328802"/>
                  </a:lnTo>
                  <a:cubicBezTo>
                    <a:pt x="405925" y="351765"/>
                    <a:pt x="396803" y="373787"/>
                    <a:pt x="380566" y="390024"/>
                  </a:cubicBezTo>
                  <a:cubicBezTo>
                    <a:pt x="364329" y="406261"/>
                    <a:pt x="342307" y="415383"/>
                    <a:pt x="319345" y="415383"/>
                  </a:cubicBezTo>
                  <a:lnTo>
                    <a:pt x="86581" y="415383"/>
                  </a:lnTo>
                  <a:cubicBezTo>
                    <a:pt x="63618" y="415383"/>
                    <a:pt x="41596" y="406261"/>
                    <a:pt x="25359" y="390024"/>
                  </a:cubicBezTo>
                  <a:cubicBezTo>
                    <a:pt x="9122" y="373787"/>
                    <a:pt x="0" y="351765"/>
                    <a:pt x="0" y="328802"/>
                  </a:cubicBezTo>
                  <a:lnTo>
                    <a:pt x="0" y="86581"/>
                  </a:lnTo>
                  <a:cubicBezTo>
                    <a:pt x="0" y="63618"/>
                    <a:pt x="9122" y="41596"/>
                    <a:pt x="25359" y="25359"/>
                  </a:cubicBezTo>
                  <a:cubicBezTo>
                    <a:pt x="41596" y="9122"/>
                    <a:pt x="63618" y="0"/>
                    <a:pt x="86581" y="0"/>
                  </a:cubicBezTo>
                  <a:lnTo>
                    <a:pt x="319345" y="0"/>
                  </a:lnTo>
                  <a:cubicBezTo>
                    <a:pt x="342307" y="0"/>
                    <a:pt x="364329" y="9122"/>
                    <a:pt x="380566" y="25359"/>
                  </a:cubicBezTo>
                  <a:cubicBezTo>
                    <a:pt x="396803" y="41596"/>
                    <a:pt x="405925" y="63618"/>
                    <a:pt x="405925" y="8658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3399"/>
              </a:solidFill>
              <a:prstDash val="solid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99" name="TextBox 97">
              <a:extLst>
                <a:ext uri="{FF2B5EF4-FFF2-40B4-BE49-F238E27FC236}">
                  <a16:creationId xmlns:a16="http://schemas.microsoft.com/office/drawing/2014/main" id="{098A9A9F-63C0-CB8E-9DF5-2301BCB70AD9}"/>
                </a:ext>
              </a:extLst>
            </p:cNvPr>
            <p:cNvSpPr txBox="1"/>
            <p:nvPr/>
          </p:nvSpPr>
          <p:spPr>
            <a:xfrm>
              <a:off x="0" y="-66675"/>
              <a:ext cx="405925" cy="482058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grpSp>
        <p:nvGrpSpPr>
          <p:cNvPr id="100" name="Group 98">
            <a:extLst>
              <a:ext uri="{FF2B5EF4-FFF2-40B4-BE49-F238E27FC236}">
                <a16:creationId xmlns:a16="http://schemas.microsoft.com/office/drawing/2014/main" id="{74AEEE89-F5DE-414B-2214-7D0C22A5E72A}"/>
              </a:ext>
            </a:extLst>
          </p:cNvPr>
          <p:cNvGrpSpPr/>
          <p:nvPr/>
        </p:nvGrpSpPr>
        <p:grpSpPr>
          <a:xfrm>
            <a:off x="13158656" y="15092939"/>
            <a:ext cx="1072997" cy="1098128"/>
            <a:chOff x="0" y="0"/>
            <a:chExt cx="405925" cy="415383"/>
          </a:xfrm>
        </p:grpSpPr>
        <p:sp>
          <p:nvSpPr>
            <p:cNvPr id="101" name="Freeform 99">
              <a:extLst>
                <a:ext uri="{FF2B5EF4-FFF2-40B4-BE49-F238E27FC236}">
                  <a16:creationId xmlns:a16="http://schemas.microsoft.com/office/drawing/2014/main" id="{3393E85B-5E16-8CCF-79AD-60DD5545B0FE}"/>
                </a:ext>
              </a:extLst>
            </p:cNvPr>
            <p:cNvSpPr/>
            <p:nvPr/>
          </p:nvSpPr>
          <p:spPr>
            <a:xfrm>
              <a:off x="0" y="0"/>
              <a:ext cx="405925" cy="415383"/>
            </a:xfrm>
            <a:custGeom>
              <a:avLst/>
              <a:gdLst/>
              <a:ahLst/>
              <a:cxnLst/>
              <a:rect l="l" t="t" r="r" b="b"/>
              <a:pathLst>
                <a:path w="405925" h="415383">
                  <a:moveTo>
                    <a:pt x="405925" y="86581"/>
                  </a:moveTo>
                  <a:lnTo>
                    <a:pt x="405925" y="328802"/>
                  </a:lnTo>
                  <a:cubicBezTo>
                    <a:pt x="405925" y="351765"/>
                    <a:pt x="396803" y="373787"/>
                    <a:pt x="380566" y="390024"/>
                  </a:cubicBezTo>
                  <a:cubicBezTo>
                    <a:pt x="364329" y="406261"/>
                    <a:pt x="342307" y="415383"/>
                    <a:pt x="319345" y="415383"/>
                  </a:cubicBezTo>
                  <a:lnTo>
                    <a:pt x="86581" y="415383"/>
                  </a:lnTo>
                  <a:cubicBezTo>
                    <a:pt x="63618" y="415383"/>
                    <a:pt x="41596" y="406261"/>
                    <a:pt x="25359" y="390024"/>
                  </a:cubicBezTo>
                  <a:cubicBezTo>
                    <a:pt x="9122" y="373787"/>
                    <a:pt x="0" y="351765"/>
                    <a:pt x="0" y="328802"/>
                  </a:cubicBezTo>
                  <a:lnTo>
                    <a:pt x="0" y="86581"/>
                  </a:lnTo>
                  <a:cubicBezTo>
                    <a:pt x="0" y="63618"/>
                    <a:pt x="9122" y="41596"/>
                    <a:pt x="25359" y="25359"/>
                  </a:cubicBezTo>
                  <a:cubicBezTo>
                    <a:pt x="41596" y="9122"/>
                    <a:pt x="63618" y="0"/>
                    <a:pt x="86581" y="0"/>
                  </a:cubicBezTo>
                  <a:lnTo>
                    <a:pt x="319345" y="0"/>
                  </a:lnTo>
                  <a:cubicBezTo>
                    <a:pt x="342307" y="0"/>
                    <a:pt x="364329" y="9122"/>
                    <a:pt x="380566" y="25359"/>
                  </a:cubicBezTo>
                  <a:cubicBezTo>
                    <a:pt x="396803" y="41596"/>
                    <a:pt x="405925" y="63618"/>
                    <a:pt x="405925" y="8658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3399"/>
              </a:solidFill>
              <a:prstDash val="solid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102" name="TextBox 100">
              <a:extLst>
                <a:ext uri="{FF2B5EF4-FFF2-40B4-BE49-F238E27FC236}">
                  <a16:creationId xmlns:a16="http://schemas.microsoft.com/office/drawing/2014/main" id="{9AAEBDA3-35A0-C211-C910-C69F8E3A2C85}"/>
                </a:ext>
              </a:extLst>
            </p:cNvPr>
            <p:cNvSpPr txBox="1"/>
            <p:nvPr/>
          </p:nvSpPr>
          <p:spPr>
            <a:xfrm>
              <a:off x="0" y="-66675"/>
              <a:ext cx="405925" cy="482058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grpSp>
        <p:nvGrpSpPr>
          <p:cNvPr id="103" name="Group 101">
            <a:extLst>
              <a:ext uri="{FF2B5EF4-FFF2-40B4-BE49-F238E27FC236}">
                <a16:creationId xmlns:a16="http://schemas.microsoft.com/office/drawing/2014/main" id="{7766030B-7E97-A4A2-EFB2-33DF93B04FA3}"/>
              </a:ext>
            </a:extLst>
          </p:cNvPr>
          <p:cNvGrpSpPr/>
          <p:nvPr/>
        </p:nvGrpSpPr>
        <p:grpSpPr>
          <a:xfrm>
            <a:off x="10794735" y="14541092"/>
            <a:ext cx="2297420" cy="1622464"/>
            <a:chOff x="0" y="0"/>
            <a:chExt cx="356588" cy="251796"/>
          </a:xfrm>
        </p:grpSpPr>
        <p:sp>
          <p:nvSpPr>
            <p:cNvPr id="104" name="Freeform 102">
              <a:extLst>
                <a:ext uri="{FF2B5EF4-FFF2-40B4-BE49-F238E27FC236}">
                  <a16:creationId xmlns:a16="http://schemas.microsoft.com/office/drawing/2014/main" id="{3332103A-4482-D8AE-2675-ECC74BF15B8D}"/>
                </a:ext>
              </a:extLst>
            </p:cNvPr>
            <p:cNvSpPr/>
            <p:nvPr/>
          </p:nvSpPr>
          <p:spPr>
            <a:xfrm>
              <a:off x="0" y="0"/>
              <a:ext cx="356588" cy="251796"/>
            </a:xfrm>
            <a:custGeom>
              <a:avLst/>
              <a:gdLst/>
              <a:ahLst/>
              <a:cxnLst/>
              <a:rect l="l" t="t" r="r" b="b"/>
              <a:pathLst>
                <a:path w="356588" h="251796">
                  <a:moveTo>
                    <a:pt x="356588" y="40437"/>
                  </a:moveTo>
                  <a:lnTo>
                    <a:pt x="356588" y="211360"/>
                  </a:lnTo>
                  <a:cubicBezTo>
                    <a:pt x="356588" y="233692"/>
                    <a:pt x="338484" y="251796"/>
                    <a:pt x="316151" y="251796"/>
                  </a:cubicBezTo>
                  <a:lnTo>
                    <a:pt x="40437" y="251796"/>
                  </a:lnTo>
                  <a:cubicBezTo>
                    <a:pt x="29712" y="251796"/>
                    <a:pt x="19427" y="247536"/>
                    <a:pt x="11844" y="239953"/>
                  </a:cubicBezTo>
                  <a:cubicBezTo>
                    <a:pt x="4260" y="232369"/>
                    <a:pt x="0" y="222084"/>
                    <a:pt x="0" y="211360"/>
                  </a:cubicBezTo>
                  <a:lnTo>
                    <a:pt x="0" y="40437"/>
                  </a:lnTo>
                  <a:cubicBezTo>
                    <a:pt x="0" y="18104"/>
                    <a:pt x="18104" y="0"/>
                    <a:pt x="40437" y="0"/>
                  </a:cubicBezTo>
                  <a:lnTo>
                    <a:pt x="316151" y="0"/>
                  </a:lnTo>
                  <a:cubicBezTo>
                    <a:pt x="326876" y="0"/>
                    <a:pt x="337161" y="4260"/>
                    <a:pt x="344745" y="11844"/>
                  </a:cubicBezTo>
                  <a:cubicBezTo>
                    <a:pt x="352328" y="19427"/>
                    <a:pt x="356588" y="29712"/>
                    <a:pt x="356588" y="40437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3399"/>
              </a:solidFill>
              <a:prstDash val="lgDash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105" name="TextBox 103">
              <a:extLst>
                <a:ext uri="{FF2B5EF4-FFF2-40B4-BE49-F238E27FC236}">
                  <a16:creationId xmlns:a16="http://schemas.microsoft.com/office/drawing/2014/main" id="{8035C8BB-4F76-12AA-6A0F-E3A65CE9015B}"/>
                </a:ext>
              </a:extLst>
            </p:cNvPr>
            <p:cNvSpPr txBox="1"/>
            <p:nvPr/>
          </p:nvSpPr>
          <p:spPr>
            <a:xfrm>
              <a:off x="0" y="-66675"/>
              <a:ext cx="356588" cy="318471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grpSp>
        <p:nvGrpSpPr>
          <p:cNvPr id="106" name="Group 104">
            <a:extLst>
              <a:ext uri="{FF2B5EF4-FFF2-40B4-BE49-F238E27FC236}">
                <a16:creationId xmlns:a16="http://schemas.microsoft.com/office/drawing/2014/main" id="{881CCC39-6215-B3F2-4694-FA01C77E71D1}"/>
              </a:ext>
            </a:extLst>
          </p:cNvPr>
          <p:cNvGrpSpPr/>
          <p:nvPr/>
        </p:nvGrpSpPr>
        <p:grpSpPr>
          <a:xfrm>
            <a:off x="10765238" y="16317376"/>
            <a:ext cx="2297420" cy="1700235"/>
            <a:chOff x="0" y="0"/>
            <a:chExt cx="356588" cy="263866"/>
          </a:xfrm>
        </p:grpSpPr>
        <p:sp>
          <p:nvSpPr>
            <p:cNvPr id="107" name="Freeform 105">
              <a:extLst>
                <a:ext uri="{FF2B5EF4-FFF2-40B4-BE49-F238E27FC236}">
                  <a16:creationId xmlns:a16="http://schemas.microsoft.com/office/drawing/2014/main" id="{0533472E-AFF7-D154-138F-1BE00BF0C8FA}"/>
                </a:ext>
              </a:extLst>
            </p:cNvPr>
            <p:cNvSpPr/>
            <p:nvPr/>
          </p:nvSpPr>
          <p:spPr>
            <a:xfrm>
              <a:off x="0" y="0"/>
              <a:ext cx="356588" cy="263866"/>
            </a:xfrm>
            <a:custGeom>
              <a:avLst/>
              <a:gdLst/>
              <a:ahLst/>
              <a:cxnLst/>
              <a:rect l="l" t="t" r="r" b="b"/>
              <a:pathLst>
                <a:path w="356588" h="263866">
                  <a:moveTo>
                    <a:pt x="356588" y="40437"/>
                  </a:moveTo>
                  <a:lnTo>
                    <a:pt x="356588" y="223429"/>
                  </a:lnTo>
                  <a:cubicBezTo>
                    <a:pt x="356588" y="245762"/>
                    <a:pt x="338484" y="263866"/>
                    <a:pt x="316151" y="263866"/>
                  </a:cubicBezTo>
                  <a:lnTo>
                    <a:pt x="40437" y="263866"/>
                  </a:lnTo>
                  <a:cubicBezTo>
                    <a:pt x="18104" y="263866"/>
                    <a:pt x="0" y="245762"/>
                    <a:pt x="0" y="223429"/>
                  </a:cubicBezTo>
                  <a:lnTo>
                    <a:pt x="0" y="40437"/>
                  </a:lnTo>
                  <a:cubicBezTo>
                    <a:pt x="0" y="18104"/>
                    <a:pt x="18104" y="0"/>
                    <a:pt x="40437" y="0"/>
                  </a:cubicBezTo>
                  <a:lnTo>
                    <a:pt x="316151" y="0"/>
                  </a:lnTo>
                  <a:cubicBezTo>
                    <a:pt x="326876" y="0"/>
                    <a:pt x="337161" y="4260"/>
                    <a:pt x="344745" y="11844"/>
                  </a:cubicBezTo>
                  <a:cubicBezTo>
                    <a:pt x="352328" y="19427"/>
                    <a:pt x="356588" y="29712"/>
                    <a:pt x="356588" y="40437"/>
                  </a:cubicBezTo>
                  <a:close/>
                </a:path>
              </a:pathLst>
            </a:custGeom>
            <a:solidFill>
              <a:srgbClr val="63092E"/>
            </a:solidFill>
            <a:ln w="19050" cap="sq">
              <a:solidFill>
                <a:srgbClr val="63092E"/>
              </a:solidFill>
              <a:prstDash val="solid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108" name="TextBox 106">
              <a:extLst>
                <a:ext uri="{FF2B5EF4-FFF2-40B4-BE49-F238E27FC236}">
                  <a16:creationId xmlns:a16="http://schemas.microsoft.com/office/drawing/2014/main" id="{378DBA9A-EE76-D80C-14DF-A1EDB999032D}"/>
                </a:ext>
              </a:extLst>
            </p:cNvPr>
            <p:cNvSpPr txBox="1"/>
            <p:nvPr/>
          </p:nvSpPr>
          <p:spPr>
            <a:xfrm>
              <a:off x="0" y="-66675"/>
              <a:ext cx="356588" cy="330541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grpSp>
        <p:nvGrpSpPr>
          <p:cNvPr id="109" name="Group 107">
            <a:extLst>
              <a:ext uri="{FF2B5EF4-FFF2-40B4-BE49-F238E27FC236}">
                <a16:creationId xmlns:a16="http://schemas.microsoft.com/office/drawing/2014/main" id="{96E9DB52-4201-B1E7-3155-0825E7252DE7}"/>
              </a:ext>
            </a:extLst>
          </p:cNvPr>
          <p:cNvGrpSpPr/>
          <p:nvPr/>
        </p:nvGrpSpPr>
        <p:grpSpPr>
          <a:xfrm>
            <a:off x="13136460" y="17470791"/>
            <a:ext cx="1072997" cy="1098128"/>
            <a:chOff x="0" y="0"/>
            <a:chExt cx="405925" cy="415383"/>
          </a:xfrm>
        </p:grpSpPr>
        <p:sp>
          <p:nvSpPr>
            <p:cNvPr id="110" name="Freeform 108">
              <a:extLst>
                <a:ext uri="{FF2B5EF4-FFF2-40B4-BE49-F238E27FC236}">
                  <a16:creationId xmlns:a16="http://schemas.microsoft.com/office/drawing/2014/main" id="{01695F35-C43A-AE1A-5598-20EF74EF705B}"/>
                </a:ext>
              </a:extLst>
            </p:cNvPr>
            <p:cNvSpPr/>
            <p:nvPr/>
          </p:nvSpPr>
          <p:spPr>
            <a:xfrm>
              <a:off x="0" y="0"/>
              <a:ext cx="405925" cy="415383"/>
            </a:xfrm>
            <a:custGeom>
              <a:avLst/>
              <a:gdLst/>
              <a:ahLst/>
              <a:cxnLst/>
              <a:rect l="l" t="t" r="r" b="b"/>
              <a:pathLst>
                <a:path w="405925" h="415383">
                  <a:moveTo>
                    <a:pt x="405925" y="86581"/>
                  </a:moveTo>
                  <a:lnTo>
                    <a:pt x="405925" y="328802"/>
                  </a:lnTo>
                  <a:cubicBezTo>
                    <a:pt x="405925" y="351765"/>
                    <a:pt x="396803" y="373787"/>
                    <a:pt x="380566" y="390024"/>
                  </a:cubicBezTo>
                  <a:cubicBezTo>
                    <a:pt x="364329" y="406261"/>
                    <a:pt x="342307" y="415383"/>
                    <a:pt x="319345" y="415383"/>
                  </a:cubicBezTo>
                  <a:lnTo>
                    <a:pt x="86581" y="415383"/>
                  </a:lnTo>
                  <a:cubicBezTo>
                    <a:pt x="63618" y="415383"/>
                    <a:pt x="41596" y="406261"/>
                    <a:pt x="25359" y="390024"/>
                  </a:cubicBezTo>
                  <a:cubicBezTo>
                    <a:pt x="9122" y="373787"/>
                    <a:pt x="0" y="351765"/>
                    <a:pt x="0" y="328802"/>
                  </a:cubicBezTo>
                  <a:lnTo>
                    <a:pt x="0" y="86581"/>
                  </a:lnTo>
                  <a:cubicBezTo>
                    <a:pt x="0" y="63618"/>
                    <a:pt x="9122" y="41596"/>
                    <a:pt x="25359" y="25359"/>
                  </a:cubicBezTo>
                  <a:cubicBezTo>
                    <a:pt x="41596" y="9122"/>
                    <a:pt x="63618" y="0"/>
                    <a:pt x="86581" y="0"/>
                  </a:cubicBezTo>
                  <a:lnTo>
                    <a:pt x="319345" y="0"/>
                  </a:lnTo>
                  <a:cubicBezTo>
                    <a:pt x="342307" y="0"/>
                    <a:pt x="364329" y="9122"/>
                    <a:pt x="380566" y="25359"/>
                  </a:cubicBezTo>
                  <a:cubicBezTo>
                    <a:pt x="396803" y="41596"/>
                    <a:pt x="405925" y="63618"/>
                    <a:pt x="405925" y="8658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63092E"/>
              </a:solidFill>
              <a:prstDash val="solid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111" name="TextBox 109">
              <a:extLst>
                <a:ext uri="{FF2B5EF4-FFF2-40B4-BE49-F238E27FC236}">
                  <a16:creationId xmlns:a16="http://schemas.microsoft.com/office/drawing/2014/main" id="{380FD927-4736-2C7F-C225-D804FFFF6F67}"/>
                </a:ext>
              </a:extLst>
            </p:cNvPr>
            <p:cNvSpPr txBox="1"/>
            <p:nvPr/>
          </p:nvSpPr>
          <p:spPr>
            <a:xfrm>
              <a:off x="0" y="-66675"/>
              <a:ext cx="405925" cy="482058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grpSp>
        <p:nvGrpSpPr>
          <p:cNvPr id="112" name="Group 110">
            <a:extLst>
              <a:ext uri="{FF2B5EF4-FFF2-40B4-BE49-F238E27FC236}">
                <a16:creationId xmlns:a16="http://schemas.microsoft.com/office/drawing/2014/main" id="{57B0C4E8-90D0-84C9-336D-8CA33411CC4F}"/>
              </a:ext>
            </a:extLst>
          </p:cNvPr>
          <p:cNvGrpSpPr/>
          <p:nvPr/>
        </p:nvGrpSpPr>
        <p:grpSpPr>
          <a:xfrm>
            <a:off x="13131504" y="18619718"/>
            <a:ext cx="1072997" cy="1098128"/>
            <a:chOff x="0" y="0"/>
            <a:chExt cx="405925" cy="415383"/>
          </a:xfrm>
        </p:grpSpPr>
        <p:sp>
          <p:nvSpPr>
            <p:cNvPr id="113" name="Freeform 111">
              <a:extLst>
                <a:ext uri="{FF2B5EF4-FFF2-40B4-BE49-F238E27FC236}">
                  <a16:creationId xmlns:a16="http://schemas.microsoft.com/office/drawing/2014/main" id="{EA22CE6C-8433-DA0E-EB18-B618862FE9BB}"/>
                </a:ext>
              </a:extLst>
            </p:cNvPr>
            <p:cNvSpPr/>
            <p:nvPr/>
          </p:nvSpPr>
          <p:spPr>
            <a:xfrm>
              <a:off x="0" y="0"/>
              <a:ext cx="405925" cy="415383"/>
            </a:xfrm>
            <a:custGeom>
              <a:avLst/>
              <a:gdLst/>
              <a:ahLst/>
              <a:cxnLst/>
              <a:rect l="l" t="t" r="r" b="b"/>
              <a:pathLst>
                <a:path w="405925" h="415383">
                  <a:moveTo>
                    <a:pt x="405925" y="86581"/>
                  </a:moveTo>
                  <a:lnTo>
                    <a:pt x="405925" y="328802"/>
                  </a:lnTo>
                  <a:cubicBezTo>
                    <a:pt x="405925" y="351765"/>
                    <a:pt x="396803" y="373787"/>
                    <a:pt x="380566" y="390024"/>
                  </a:cubicBezTo>
                  <a:cubicBezTo>
                    <a:pt x="364329" y="406261"/>
                    <a:pt x="342307" y="415383"/>
                    <a:pt x="319345" y="415383"/>
                  </a:cubicBezTo>
                  <a:lnTo>
                    <a:pt x="86581" y="415383"/>
                  </a:lnTo>
                  <a:cubicBezTo>
                    <a:pt x="63618" y="415383"/>
                    <a:pt x="41596" y="406261"/>
                    <a:pt x="25359" y="390024"/>
                  </a:cubicBezTo>
                  <a:cubicBezTo>
                    <a:pt x="9122" y="373787"/>
                    <a:pt x="0" y="351765"/>
                    <a:pt x="0" y="328802"/>
                  </a:cubicBezTo>
                  <a:lnTo>
                    <a:pt x="0" y="86581"/>
                  </a:lnTo>
                  <a:cubicBezTo>
                    <a:pt x="0" y="63618"/>
                    <a:pt x="9122" y="41596"/>
                    <a:pt x="25359" y="25359"/>
                  </a:cubicBezTo>
                  <a:cubicBezTo>
                    <a:pt x="41596" y="9122"/>
                    <a:pt x="63618" y="0"/>
                    <a:pt x="86581" y="0"/>
                  </a:cubicBezTo>
                  <a:lnTo>
                    <a:pt x="319345" y="0"/>
                  </a:lnTo>
                  <a:cubicBezTo>
                    <a:pt x="342307" y="0"/>
                    <a:pt x="364329" y="9122"/>
                    <a:pt x="380566" y="25359"/>
                  </a:cubicBezTo>
                  <a:cubicBezTo>
                    <a:pt x="396803" y="41596"/>
                    <a:pt x="405925" y="63618"/>
                    <a:pt x="405925" y="8658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63092E"/>
              </a:solidFill>
              <a:prstDash val="solid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114" name="TextBox 112">
              <a:extLst>
                <a:ext uri="{FF2B5EF4-FFF2-40B4-BE49-F238E27FC236}">
                  <a16:creationId xmlns:a16="http://schemas.microsoft.com/office/drawing/2014/main" id="{8FC9B5B5-57F5-5291-8255-50FE7FCFF6AD}"/>
                </a:ext>
              </a:extLst>
            </p:cNvPr>
            <p:cNvSpPr txBox="1"/>
            <p:nvPr/>
          </p:nvSpPr>
          <p:spPr>
            <a:xfrm>
              <a:off x="0" y="-66675"/>
              <a:ext cx="405925" cy="482058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grpSp>
        <p:nvGrpSpPr>
          <p:cNvPr id="115" name="Group 113">
            <a:extLst>
              <a:ext uri="{FF2B5EF4-FFF2-40B4-BE49-F238E27FC236}">
                <a16:creationId xmlns:a16="http://schemas.microsoft.com/office/drawing/2014/main" id="{F6CA3BCE-2430-AB91-6D2D-695C207CF65C}"/>
              </a:ext>
            </a:extLst>
          </p:cNvPr>
          <p:cNvGrpSpPr/>
          <p:nvPr/>
        </p:nvGrpSpPr>
        <p:grpSpPr>
          <a:xfrm>
            <a:off x="10767582" y="18058346"/>
            <a:ext cx="2297420" cy="1631452"/>
            <a:chOff x="0" y="0"/>
            <a:chExt cx="356588" cy="253191"/>
          </a:xfrm>
        </p:grpSpPr>
        <p:sp>
          <p:nvSpPr>
            <p:cNvPr id="116" name="Freeform 114">
              <a:extLst>
                <a:ext uri="{FF2B5EF4-FFF2-40B4-BE49-F238E27FC236}">
                  <a16:creationId xmlns:a16="http://schemas.microsoft.com/office/drawing/2014/main" id="{F1391390-28A8-D68C-0F7B-CC9E475E36DA}"/>
                </a:ext>
              </a:extLst>
            </p:cNvPr>
            <p:cNvSpPr/>
            <p:nvPr/>
          </p:nvSpPr>
          <p:spPr>
            <a:xfrm>
              <a:off x="0" y="0"/>
              <a:ext cx="356588" cy="253191"/>
            </a:xfrm>
            <a:custGeom>
              <a:avLst/>
              <a:gdLst/>
              <a:ahLst/>
              <a:cxnLst/>
              <a:rect l="l" t="t" r="r" b="b"/>
              <a:pathLst>
                <a:path w="356588" h="253191">
                  <a:moveTo>
                    <a:pt x="356588" y="40437"/>
                  </a:moveTo>
                  <a:lnTo>
                    <a:pt x="356588" y="212754"/>
                  </a:lnTo>
                  <a:cubicBezTo>
                    <a:pt x="356588" y="235087"/>
                    <a:pt x="338484" y="253191"/>
                    <a:pt x="316151" y="253191"/>
                  </a:cubicBezTo>
                  <a:lnTo>
                    <a:pt x="40437" y="253191"/>
                  </a:lnTo>
                  <a:cubicBezTo>
                    <a:pt x="18104" y="253191"/>
                    <a:pt x="0" y="235087"/>
                    <a:pt x="0" y="212754"/>
                  </a:cubicBezTo>
                  <a:lnTo>
                    <a:pt x="0" y="40437"/>
                  </a:lnTo>
                  <a:cubicBezTo>
                    <a:pt x="0" y="18104"/>
                    <a:pt x="18104" y="0"/>
                    <a:pt x="40437" y="0"/>
                  </a:cubicBezTo>
                  <a:lnTo>
                    <a:pt x="316151" y="0"/>
                  </a:lnTo>
                  <a:cubicBezTo>
                    <a:pt x="326876" y="0"/>
                    <a:pt x="337161" y="4260"/>
                    <a:pt x="344745" y="11844"/>
                  </a:cubicBezTo>
                  <a:cubicBezTo>
                    <a:pt x="352328" y="19427"/>
                    <a:pt x="356588" y="29712"/>
                    <a:pt x="356588" y="40437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63092E"/>
              </a:solidFill>
              <a:prstDash val="lgDash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117" name="TextBox 115">
              <a:extLst>
                <a:ext uri="{FF2B5EF4-FFF2-40B4-BE49-F238E27FC236}">
                  <a16:creationId xmlns:a16="http://schemas.microsoft.com/office/drawing/2014/main" id="{FD199446-39E0-1194-B798-BA1738974836}"/>
                </a:ext>
              </a:extLst>
            </p:cNvPr>
            <p:cNvSpPr txBox="1"/>
            <p:nvPr/>
          </p:nvSpPr>
          <p:spPr>
            <a:xfrm>
              <a:off x="0" y="-66675"/>
              <a:ext cx="356588" cy="319866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sp>
        <p:nvSpPr>
          <p:cNvPr id="118" name="TextBox 116">
            <a:extLst>
              <a:ext uri="{FF2B5EF4-FFF2-40B4-BE49-F238E27FC236}">
                <a16:creationId xmlns:a16="http://schemas.microsoft.com/office/drawing/2014/main" id="{7C98AB2B-7653-AB65-DF37-B537B2BE0EAB}"/>
              </a:ext>
            </a:extLst>
          </p:cNvPr>
          <p:cNvSpPr txBox="1"/>
          <p:nvPr/>
        </p:nvSpPr>
        <p:spPr>
          <a:xfrm>
            <a:off x="350592" y="240782"/>
            <a:ext cx="5222400" cy="926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05"/>
              </a:lnSpc>
            </a:pPr>
            <a:r>
              <a:rPr lang="en-US" sz="5432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Health Targets</a:t>
            </a:r>
          </a:p>
        </p:txBody>
      </p:sp>
      <p:sp>
        <p:nvSpPr>
          <p:cNvPr id="119" name="TextBox 117">
            <a:extLst>
              <a:ext uri="{FF2B5EF4-FFF2-40B4-BE49-F238E27FC236}">
                <a16:creationId xmlns:a16="http://schemas.microsoft.com/office/drawing/2014/main" id="{DD8546AC-CB4F-CE10-1583-88CB0E2F3B05}"/>
              </a:ext>
            </a:extLst>
          </p:cNvPr>
          <p:cNvSpPr txBox="1"/>
          <p:nvPr/>
        </p:nvSpPr>
        <p:spPr>
          <a:xfrm>
            <a:off x="370969" y="1142307"/>
            <a:ext cx="6430782" cy="511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89"/>
              </a:lnSpc>
            </a:pPr>
            <a:r>
              <a:rPr lang="en-US" sz="2992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2025/26 Quarter 1 Last 5 Years</a:t>
            </a:r>
          </a:p>
        </p:txBody>
      </p:sp>
      <p:sp>
        <p:nvSpPr>
          <p:cNvPr id="120" name="TextBox 118">
            <a:extLst>
              <a:ext uri="{FF2B5EF4-FFF2-40B4-BE49-F238E27FC236}">
                <a16:creationId xmlns:a16="http://schemas.microsoft.com/office/drawing/2014/main" id="{FB8F6C2F-E480-F408-5E64-CC2E708EF3D8}"/>
              </a:ext>
            </a:extLst>
          </p:cNvPr>
          <p:cNvSpPr txBox="1"/>
          <p:nvPr/>
        </p:nvSpPr>
        <p:spPr>
          <a:xfrm>
            <a:off x="6503074" y="3442120"/>
            <a:ext cx="520768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84.6%</a:t>
            </a:r>
          </a:p>
        </p:txBody>
      </p:sp>
      <p:sp>
        <p:nvSpPr>
          <p:cNvPr id="121" name="TextBox 119">
            <a:extLst>
              <a:ext uri="{FF2B5EF4-FFF2-40B4-BE49-F238E27FC236}">
                <a16:creationId xmlns:a16="http://schemas.microsoft.com/office/drawing/2014/main" id="{B7B7EDA2-F0E4-F33E-C980-9ADEDA5B613C}"/>
              </a:ext>
            </a:extLst>
          </p:cNvPr>
          <p:cNvSpPr txBox="1"/>
          <p:nvPr/>
        </p:nvSpPr>
        <p:spPr>
          <a:xfrm>
            <a:off x="8382707" y="3418624"/>
            <a:ext cx="506596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86.8%</a:t>
            </a:r>
          </a:p>
        </p:txBody>
      </p:sp>
      <p:sp>
        <p:nvSpPr>
          <p:cNvPr id="122" name="TextBox 120">
            <a:extLst>
              <a:ext uri="{FF2B5EF4-FFF2-40B4-BE49-F238E27FC236}">
                <a16:creationId xmlns:a16="http://schemas.microsoft.com/office/drawing/2014/main" id="{059EF8E2-01CA-C404-854E-CFF4DF571FEE}"/>
              </a:ext>
            </a:extLst>
          </p:cNvPr>
          <p:cNvSpPr txBox="1"/>
          <p:nvPr/>
        </p:nvSpPr>
        <p:spPr>
          <a:xfrm>
            <a:off x="6731048" y="7101706"/>
            <a:ext cx="443736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75.7%</a:t>
            </a:r>
          </a:p>
        </p:txBody>
      </p:sp>
      <p:sp>
        <p:nvSpPr>
          <p:cNvPr id="123" name="TextBox 121">
            <a:extLst>
              <a:ext uri="{FF2B5EF4-FFF2-40B4-BE49-F238E27FC236}">
                <a16:creationId xmlns:a16="http://schemas.microsoft.com/office/drawing/2014/main" id="{CED1FAC5-0FA4-1207-6361-8A0B6CF73446}"/>
              </a:ext>
            </a:extLst>
          </p:cNvPr>
          <p:cNvSpPr txBox="1"/>
          <p:nvPr/>
        </p:nvSpPr>
        <p:spPr>
          <a:xfrm>
            <a:off x="8527843" y="6954833"/>
            <a:ext cx="527386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82.6%</a:t>
            </a:r>
          </a:p>
        </p:txBody>
      </p:sp>
      <p:sp>
        <p:nvSpPr>
          <p:cNvPr id="124" name="TextBox 122">
            <a:extLst>
              <a:ext uri="{FF2B5EF4-FFF2-40B4-BE49-F238E27FC236}">
                <a16:creationId xmlns:a16="http://schemas.microsoft.com/office/drawing/2014/main" id="{C0B8AE3F-EB4D-F99E-40E7-2192363CF943}"/>
              </a:ext>
            </a:extLst>
          </p:cNvPr>
          <p:cNvSpPr txBox="1"/>
          <p:nvPr/>
        </p:nvSpPr>
        <p:spPr>
          <a:xfrm>
            <a:off x="6567406" y="10424750"/>
            <a:ext cx="534154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67.5%</a:t>
            </a:r>
          </a:p>
        </p:txBody>
      </p:sp>
      <p:sp>
        <p:nvSpPr>
          <p:cNvPr id="125" name="TextBox 123">
            <a:extLst>
              <a:ext uri="{FF2B5EF4-FFF2-40B4-BE49-F238E27FC236}">
                <a16:creationId xmlns:a16="http://schemas.microsoft.com/office/drawing/2014/main" id="{E8839E97-1A17-E140-FD87-FB4E77A2C1DF}"/>
              </a:ext>
            </a:extLst>
          </p:cNvPr>
          <p:cNvSpPr txBox="1"/>
          <p:nvPr/>
        </p:nvSpPr>
        <p:spPr>
          <a:xfrm>
            <a:off x="8495096" y="10379887"/>
            <a:ext cx="513089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68.9%</a:t>
            </a:r>
          </a:p>
        </p:txBody>
      </p:sp>
      <p:sp>
        <p:nvSpPr>
          <p:cNvPr id="126" name="TextBox 124">
            <a:extLst>
              <a:ext uri="{FF2B5EF4-FFF2-40B4-BE49-F238E27FC236}">
                <a16:creationId xmlns:a16="http://schemas.microsoft.com/office/drawing/2014/main" id="{140A0B91-8525-CF59-A5D0-B8B0F251CEE8}"/>
              </a:ext>
            </a:extLst>
          </p:cNvPr>
          <p:cNvSpPr txBox="1"/>
          <p:nvPr/>
        </p:nvSpPr>
        <p:spPr>
          <a:xfrm>
            <a:off x="6597125" y="14085534"/>
            <a:ext cx="529661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61.2%</a:t>
            </a:r>
          </a:p>
        </p:txBody>
      </p:sp>
      <p:sp>
        <p:nvSpPr>
          <p:cNvPr id="127" name="TextBox 125">
            <a:extLst>
              <a:ext uri="{FF2B5EF4-FFF2-40B4-BE49-F238E27FC236}">
                <a16:creationId xmlns:a16="http://schemas.microsoft.com/office/drawing/2014/main" id="{17D8418B-3521-9860-BD36-AACCF2330E0C}"/>
              </a:ext>
            </a:extLst>
          </p:cNvPr>
          <p:cNvSpPr txBox="1"/>
          <p:nvPr/>
        </p:nvSpPr>
        <p:spPr>
          <a:xfrm>
            <a:off x="8518910" y="14029749"/>
            <a:ext cx="489276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62.3%</a:t>
            </a:r>
          </a:p>
        </p:txBody>
      </p:sp>
      <p:sp>
        <p:nvSpPr>
          <p:cNvPr id="128" name="TextBox 126">
            <a:extLst>
              <a:ext uri="{FF2B5EF4-FFF2-40B4-BE49-F238E27FC236}">
                <a16:creationId xmlns:a16="http://schemas.microsoft.com/office/drawing/2014/main" id="{345CB472-22B2-171D-2884-0A5BEBF445A4}"/>
              </a:ext>
            </a:extLst>
          </p:cNvPr>
          <p:cNvSpPr txBox="1"/>
          <p:nvPr/>
        </p:nvSpPr>
        <p:spPr>
          <a:xfrm>
            <a:off x="8520496" y="17488075"/>
            <a:ext cx="534734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65.9%</a:t>
            </a:r>
          </a:p>
        </p:txBody>
      </p:sp>
      <p:sp>
        <p:nvSpPr>
          <p:cNvPr id="129" name="TextBox 127">
            <a:extLst>
              <a:ext uri="{FF2B5EF4-FFF2-40B4-BE49-F238E27FC236}">
                <a16:creationId xmlns:a16="http://schemas.microsoft.com/office/drawing/2014/main" id="{80499475-B967-6606-B88D-D677BE80E03E}"/>
              </a:ext>
            </a:extLst>
          </p:cNvPr>
          <p:cNvSpPr txBox="1"/>
          <p:nvPr/>
        </p:nvSpPr>
        <p:spPr>
          <a:xfrm>
            <a:off x="13171476" y="6914312"/>
            <a:ext cx="1055488" cy="681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9"/>
              </a:lnSpc>
            </a:pPr>
            <a:r>
              <a:rPr lang="en-US" sz="130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Children immunised in Q1 25/26 </a:t>
            </a:r>
          </a:p>
        </p:txBody>
      </p:sp>
      <p:sp>
        <p:nvSpPr>
          <p:cNvPr id="130" name="TextBox 128">
            <a:extLst>
              <a:ext uri="{FF2B5EF4-FFF2-40B4-BE49-F238E27FC236}">
                <a16:creationId xmlns:a16="http://schemas.microsoft.com/office/drawing/2014/main" id="{4B46067B-235B-F3C0-16C4-D98F71D31765}"/>
              </a:ext>
            </a:extLst>
          </p:cNvPr>
          <p:cNvSpPr txBox="1"/>
          <p:nvPr/>
        </p:nvSpPr>
        <p:spPr>
          <a:xfrm>
            <a:off x="13149281" y="8080343"/>
            <a:ext cx="1055488" cy="681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9"/>
              </a:lnSpc>
            </a:pPr>
            <a:r>
              <a:rPr lang="en-US" sz="130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Children immunised in Q1 24/25 </a:t>
            </a:r>
          </a:p>
        </p:txBody>
      </p:sp>
      <p:sp>
        <p:nvSpPr>
          <p:cNvPr id="131" name="TextBox 129">
            <a:extLst>
              <a:ext uri="{FF2B5EF4-FFF2-40B4-BE49-F238E27FC236}">
                <a16:creationId xmlns:a16="http://schemas.microsoft.com/office/drawing/2014/main" id="{51C4EA62-0AB7-3E4A-59C7-C0FA5850EF94}"/>
              </a:ext>
            </a:extLst>
          </p:cNvPr>
          <p:cNvSpPr txBox="1"/>
          <p:nvPr/>
        </p:nvSpPr>
        <p:spPr>
          <a:xfrm>
            <a:off x="13427567" y="7591628"/>
            <a:ext cx="574065" cy="268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11,967</a:t>
            </a:r>
          </a:p>
        </p:txBody>
      </p:sp>
      <p:sp>
        <p:nvSpPr>
          <p:cNvPr id="132" name="TextBox 130">
            <a:extLst>
              <a:ext uri="{FF2B5EF4-FFF2-40B4-BE49-F238E27FC236}">
                <a16:creationId xmlns:a16="http://schemas.microsoft.com/office/drawing/2014/main" id="{8197B727-1728-BCE6-BD40-597DF67C4187}"/>
              </a:ext>
            </a:extLst>
          </p:cNvPr>
          <p:cNvSpPr txBox="1"/>
          <p:nvPr/>
        </p:nvSpPr>
        <p:spPr>
          <a:xfrm>
            <a:off x="13417696" y="8783058"/>
            <a:ext cx="593808" cy="268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11,642</a:t>
            </a:r>
          </a:p>
        </p:txBody>
      </p:sp>
      <p:sp>
        <p:nvSpPr>
          <p:cNvPr id="133" name="TextBox 131">
            <a:extLst>
              <a:ext uri="{FF2B5EF4-FFF2-40B4-BE49-F238E27FC236}">
                <a16:creationId xmlns:a16="http://schemas.microsoft.com/office/drawing/2014/main" id="{0D4B3CCB-4A8A-B9EB-EF87-1882CF3D6E76}"/>
              </a:ext>
            </a:extLst>
          </p:cNvPr>
          <p:cNvSpPr txBox="1"/>
          <p:nvPr/>
        </p:nvSpPr>
        <p:spPr>
          <a:xfrm>
            <a:off x="10858892" y="5760449"/>
            <a:ext cx="2297420" cy="1064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45"/>
              </a:lnSpc>
            </a:pPr>
            <a:r>
              <a:rPr lang="en-US" sz="1532" b="1" spc="-37" dirty="0">
                <a:solidFill>
                  <a:srgbClr val="FEFEFE"/>
                </a:solidFill>
                <a:latin typeface="Poppins Bold"/>
                <a:ea typeface="Poppins Bold"/>
                <a:cs typeface="Poppins Bold"/>
                <a:sym typeface="Poppins Bold"/>
              </a:rPr>
              <a:t>2030 target: 95% of children fully </a:t>
            </a:r>
            <a:r>
              <a:rPr lang="en-US" sz="1532" b="1" spc="-37" dirty="0" err="1">
                <a:solidFill>
                  <a:srgbClr val="FEFEFE"/>
                </a:solidFill>
                <a:latin typeface="Poppins Bold"/>
                <a:ea typeface="Poppins Bold"/>
                <a:cs typeface="Poppins Bold"/>
                <a:sym typeface="Poppins Bold"/>
              </a:rPr>
              <a:t>immunised</a:t>
            </a:r>
            <a:r>
              <a:rPr lang="en-US" sz="1532" b="1" spc="-37" dirty="0">
                <a:solidFill>
                  <a:srgbClr val="FEFEFE"/>
                </a:solidFill>
                <a:latin typeface="Poppins Bold"/>
                <a:ea typeface="Poppins Bold"/>
                <a:cs typeface="Poppins Bold"/>
                <a:sym typeface="Poppins Bold"/>
              </a:rPr>
              <a:t> at 24 months of age</a:t>
            </a:r>
          </a:p>
        </p:txBody>
      </p:sp>
      <p:sp>
        <p:nvSpPr>
          <p:cNvPr id="134" name="TextBox 132">
            <a:extLst>
              <a:ext uri="{FF2B5EF4-FFF2-40B4-BE49-F238E27FC236}">
                <a16:creationId xmlns:a16="http://schemas.microsoft.com/office/drawing/2014/main" id="{063D1C54-AC4C-25A3-EA6E-8FCBDBE7321F}"/>
              </a:ext>
            </a:extLst>
          </p:cNvPr>
          <p:cNvSpPr txBox="1"/>
          <p:nvPr/>
        </p:nvSpPr>
        <p:spPr>
          <a:xfrm>
            <a:off x="10882264" y="6992258"/>
            <a:ext cx="2271335" cy="20379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Better </a:t>
            </a:r>
            <a:r>
              <a:rPr lang="en-US" sz="1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immunisation</a:t>
            </a: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coverage will reduce the risk of measles, pertussis (whooping cough), pneumonia, meningitis and other infectious diseases which can cause harm to children. </a:t>
            </a:r>
          </a:p>
        </p:txBody>
      </p:sp>
      <p:sp>
        <p:nvSpPr>
          <p:cNvPr id="135" name="TextBox 133">
            <a:extLst>
              <a:ext uri="{FF2B5EF4-FFF2-40B4-BE49-F238E27FC236}">
                <a16:creationId xmlns:a16="http://schemas.microsoft.com/office/drawing/2014/main" id="{A18B2A7F-ED09-4D1A-A9FA-688C16B46CA8}"/>
              </a:ext>
            </a:extLst>
          </p:cNvPr>
          <p:cNvSpPr txBox="1"/>
          <p:nvPr/>
        </p:nvSpPr>
        <p:spPr>
          <a:xfrm>
            <a:off x="13162774" y="3431114"/>
            <a:ext cx="1033293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0"/>
              </a:lnSpc>
            </a:pPr>
            <a:r>
              <a:rPr lang="en-US" sz="117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No. of patients receiving 1st treatment   Q1 25/26 </a:t>
            </a:r>
          </a:p>
        </p:txBody>
      </p:sp>
      <p:sp>
        <p:nvSpPr>
          <p:cNvPr id="136" name="TextBox 134">
            <a:extLst>
              <a:ext uri="{FF2B5EF4-FFF2-40B4-BE49-F238E27FC236}">
                <a16:creationId xmlns:a16="http://schemas.microsoft.com/office/drawing/2014/main" id="{EB4DD1A5-6319-83AF-4BF6-CBA3A75CA6C0}"/>
              </a:ext>
            </a:extLst>
          </p:cNvPr>
          <p:cNvSpPr txBox="1"/>
          <p:nvPr/>
        </p:nvSpPr>
        <p:spPr>
          <a:xfrm>
            <a:off x="13444960" y="4270284"/>
            <a:ext cx="521877" cy="268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4,777</a:t>
            </a:r>
          </a:p>
        </p:txBody>
      </p:sp>
      <p:sp>
        <p:nvSpPr>
          <p:cNvPr id="137" name="TextBox 135">
            <a:extLst>
              <a:ext uri="{FF2B5EF4-FFF2-40B4-BE49-F238E27FC236}">
                <a16:creationId xmlns:a16="http://schemas.microsoft.com/office/drawing/2014/main" id="{57EB20B2-3536-5646-B224-95F821972885}"/>
              </a:ext>
            </a:extLst>
          </p:cNvPr>
          <p:cNvSpPr txBox="1"/>
          <p:nvPr/>
        </p:nvSpPr>
        <p:spPr>
          <a:xfrm>
            <a:off x="13391464" y="5399706"/>
            <a:ext cx="662879" cy="2689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4,548</a:t>
            </a:r>
          </a:p>
        </p:txBody>
      </p:sp>
      <p:sp>
        <p:nvSpPr>
          <p:cNvPr id="138" name="TextBox 136">
            <a:extLst>
              <a:ext uri="{FF2B5EF4-FFF2-40B4-BE49-F238E27FC236}">
                <a16:creationId xmlns:a16="http://schemas.microsoft.com/office/drawing/2014/main" id="{B698B62B-5799-D819-6F9F-655D46072724}"/>
              </a:ext>
            </a:extLst>
          </p:cNvPr>
          <p:cNvSpPr txBox="1"/>
          <p:nvPr/>
        </p:nvSpPr>
        <p:spPr>
          <a:xfrm>
            <a:off x="10877092" y="2385498"/>
            <a:ext cx="2178979" cy="1334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45"/>
              </a:lnSpc>
            </a:pPr>
            <a:r>
              <a:rPr lang="en-US" sz="1532" b="1" spc="-37">
                <a:solidFill>
                  <a:srgbClr val="FEFEFE"/>
                </a:solidFill>
                <a:latin typeface="Poppins Bold"/>
                <a:ea typeface="Poppins Bold"/>
                <a:cs typeface="Poppins Bold"/>
                <a:sym typeface="Poppins Bold"/>
              </a:rPr>
              <a:t>2030 target: 90% of patients to receive cancer treatment within 31 days of the decision to treat </a:t>
            </a:r>
          </a:p>
        </p:txBody>
      </p:sp>
      <p:sp>
        <p:nvSpPr>
          <p:cNvPr id="139" name="TextBox 137">
            <a:extLst>
              <a:ext uri="{FF2B5EF4-FFF2-40B4-BE49-F238E27FC236}">
                <a16:creationId xmlns:a16="http://schemas.microsoft.com/office/drawing/2014/main" id="{91090696-2879-6C61-5E52-577AE6C397FF}"/>
              </a:ext>
            </a:extLst>
          </p:cNvPr>
          <p:cNvSpPr txBox="1"/>
          <p:nvPr/>
        </p:nvSpPr>
        <p:spPr>
          <a:xfrm>
            <a:off x="10891884" y="4064741"/>
            <a:ext cx="2044128" cy="1436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37"/>
              </a:lnSpc>
            </a:pPr>
            <a:r>
              <a:rPr lang="en-US" sz="1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Shorter wait times will mean you and your whānau will be guided through complex cancer pathways to receive treatment sooner.</a:t>
            </a:r>
          </a:p>
        </p:txBody>
      </p:sp>
      <p:sp>
        <p:nvSpPr>
          <p:cNvPr id="140" name="TextBox 138">
            <a:extLst>
              <a:ext uri="{FF2B5EF4-FFF2-40B4-BE49-F238E27FC236}">
                <a16:creationId xmlns:a16="http://schemas.microsoft.com/office/drawing/2014/main" id="{318C3E98-2174-AF9A-C7AB-893DC4C0EB02}"/>
              </a:ext>
            </a:extLst>
          </p:cNvPr>
          <p:cNvSpPr txBox="1"/>
          <p:nvPr/>
        </p:nvSpPr>
        <p:spPr>
          <a:xfrm>
            <a:off x="13173820" y="10646269"/>
            <a:ext cx="1055488" cy="450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9"/>
              </a:lnSpc>
            </a:pPr>
            <a:r>
              <a:rPr lang="en-US" sz="130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Seen in ED Q1 25/26</a:t>
            </a:r>
          </a:p>
        </p:txBody>
      </p:sp>
      <p:sp>
        <p:nvSpPr>
          <p:cNvPr id="141" name="TextBox 139">
            <a:extLst>
              <a:ext uri="{FF2B5EF4-FFF2-40B4-BE49-F238E27FC236}">
                <a16:creationId xmlns:a16="http://schemas.microsoft.com/office/drawing/2014/main" id="{9BCB5D08-3A99-7BC0-959B-D9B34C0796C8}"/>
              </a:ext>
            </a:extLst>
          </p:cNvPr>
          <p:cNvSpPr txBox="1"/>
          <p:nvPr/>
        </p:nvSpPr>
        <p:spPr>
          <a:xfrm>
            <a:off x="13151625" y="11717869"/>
            <a:ext cx="1055488" cy="450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9"/>
              </a:lnSpc>
            </a:pPr>
            <a:r>
              <a:rPr lang="en-US" sz="130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Seen in ED    Q1 24/25 </a:t>
            </a:r>
          </a:p>
        </p:txBody>
      </p:sp>
      <p:sp>
        <p:nvSpPr>
          <p:cNvPr id="142" name="TextBox 140">
            <a:extLst>
              <a:ext uri="{FF2B5EF4-FFF2-40B4-BE49-F238E27FC236}">
                <a16:creationId xmlns:a16="http://schemas.microsoft.com/office/drawing/2014/main" id="{71EC5495-351D-AB53-67F5-0F9DA6125D9E}"/>
              </a:ext>
            </a:extLst>
          </p:cNvPr>
          <p:cNvSpPr txBox="1"/>
          <p:nvPr/>
        </p:nvSpPr>
        <p:spPr>
          <a:xfrm>
            <a:off x="13185685" y="11127557"/>
            <a:ext cx="950646" cy="2689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348,598</a:t>
            </a:r>
          </a:p>
        </p:txBody>
      </p:sp>
      <p:sp>
        <p:nvSpPr>
          <p:cNvPr id="143" name="TextBox 141">
            <a:extLst>
              <a:ext uri="{FF2B5EF4-FFF2-40B4-BE49-F238E27FC236}">
                <a16:creationId xmlns:a16="http://schemas.microsoft.com/office/drawing/2014/main" id="{1ACEF89F-F058-2DDE-C63C-1D379F44F81F}"/>
              </a:ext>
            </a:extLst>
          </p:cNvPr>
          <p:cNvSpPr txBox="1"/>
          <p:nvPr/>
        </p:nvSpPr>
        <p:spPr>
          <a:xfrm>
            <a:off x="10869164" y="9379971"/>
            <a:ext cx="2168430" cy="1334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45"/>
              </a:lnSpc>
            </a:pPr>
            <a:r>
              <a:rPr lang="en-US" sz="1532" b="1" spc="-37">
                <a:solidFill>
                  <a:srgbClr val="FEFEFE"/>
                </a:solidFill>
                <a:latin typeface="Poppins Bold"/>
                <a:ea typeface="Poppins Bold"/>
                <a:cs typeface="Poppins Bold"/>
                <a:sym typeface="Poppins Bold"/>
              </a:rPr>
              <a:t>2030 target: 95% of patients to be admitted, discharged or transferred from an ED within 6 hours</a:t>
            </a:r>
          </a:p>
        </p:txBody>
      </p:sp>
      <p:sp>
        <p:nvSpPr>
          <p:cNvPr id="144" name="TextBox 142">
            <a:extLst>
              <a:ext uri="{FF2B5EF4-FFF2-40B4-BE49-F238E27FC236}">
                <a16:creationId xmlns:a16="http://schemas.microsoft.com/office/drawing/2014/main" id="{AE11441B-11D6-FC11-1817-4A8E53695399}"/>
              </a:ext>
            </a:extLst>
          </p:cNvPr>
          <p:cNvSpPr txBox="1"/>
          <p:nvPr/>
        </p:nvSpPr>
        <p:spPr>
          <a:xfrm>
            <a:off x="10894228" y="11048202"/>
            <a:ext cx="2044128" cy="1525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Shorter wait times will mean you receive your diagnosis, treatment, and progress through to a hospital bed (if needed) sooner.</a:t>
            </a:r>
          </a:p>
        </p:txBody>
      </p:sp>
      <p:sp>
        <p:nvSpPr>
          <p:cNvPr id="145" name="TextBox 143">
            <a:extLst>
              <a:ext uri="{FF2B5EF4-FFF2-40B4-BE49-F238E27FC236}">
                <a16:creationId xmlns:a16="http://schemas.microsoft.com/office/drawing/2014/main" id="{BCE8C270-B88F-4F86-D96F-6B2302EB6115}"/>
              </a:ext>
            </a:extLst>
          </p:cNvPr>
          <p:cNvSpPr txBox="1"/>
          <p:nvPr/>
        </p:nvSpPr>
        <p:spPr>
          <a:xfrm>
            <a:off x="13185684" y="14079306"/>
            <a:ext cx="1057832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1"/>
              </a:lnSpc>
            </a:pPr>
            <a:r>
              <a:rPr lang="en-US" sz="130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People waiting</a:t>
            </a:r>
          </a:p>
          <a:p>
            <a:pPr algn="ctr">
              <a:lnSpc>
                <a:spcPts val="1541"/>
              </a:lnSpc>
            </a:pPr>
            <a:r>
              <a:rPr lang="en-US" sz="130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Q1 25/26 </a:t>
            </a:r>
          </a:p>
        </p:txBody>
      </p:sp>
      <p:sp>
        <p:nvSpPr>
          <p:cNvPr id="146" name="TextBox 144">
            <a:extLst>
              <a:ext uri="{FF2B5EF4-FFF2-40B4-BE49-F238E27FC236}">
                <a16:creationId xmlns:a16="http://schemas.microsoft.com/office/drawing/2014/main" id="{C6672989-5D7E-F8CF-CD8B-BA2C0C3B7417}"/>
              </a:ext>
            </a:extLst>
          </p:cNvPr>
          <p:cNvSpPr txBox="1"/>
          <p:nvPr/>
        </p:nvSpPr>
        <p:spPr>
          <a:xfrm>
            <a:off x="13329836" y="14662118"/>
            <a:ext cx="740550" cy="268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198,577</a:t>
            </a:r>
          </a:p>
        </p:txBody>
      </p:sp>
      <p:sp>
        <p:nvSpPr>
          <p:cNvPr id="147" name="TextBox 145">
            <a:extLst>
              <a:ext uri="{FF2B5EF4-FFF2-40B4-BE49-F238E27FC236}">
                <a16:creationId xmlns:a16="http://schemas.microsoft.com/office/drawing/2014/main" id="{BF467529-4D5E-BAC0-D6F3-634D633E5D38}"/>
              </a:ext>
            </a:extLst>
          </p:cNvPr>
          <p:cNvSpPr txBox="1"/>
          <p:nvPr/>
        </p:nvSpPr>
        <p:spPr>
          <a:xfrm>
            <a:off x="10891885" y="13019190"/>
            <a:ext cx="2161194" cy="1064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45"/>
              </a:lnSpc>
            </a:pPr>
            <a:r>
              <a:rPr lang="en-US" sz="1532" b="1" spc="-37">
                <a:solidFill>
                  <a:srgbClr val="FEFEFE"/>
                </a:solidFill>
                <a:latin typeface="Poppins Bold"/>
                <a:ea typeface="Poppins Bold"/>
                <a:cs typeface="Poppins Bold"/>
                <a:sym typeface="Poppins Bold"/>
              </a:rPr>
              <a:t>2030 target: 95% of people wait less than four months  for a first specialist assessment</a:t>
            </a:r>
          </a:p>
        </p:txBody>
      </p:sp>
      <p:sp>
        <p:nvSpPr>
          <p:cNvPr id="148" name="TextBox 146">
            <a:extLst>
              <a:ext uri="{FF2B5EF4-FFF2-40B4-BE49-F238E27FC236}">
                <a16:creationId xmlns:a16="http://schemas.microsoft.com/office/drawing/2014/main" id="{22FA8072-AEE8-DFE7-A524-46AF8A05BF7F}"/>
              </a:ext>
            </a:extLst>
          </p:cNvPr>
          <p:cNvSpPr txBox="1"/>
          <p:nvPr/>
        </p:nvSpPr>
        <p:spPr>
          <a:xfrm>
            <a:off x="10905648" y="14629989"/>
            <a:ext cx="2044128" cy="1525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Shorter wait times will mean you are seen by a hospital specialist sooner who will start plans for your condition.</a:t>
            </a:r>
          </a:p>
        </p:txBody>
      </p:sp>
      <p:sp>
        <p:nvSpPr>
          <p:cNvPr id="149" name="TextBox 147">
            <a:extLst>
              <a:ext uri="{FF2B5EF4-FFF2-40B4-BE49-F238E27FC236}">
                <a16:creationId xmlns:a16="http://schemas.microsoft.com/office/drawing/2014/main" id="{DD4DA21C-44E7-27AE-1F30-A9D3A7D60525}"/>
              </a:ext>
            </a:extLst>
          </p:cNvPr>
          <p:cNvSpPr txBox="1"/>
          <p:nvPr/>
        </p:nvSpPr>
        <p:spPr>
          <a:xfrm>
            <a:off x="10839148" y="16621024"/>
            <a:ext cx="2177131" cy="1064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45"/>
              </a:lnSpc>
            </a:pPr>
            <a:r>
              <a:rPr lang="en-US" sz="1532" b="1" spc="-37">
                <a:solidFill>
                  <a:srgbClr val="FEFEFE"/>
                </a:solidFill>
                <a:latin typeface="Poppins Bold"/>
                <a:ea typeface="Poppins Bold"/>
                <a:cs typeface="Poppins Bold"/>
                <a:sym typeface="Poppins Bold"/>
              </a:rPr>
              <a:t>2030 target: 95% of people wait less than four months for elective treatment </a:t>
            </a:r>
          </a:p>
        </p:txBody>
      </p:sp>
      <p:sp>
        <p:nvSpPr>
          <p:cNvPr id="150" name="TextBox 148">
            <a:extLst>
              <a:ext uri="{FF2B5EF4-FFF2-40B4-BE49-F238E27FC236}">
                <a16:creationId xmlns:a16="http://schemas.microsoft.com/office/drawing/2014/main" id="{D8539326-3DDF-9ACB-D275-EA1F748E2501}"/>
              </a:ext>
            </a:extLst>
          </p:cNvPr>
          <p:cNvSpPr txBox="1"/>
          <p:nvPr/>
        </p:nvSpPr>
        <p:spPr>
          <a:xfrm>
            <a:off x="10891885" y="18315105"/>
            <a:ext cx="2010471" cy="1012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Shorter wait times will mean you receive your elective treatment sooner.</a:t>
            </a:r>
          </a:p>
        </p:txBody>
      </p:sp>
      <p:sp>
        <p:nvSpPr>
          <p:cNvPr id="151" name="TextBox 149">
            <a:extLst>
              <a:ext uri="{FF2B5EF4-FFF2-40B4-BE49-F238E27FC236}">
                <a16:creationId xmlns:a16="http://schemas.microsoft.com/office/drawing/2014/main" id="{F6A5A4A2-8859-B1DC-A74E-5F191CB3F4C8}"/>
              </a:ext>
            </a:extLst>
          </p:cNvPr>
          <p:cNvSpPr txBox="1"/>
          <p:nvPr/>
        </p:nvSpPr>
        <p:spPr>
          <a:xfrm>
            <a:off x="13323070" y="12196596"/>
            <a:ext cx="809803" cy="268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336,243</a:t>
            </a:r>
          </a:p>
        </p:txBody>
      </p:sp>
      <p:sp>
        <p:nvSpPr>
          <p:cNvPr id="152" name="TextBox 150">
            <a:extLst>
              <a:ext uri="{FF2B5EF4-FFF2-40B4-BE49-F238E27FC236}">
                <a16:creationId xmlns:a16="http://schemas.microsoft.com/office/drawing/2014/main" id="{5821C89D-51C0-9DA1-34D1-7D91C3AF2AF7}"/>
              </a:ext>
            </a:extLst>
          </p:cNvPr>
          <p:cNvSpPr txBox="1"/>
          <p:nvPr/>
        </p:nvSpPr>
        <p:spPr>
          <a:xfrm>
            <a:off x="13170304" y="15232635"/>
            <a:ext cx="1057832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1"/>
              </a:lnSpc>
            </a:pPr>
            <a:r>
              <a:rPr lang="en-US" sz="130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People waiting </a:t>
            </a:r>
          </a:p>
          <a:p>
            <a:pPr algn="ctr">
              <a:lnSpc>
                <a:spcPts val="1541"/>
              </a:lnSpc>
            </a:pPr>
            <a:r>
              <a:rPr lang="en-US" sz="130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Q1 24/25 </a:t>
            </a:r>
          </a:p>
        </p:txBody>
      </p:sp>
      <p:sp>
        <p:nvSpPr>
          <p:cNvPr id="153" name="TextBox 151">
            <a:extLst>
              <a:ext uri="{FF2B5EF4-FFF2-40B4-BE49-F238E27FC236}">
                <a16:creationId xmlns:a16="http://schemas.microsoft.com/office/drawing/2014/main" id="{AA55D4D2-E965-85AD-1B76-071D17285738}"/>
              </a:ext>
            </a:extLst>
          </p:cNvPr>
          <p:cNvSpPr txBox="1"/>
          <p:nvPr/>
        </p:nvSpPr>
        <p:spPr>
          <a:xfrm>
            <a:off x="13277190" y="15820139"/>
            <a:ext cx="841154" cy="268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194,854 </a:t>
            </a:r>
          </a:p>
        </p:txBody>
      </p:sp>
      <p:sp>
        <p:nvSpPr>
          <p:cNvPr id="154" name="TextBox 152">
            <a:extLst>
              <a:ext uri="{FF2B5EF4-FFF2-40B4-BE49-F238E27FC236}">
                <a16:creationId xmlns:a16="http://schemas.microsoft.com/office/drawing/2014/main" id="{59868EA3-CCE5-FB27-FB0E-147103A8A2EA}"/>
              </a:ext>
            </a:extLst>
          </p:cNvPr>
          <p:cNvSpPr txBox="1"/>
          <p:nvPr/>
        </p:nvSpPr>
        <p:spPr>
          <a:xfrm>
            <a:off x="13151625" y="17578458"/>
            <a:ext cx="1057832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1"/>
              </a:lnSpc>
            </a:pPr>
            <a:r>
              <a:rPr lang="en-US" sz="130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People waiting</a:t>
            </a:r>
          </a:p>
          <a:p>
            <a:pPr algn="ctr">
              <a:lnSpc>
                <a:spcPts val="1541"/>
              </a:lnSpc>
            </a:pPr>
            <a:r>
              <a:rPr lang="en-US" sz="130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Q1 25/26 </a:t>
            </a:r>
          </a:p>
        </p:txBody>
      </p:sp>
      <p:sp>
        <p:nvSpPr>
          <p:cNvPr id="155" name="TextBox 153">
            <a:extLst>
              <a:ext uri="{FF2B5EF4-FFF2-40B4-BE49-F238E27FC236}">
                <a16:creationId xmlns:a16="http://schemas.microsoft.com/office/drawing/2014/main" id="{B0573066-EB8B-3314-7BEE-1567425177A5}"/>
              </a:ext>
            </a:extLst>
          </p:cNvPr>
          <p:cNvSpPr txBox="1"/>
          <p:nvPr/>
        </p:nvSpPr>
        <p:spPr>
          <a:xfrm>
            <a:off x="13343409" y="18163262"/>
            <a:ext cx="694116" cy="268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77,764 </a:t>
            </a:r>
          </a:p>
        </p:txBody>
      </p:sp>
      <p:sp>
        <p:nvSpPr>
          <p:cNvPr id="156" name="TextBox 154">
            <a:extLst>
              <a:ext uri="{FF2B5EF4-FFF2-40B4-BE49-F238E27FC236}">
                <a16:creationId xmlns:a16="http://schemas.microsoft.com/office/drawing/2014/main" id="{73648556-3BBC-12A9-F92B-61513FE81269}"/>
              </a:ext>
            </a:extLst>
          </p:cNvPr>
          <p:cNvSpPr txBox="1"/>
          <p:nvPr/>
        </p:nvSpPr>
        <p:spPr>
          <a:xfrm>
            <a:off x="13148109" y="18759415"/>
            <a:ext cx="1057832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1"/>
              </a:lnSpc>
            </a:pPr>
            <a:r>
              <a:rPr lang="en-US" sz="130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People waiting </a:t>
            </a:r>
          </a:p>
          <a:p>
            <a:pPr algn="ctr">
              <a:lnSpc>
                <a:spcPts val="1541"/>
              </a:lnSpc>
            </a:pPr>
            <a:r>
              <a:rPr lang="en-US" sz="130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Q1 24/25 </a:t>
            </a:r>
          </a:p>
        </p:txBody>
      </p:sp>
      <p:sp>
        <p:nvSpPr>
          <p:cNvPr id="157" name="TextBox 155">
            <a:extLst>
              <a:ext uri="{FF2B5EF4-FFF2-40B4-BE49-F238E27FC236}">
                <a16:creationId xmlns:a16="http://schemas.microsoft.com/office/drawing/2014/main" id="{8A33D7FA-F6A7-864D-3CD6-80C6F980659E}"/>
              </a:ext>
            </a:extLst>
          </p:cNvPr>
          <p:cNvSpPr txBox="1"/>
          <p:nvPr/>
        </p:nvSpPr>
        <p:spPr>
          <a:xfrm>
            <a:off x="13361618" y="19346918"/>
            <a:ext cx="622681" cy="268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81,973</a:t>
            </a:r>
          </a:p>
        </p:txBody>
      </p:sp>
      <p:sp>
        <p:nvSpPr>
          <p:cNvPr id="158" name="TextBox 156">
            <a:extLst>
              <a:ext uri="{FF2B5EF4-FFF2-40B4-BE49-F238E27FC236}">
                <a16:creationId xmlns:a16="http://schemas.microsoft.com/office/drawing/2014/main" id="{6DB064E1-E76B-85FB-47F3-962F4FF732D6}"/>
              </a:ext>
            </a:extLst>
          </p:cNvPr>
          <p:cNvSpPr txBox="1"/>
          <p:nvPr/>
        </p:nvSpPr>
        <p:spPr>
          <a:xfrm>
            <a:off x="4811820" y="7038621"/>
            <a:ext cx="585191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77.1%</a:t>
            </a:r>
          </a:p>
        </p:txBody>
      </p:sp>
      <p:sp>
        <p:nvSpPr>
          <p:cNvPr id="159" name="TextBox 157">
            <a:extLst>
              <a:ext uri="{FF2B5EF4-FFF2-40B4-BE49-F238E27FC236}">
                <a16:creationId xmlns:a16="http://schemas.microsoft.com/office/drawing/2014/main" id="{3A09F50B-44F3-95FA-5074-8EC10046052B}"/>
              </a:ext>
            </a:extLst>
          </p:cNvPr>
          <p:cNvSpPr txBox="1"/>
          <p:nvPr/>
        </p:nvSpPr>
        <p:spPr>
          <a:xfrm>
            <a:off x="2943109" y="7005632"/>
            <a:ext cx="535246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82.2%</a:t>
            </a:r>
          </a:p>
        </p:txBody>
      </p:sp>
      <p:sp>
        <p:nvSpPr>
          <p:cNvPr id="160" name="TextBox 158">
            <a:extLst>
              <a:ext uri="{FF2B5EF4-FFF2-40B4-BE49-F238E27FC236}">
                <a16:creationId xmlns:a16="http://schemas.microsoft.com/office/drawing/2014/main" id="{033E3CBB-B095-DF08-4706-C0F8F7E9ADB4}"/>
              </a:ext>
            </a:extLst>
          </p:cNvPr>
          <p:cNvSpPr txBox="1"/>
          <p:nvPr/>
        </p:nvSpPr>
        <p:spPr>
          <a:xfrm>
            <a:off x="1158795" y="7101779"/>
            <a:ext cx="456979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71.5%</a:t>
            </a:r>
          </a:p>
        </p:txBody>
      </p:sp>
      <p:sp>
        <p:nvSpPr>
          <p:cNvPr id="161" name="TextBox 159">
            <a:extLst>
              <a:ext uri="{FF2B5EF4-FFF2-40B4-BE49-F238E27FC236}">
                <a16:creationId xmlns:a16="http://schemas.microsoft.com/office/drawing/2014/main" id="{D0BC99E9-1EED-3E60-9890-123C3C00EA86}"/>
              </a:ext>
            </a:extLst>
          </p:cNvPr>
          <p:cNvSpPr txBox="1"/>
          <p:nvPr/>
        </p:nvSpPr>
        <p:spPr>
          <a:xfrm>
            <a:off x="4677987" y="3417228"/>
            <a:ext cx="466224" cy="422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84.9%</a:t>
            </a:r>
          </a:p>
        </p:txBody>
      </p:sp>
      <p:sp>
        <p:nvSpPr>
          <p:cNvPr id="162" name="TextBox 160">
            <a:extLst>
              <a:ext uri="{FF2B5EF4-FFF2-40B4-BE49-F238E27FC236}">
                <a16:creationId xmlns:a16="http://schemas.microsoft.com/office/drawing/2014/main" id="{EE47EE3B-48CB-C83C-C501-4700300FCD93}"/>
              </a:ext>
            </a:extLst>
          </p:cNvPr>
          <p:cNvSpPr txBox="1"/>
          <p:nvPr/>
        </p:nvSpPr>
        <p:spPr>
          <a:xfrm>
            <a:off x="2761086" y="3417228"/>
            <a:ext cx="553855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85.9%</a:t>
            </a:r>
          </a:p>
        </p:txBody>
      </p:sp>
      <p:sp>
        <p:nvSpPr>
          <p:cNvPr id="163" name="TextBox 161">
            <a:extLst>
              <a:ext uri="{FF2B5EF4-FFF2-40B4-BE49-F238E27FC236}">
                <a16:creationId xmlns:a16="http://schemas.microsoft.com/office/drawing/2014/main" id="{F3D58E72-995F-2137-DFED-5B9928E35ACF}"/>
              </a:ext>
            </a:extLst>
          </p:cNvPr>
          <p:cNvSpPr txBox="1"/>
          <p:nvPr/>
        </p:nvSpPr>
        <p:spPr>
          <a:xfrm>
            <a:off x="964979" y="3379027"/>
            <a:ext cx="569200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87.7%</a:t>
            </a:r>
          </a:p>
        </p:txBody>
      </p:sp>
      <p:sp>
        <p:nvSpPr>
          <p:cNvPr id="164" name="TextBox 162">
            <a:extLst>
              <a:ext uri="{FF2B5EF4-FFF2-40B4-BE49-F238E27FC236}">
                <a16:creationId xmlns:a16="http://schemas.microsoft.com/office/drawing/2014/main" id="{C86227FE-E4C1-4F8F-EBAE-2C1FEE5B6C49}"/>
              </a:ext>
            </a:extLst>
          </p:cNvPr>
          <p:cNvSpPr txBox="1"/>
          <p:nvPr/>
        </p:nvSpPr>
        <p:spPr>
          <a:xfrm>
            <a:off x="1007132" y="10152108"/>
            <a:ext cx="514072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79.7%</a:t>
            </a:r>
          </a:p>
        </p:txBody>
      </p:sp>
      <p:sp>
        <p:nvSpPr>
          <p:cNvPr id="165" name="TextBox 163">
            <a:extLst>
              <a:ext uri="{FF2B5EF4-FFF2-40B4-BE49-F238E27FC236}">
                <a16:creationId xmlns:a16="http://schemas.microsoft.com/office/drawing/2014/main" id="{B9C28140-67F1-0286-1A63-CB2468ACED4D}"/>
              </a:ext>
            </a:extLst>
          </p:cNvPr>
          <p:cNvSpPr txBox="1"/>
          <p:nvPr/>
        </p:nvSpPr>
        <p:spPr>
          <a:xfrm>
            <a:off x="2891088" y="10340781"/>
            <a:ext cx="587265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72.2%</a:t>
            </a:r>
          </a:p>
        </p:txBody>
      </p:sp>
      <p:sp>
        <p:nvSpPr>
          <p:cNvPr id="166" name="TextBox 164">
            <a:extLst>
              <a:ext uri="{FF2B5EF4-FFF2-40B4-BE49-F238E27FC236}">
                <a16:creationId xmlns:a16="http://schemas.microsoft.com/office/drawing/2014/main" id="{136E5799-DFA9-98D4-C516-E0B908DDC643}"/>
              </a:ext>
            </a:extLst>
          </p:cNvPr>
          <p:cNvSpPr txBox="1"/>
          <p:nvPr/>
        </p:nvSpPr>
        <p:spPr>
          <a:xfrm>
            <a:off x="4783971" y="10424750"/>
            <a:ext cx="436869" cy="422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67.5%</a:t>
            </a:r>
          </a:p>
        </p:txBody>
      </p:sp>
      <p:sp>
        <p:nvSpPr>
          <p:cNvPr id="167" name="TextBox 165">
            <a:extLst>
              <a:ext uri="{FF2B5EF4-FFF2-40B4-BE49-F238E27FC236}">
                <a16:creationId xmlns:a16="http://schemas.microsoft.com/office/drawing/2014/main" id="{CEEE3565-51D8-7703-27C2-58B9B3030BCC}"/>
              </a:ext>
            </a:extLst>
          </p:cNvPr>
          <p:cNvSpPr txBox="1"/>
          <p:nvPr/>
        </p:nvSpPr>
        <p:spPr>
          <a:xfrm>
            <a:off x="1007132" y="13711324"/>
            <a:ext cx="540964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79.1%</a:t>
            </a:r>
          </a:p>
        </p:txBody>
      </p:sp>
      <p:sp>
        <p:nvSpPr>
          <p:cNvPr id="168" name="TextBox 166">
            <a:extLst>
              <a:ext uri="{FF2B5EF4-FFF2-40B4-BE49-F238E27FC236}">
                <a16:creationId xmlns:a16="http://schemas.microsoft.com/office/drawing/2014/main" id="{2C8A9866-922E-80BE-02A1-123233FB3BD1}"/>
              </a:ext>
            </a:extLst>
          </p:cNvPr>
          <p:cNvSpPr txBox="1"/>
          <p:nvPr/>
        </p:nvSpPr>
        <p:spPr>
          <a:xfrm>
            <a:off x="2876337" y="13795582"/>
            <a:ext cx="524209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75.4%</a:t>
            </a:r>
          </a:p>
        </p:txBody>
      </p:sp>
      <p:sp>
        <p:nvSpPr>
          <p:cNvPr id="169" name="TextBox 167">
            <a:extLst>
              <a:ext uri="{FF2B5EF4-FFF2-40B4-BE49-F238E27FC236}">
                <a16:creationId xmlns:a16="http://schemas.microsoft.com/office/drawing/2014/main" id="{A7A83743-CE22-E556-F312-8430BB5FB15E}"/>
              </a:ext>
            </a:extLst>
          </p:cNvPr>
          <p:cNvSpPr txBox="1"/>
          <p:nvPr/>
        </p:nvSpPr>
        <p:spPr>
          <a:xfrm>
            <a:off x="4728785" y="13937617"/>
            <a:ext cx="557612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66.3%</a:t>
            </a:r>
          </a:p>
        </p:txBody>
      </p:sp>
      <p:sp>
        <p:nvSpPr>
          <p:cNvPr id="170" name="TextBox 168">
            <a:extLst>
              <a:ext uri="{FF2B5EF4-FFF2-40B4-BE49-F238E27FC236}">
                <a16:creationId xmlns:a16="http://schemas.microsoft.com/office/drawing/2014/main" id="{62777A09-C106-FD05-9CD5-660717E08DE6}"/>
              </a:ext>
            </a:extLst>
          </p:cNvPr>
          <p:cNvSpPr txBox="1"/>
          <p:nvPr/>
        </p:nvSpPr>
        <p:spPr>
          <a:xfrm>
            <a:off x="2891088" y="17614207"/>
            <a:ext cx="587265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62.4%</a:t>
            </a:r>
          </a:p>
        </p:txBody>
      </p:sp>
      <p:sp>
        <p:nvSpPr>
          <p:cNvPr id="171" name="TextBox 169">
            <a:extLst>
              <a:ext uri="{FF2B5EF4-FFF2-40B4-BE49-F238E27FC236}">
                <a16:creationId xmlns:a16="http://schemas.microsoft.com/office/drawing/2014/main" id="{61D8D395-F70C-9A05-2FF7-55DE0D282588}"/>
              </a:ext>
            </a:extLst>
          </p:cNvPr>
          <p:cNvSpPr txBox="1"/>
          <p:nvPr/>
        </p:nvSpPr>
        <p:spPr>
          <a:xfrm>
            <a:off x="4824686" y="17551140"/>
            <a:ext cx="461711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62.1%</a:t>
            </a:r>
          </a:p>
        </p:txBody>
      </p:sp>
      <p:sp>
        <p:nvSpPr>
          <p:cNvPr id="172" name="TextBox 170">
            <a:extLst>
              <a:ext uri="{FF2B5EF4-FFF2-40B4-BE49-F238E27FC236}">
                <a16:creationId xmlns:a16="http://schemas.microsoft.com/office/drawing/2014/main" id="{F2C7E60B-040E-AC76-1122-581A07D716DA}"/>
              </a:ext>
            </a:extLst>
          </p:cNvPr>
          <p:cNvSpPr txBox="1"/>
          <p:nvPr/>
        </p:nvSpPr>
        <p:spPr>
          <a:xfrm>
            <a:off x="6567406" y="17614207"/>
            <a:ext cx="534154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62.2%</a:t>
            </a:r>
          </a:p>
        </p:txBody>
      </p:sp>
      <p:sp>
        <p:nvSpPr>
          <p:cNvPr id="173" name="TextBox 171">
            <a:extLst>
              <a:ext uri="{FF2B5EF4-FFF2-40B4-BE49-F238E27FC236}">
                <a16:creationId xmlns:a16="http://schemas.microsoft.com/office/drawing/2014/main" id="{91703C1B-BA46-DD63-395F-FAE23BD634DF}"/>
              </a:ext>
            </a:extLst>
          </p:cNvPr>
          <p:cNvSpPr txBox="1"/>
          <p:nvPr/>
        </p:nvSpPr>
        <p:spPr>
          <a:xfrm>
            <a:off x="1057373" y="17464585"/>
            <a:ext cx="558399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68.2%</a:t>
            </a:r>
          </a:p>
        </p:txBody>
      </p:sp>
      <p:sp>
        <p:nvSpPr>
          <p:cNvPr id="174" name="TextBox 172">
            <a:extLst>
              <a:ext uri="{FF2B5EF4-FFF2-40B4-BE49-F238E27FC236}">
                <a16:creationId xmlns:a16="http://schemas.microsoft.com/office/drawing/2014/main" id="{D256E5F9-C5B2-EDE0-3E82-80CE2136B427}"/>
              </a:ext>
            </a:extLst>
          </p:cNvPr>
          <p:cNvSpPr txBox="1"/>
          <p:nvPr/>
        </p:nvSpPr>
        <p:spPr>
          <a:xfrm>
            <a:off x="13163348" y="4571745"/>
            <a:ext cx="1033293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0"/>
              </a:lnSpc>
            </a:pPr>
            <a:r>
              <a:rPr lang="en-US" sz="117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No. of patients receiving 1st treatment   Q1 24/25 </a:t>
            </a:r>
          </a:p>
        </p:txBody>
      </p:sp>
      <p:grpSp>
        <p:nvGrpSpPr>
          <p:cNvPr id="175" name="Group 173">
            <a:extLst>
              <a:ext uri="{FF2B5EF4-FFF2-40B4-BE49-F238E27FC236}">
                <a16:creationId xmlns:a16="http://schemas.microsoft.com/office/drawing/2014/main" id="{865C9E01-7195-6D5B-1B49-5800643FE3EB}"/>
              </a:ext>
            </a:extLst>
          </p:cNvPr>
          <p:cNvGrpSpPr/>
          <p:nvPr/>
        </p:nvGrpSpPr>
        <p:grpSpPr>
          <a:xfrm>
            <a:off x="1615773" y="5162586"/>
            <a:ext cx="7987804" cy="254956"/>
            <a:chOff x="0" y="-19050"/>
            <a:chExt cx="7988014" cy="254964"/>
          </a:xfrm>
        </p:grpSpPr>
        <p:sp>
          <p:nvSpPr>
            <p:cNvPr id="176" name="TextBox 174">
              <a:extLst>
                <a:ext uri="{FF2B5EF4-FFF2-40B4-BE49-F238E27FC236}">
                  <a16:creationId xmlns:a16="http://schemas.microsoft.com/office/drawing/2014/main" id="{1E129121-6151-B8D3-8F0F-26BB300F40EF}"/>
                </a:ext>
              </a:extLst>
            </p:cNvPr>
            <p:cNvSpPr txBox="1"/>
            <p:nvPr/>
          </p:nvSpPr>
          <p:spPr>
            <a:xfrm>
              <a:off x="0" y="-15060"/>
              <a:ext cx="510344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21/22</a:t>
              </a:r>
            </a:p>
          </p:txBody>
        </p:sp>
        <p:sp>
          <p:nvSpPr>
            <p:cNvPr id="177" name="TextBox 175">
              <a:extLst>
                <a:ext uri="{FF2B5EF4-FFF2-40B4-BE49-F238E27FC236}">
                  <a16:creationId xmlns:a16="http://schemas.microsoft.com/office/drawing/2014/main" id="{C319BB14-E5B6-5B6D-A9FF-82D440C7C5E0}"/>
                </a:ext>
              </a:extLst>
            </p:cNvPr>
            <p:cNvSpPr txBox="1"/>
            <p:nvPr/>
          </p:nvSpPr>
          <p:spPr>
            <a:xfrm>
              <a:off x="1847643" y="-15061"/>
              <a:ext cx="516149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22/23</a:t>
              </a:r>
            </a:p>
          </p:txBody>
        </p:sp>
        <p:sp>
          <p:nvSpPr>
            <p:cNvPr id="178" name="TextBox 176">
              <a:extLst>
                <a:ext uri="{FF2B5EF4-FFF2-40B4-BE49-F238E27FC236}">
                  <a16:creationId xmlns:a16="http://schemas.microsoft.com/office/drawing/2014/main" id="{EE9E495F-F39A-ADB5-E02C-54480347B5C1}"/>
                </a:ext>
              </a:extLst>
            </p:cNvPr>
            <p:cNvSpPr txBox="1"/>
            <p:nvPr/>
          </p:nvSpPr>
          <p:spPr>
            <a:xfrm>
              <a:off x="3727143" y="-19050"/>
              <a:ext cx="521957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23/24</a:t>
              </a:r>
            </a:p>
          </p:txBody>
        </p:sp>
        <p:sp>
          <p:nvSpPr>
            <p:cNvPr id="179" name="TextBox 177">
              <a:extLst>
                <a:ext uri="{FF2B5EF4-FFF2-40B4-BE49-F238E27FC236}">
                  <a16:creationId xmlns:a16="http://schemas.microsoft.com/office/drawing/2014/main" id="{D29A0D17-FA54-C6B2-1565-6468715A9EAF}"/>
                </a:ext>
              </a:extLst>
            </p:cNvPr>
            <p:cNvSpPr txBox="1"/>
            <p:nvPr/>
          </p:nvSpPr>
          <p:spPr>
            <a:xfrm>
              <a:off x="5584479" y="-19050"/>
              <a:ext cx="523648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24/25</a:t>
              </a:r>
            </a:p>
          </p:txBody>
        </p:sp>
        <p:sp>
          <p:nvSpPr>
            <p:cNvPr id="180" name="TextBox 178">
              <a:extLst>
                <a:ext uri="{FF2B5EF4-FFF2-40B4-BE49-F238E27FC236}">
                  <a16:creationId xmlns:a16="http://schemas.microsoft.com/office/drawing/2014/main" id="{FF276C9A-2371-D2D2-E4BD-EB480D5547EB}"/>
                </a:ext>
              </a:extLst>
            </p:cNvPr>
            <p:cNvSpPr txBox="1"/>
            <p:nvPr/>
          </p:nvSpPr>
          <p:spPr>
            <a:xfrm>
              <a:off x="7464366" y="-15061"/>
              <a:ext cx="523648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25/26</a:t>
              </a:r>
            </a:p>
          </p:txBody>
        </p:sp>
      </p:grpSp>
      <p:grpSp>
        <p:nvGrpSpPr>
          <p:cNvPr id="181" name="Group 179">
            <a:extLst>
              <a:ext uri="{FF2B5EF4-FFF2-40B4-BE49-F238E27FC236}">
                <a16:creationId xmlns:a16="http://schemas.microsoft.com/office/drawing/2014/main" id="{3A9B7A8A-051F-3B73-1627-3507C4CB1250}"/>
              </a:ext>
            </a:extLst>
          </p:cNvPr>
          <p:cNvGrpSpPr/>
          <p:nvPr/>
        </p:nvGrpSpPr>
        <p:grpSpPr>
          <a:xfrm>
            <a:off x="1767507" y="8669268"/>
            <a:ext cx="7987804" cy="254956"/>
            <a:chOff x="0" y="-19050"/>
            <a:chExt cx="7988014" cy="254964"/>
          </a:xfrm>
        </p:grpSpPr>
        <p:sp>
          <p:nvSpPr>
            <p:cNvPr id="182" name="TextBox 180">
              <a:extLst>
                <a:ext uri="{FF2B5EF4-FFF2-40B4-BE49-F238E27FC236}">
                  <a16:creationId xmlns:a16="http://schemas.microsoft.com/office/drawing/2014/main" id="{7C4E02D5-1A9E-D2C4-2D2B-796339CBFD93}"/>
                </a:ext>
              </a:extLst>
            </p:cNvPr>
            <p:cNvSpPr txBox="1"/>
            <p:nvPr/>
          </p:nvSpPr>
          <p:spPr>
            <a:xfrm>
              <a:off x="0" y="-15060"/>
              <a:ext cx="510344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21/22</a:t>
              </a:r>
            </a:p>
          </p:txBody>
        </p:sp>
        <p:sp>
          <p:nvSpPr>
            <p:cNvPr id="183" name="TextBox 181">
              <a:extLst>
                <a:ext uri="{FF2B5EF4-FFF2-40B4-BE49-F238E27FC236}">
                  <a16:creationId xmlns:a16="http://schemas.microsoft.com/office/drawing/2014/main" id="{DC014440-D5A1-B69B-3E0D-D7C6BFA0D535}"/>
                </a:ext>
              </a:extLst>
            </p:cNvPr>
            <p:cNvSpPr txBox="1"/>
            <p:nvPr/>
          </p:nvSpPr>
          <p:spPr>
            <a:xfrm>
              <a:off x="1847643" y="-15061"/>
              <a:ext cx="516149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22/23</a:t>
              </a:r>
            </a:p>
          </p:txBody>
        </p:sp>
        <p:sp>
          <p:nvSpPr>
            <p:cNvPr id="184" name="TextBox 182">
              <a:extLst>
                <a:ext uri="{FF2B5EF4-FFF2-40B4-BE49-F238E27FC236}">
                  <a16:creationId xmlns:a16="http://schemas.microsoft.com/office/drawing/2014/main" id="{E3D4183D-30FD-3A46-0635-9C289252B89E}"/>
                </a:ext>
              </a:extLst>
            </p:cNvPr>
            <p:cNvSpPr txBox="1"/>
            <p:nvPr/>
          </p:nvSpPr>
          <p:spPr>
            <a:xfrm>
              <a:off x="3727143" y="-19050"/>
              <a:ext cx="521957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23/24</a:t>
              </a:r>
            </a:p>
          </p:txBody>
        </p:sp>
        <p:sp>
          <p:nvSpPr>
            <p:cNvPr id="185" name="TextBox 183">
              <a:extLst>
                <a:ext uri="{FF2B5EF4-FFF2-40B4-BE49-F238E27FC236}">
                  <a16:creationId xmlns:a16="http://schemas.microsoft.com/office/drawing/2014/main" id="{8959D0E1-4098-5DDA-3711-6D6F894868FB}"/>
                </a:ext>
              </a:extLst>
            </p:cNvPr>
            <p:cNvSpPr txBox="1"/>
            <p:nvPr/>
          </p:nvSpPr>
          <p:spPr>
            <a:xfrm>
              <a:off x="5584479" y="-19050"/>
              <a:ext cx="523648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24/25</a:t>
              </a:r>
            </a:p>
          </p:txBody>
        </p:sp>
        <p:sp>
          <p:nvSpPr>
            <p:cNvPr id="186" name="TextBox 184">
              <a:extLst>
                <a:ext uri="{FF2B5EF4-FFF2-40B4-BE49-F238E27FC236}">
                  <a16:creationId xmlns:a16="http://schemas.microsoft.com/office/drawing/2014/main" id="{B08D9E68-7706-BB4A-D4CD-8C0539767E8D}"/>
                </a:ext>
              </a:extLst>
            </p:cNvPr>
            <p:cNvSpPr txBox="1"/>
            <p:nvPr/>
          </p:nvSpPr>
          <p:spPr>
            <a:xfrm>
              <a:off x="7464366" y="-15061"/>
              <a:ext cx="523648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25/26</a:t>
              </a:r>
            </a:p>
          </p:txBody>
        </p:sp>
      </p:grpSp>
      <p:grpSp>
        <p:nvGrpSpPr>
          <p:cNvPr id="187" name="Group 185">
            <a:extLst>
              <a:ext uri="{FF2B5EF4-FFF2-40B4-BE49-F238E27FC236}">
                <a16:creationId xmlns:a16="http://schemas.microsoft.com/office/drawing/2014/main" id="{002BD0F7-87AC-25C8-1851-AD86D1EE3ABD}"/>
              </a:ext>
            </a:extLst>
          </p:cNvPr>
          <p:cNvGrpSpPr/>
          <p:nvPr/>
        </p:nvGrpSpPr>
        <p:grpSpPr>
          <a:xfrm>
            <a:off x="1671529" y="12161069"/>
            <a:ext cx="7987804" cy="254956"/>
            <a:chOff x="0" y="-19050"/>
            <a:chExt cx="7988014" cy="254964"/>
          </a:xfrm>
        </p:grpSpPr>
        <p:sp>
          <p:nvSpPr>
            <p:cNvPr id="188" name="TextBox 186">
              <a:extLst>
                <a:ext uri="{FF2B5EF4-FFF2-40B4-BE49-F238E27FC236}">
                  <a16:creationId xmlns:a16="http://schemas.microsoft.com/office/drawing/2014/main" id="{EEFFBC1C-BF45-2136-C346-0DF2C4762951}"/>
                </a:ext>
              </a:extLst>
            </p:cNvPr>
            <p:cNvSpPr txBox="1"/>
            <p:nvPr/>
          </p:nvSpPr>
          <p:spPr>
            <a:xfrm>
              <a:off x="0" y="-15060"/>
              <a:ext cx="510344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21/22</a:t>
              </a:r>
            </a:p>
          </p:txBody>
        </p:sp>
        <p:sp>
          <p:nvSpPr>
            <p:cNvPr id="189" name="TextBox 187">
              <a:extLst>
                <a:ext uri="{FF2B5EF4-FFF2-40B4-BE49-F238E27FC236}">
                  <a16:creationId xmlns:a16="http://schemas.microsoft.com/office/drawing/2014/main" id="{DAEC5B2B-7CFE-2E53-0D7C-044BD7C2F7FB}"/>
                </a:ext>
              </a:extLst>
            </p:cNvPr>
            <p:cNvSpPr txBox="1"/>
            <p:nvPr/>
          </p:nvSpPr>
          <p:spPr>
            <a:xfrm>
              <a:off x="1847643" y="-15061"/>
              <a:ext cx="516149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22/23</a:t>
              </a:r>
            </a:p>
          </p:txBody>
        </p:sp>
        <p:sp>
          <p:nvSpPr>
            <p:cNvPr id="190" name="TextBox 188">
              <a:extLst>
                <a:ext uri="{FF2B5EF4-FFF2-40B4-BE49-F238E27FC236}">
                  <a16:creationId xmlns:a16="http://schemas.microsoft.com/office/drawing/2014/main" id="{51A9E310-1AAD-A3ED-FCC3-E57C876C081A}"/>
                </a:ext>
              </a:extLst>
            </p:cNvPr>
            <p:cNvSpPr txBox="1"/>
            <p:nvPr/>
          </p:nvSpPr>
          <p:spPr>
            <a:xfrm>
              <a:off x="3727143" y="-19050"/>
              <a:ext cx="521957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23/24</a:t>
              </a:r>
            </a:p>
          </p:txBody>
        </p:sp>
        <p:sp>
          <p:nvSpPr>
            <p:cNvPr id="191" name="TextBox 189">
              <a:extLst>
                <a:ext uri="{FF2B5EF4-FFF2-40B4-BE49-F238E27FC236}">
                  <a16:creationId xmlns:a16="http://schemas.microsoft.com/office/drawing/2014/main" id="{AD90A515-9C14-35A3-F8B4-823718AFF907}"/>
                </a:ext>
              </a:extLst>
            </p:cNvPr>
            <p:cNvSpPr txBox="1"/>
            <p:nvPr/>
          </p:nvSpPr>
          <p:spPr>
            <a:xfrm>
              <a:off x="5584479" y="-19050"/>
              <a:ext cx="523648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24/25</a:t>
              </a:r>
            </a:p>
          </p:txBody>
        </p:sp>
        <p:sp>
          <p:nvSpPr>
            <p:cNvPr id="192" name="TextBox 190">
              <a:extLst>
                <a:ext uri="{FF2B5EF4-FFF2-40B4-BE49-F238E27FC236}">
                  <a16:creationId xmlns:a16="http://schemas.microsoft.com/office/drawing/2014/main" id="{3D9A6918-CE2A-E0B3-1FA0-BCE7645DCD17}"/>
                </a:ext>
              </a:extLst>
            </p:cNvPr>
            <p:cNvSpPr txBox="1"/>
            <p:nvPr/>
          </p:nvSpPr>
          <p:spPr>
            <a:xfrm>
              <a:off x="7464366" y="-15061"/>
              <a:ext cx="523648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25/26</a:t>
              </a:r>
            </a:p>
          </p:txBody>
        </p:sp>
      </p:grpSp>
      <p:grpSp>
        <p:nvGrpSpPr>
          <p:cNvPr id="193" name="Group 191">
            <a:extLst>
              <a:ext uri="{FF2B5EF4-FFF2-40B4-BE49-F238E27FC236}">
                <a16:creationId xmlns:a16="http://schemas.microsoft.com/office/drawing/2014/main" id="{73F40D3B-333D-2E2D-40B9-C0457D642183}"/>
              </a:ext>
            </a:extLst>
          </p:cNvPr>
          <p:cNvGrpSpPr/>
          <p:nvPr/>
        </p:nvGrpSpPr>
        <p:grpSpPr>
          <a:xfrm>
            <a:off x="1671529" y="15688872"/>
            <a:ext cx="7987804" cy="254956"/>
            <a:chOff x="0" y="-19050"/>
            <a:chExt cx="7988014" cy="254964"/>
          </a:xfrm>
        </p:grpSpPr>
        <p:sp>
          <p:nvSpPr>
            <p:cNvPr id="194" name="TextBox 192">
              <a:extLst>
                <a:ext uri="{FF2B5EF4-FFF2-40B4-BE49-F238E27FC236}">
                  <a16:creationId xmlns:a16="http://schemas.microsoft.com/office/drawing/2014/main" id="{72067255-B3EC-D4B6-59AF-97080FF53097}"/>
                </a:ext>
              </a:extLst>
            </p:cNvPr>
            <p:cNvSpPr txBox="1"/>
            <p:nvPr/>
          </p:nvSpPr>
          <p:spPr>
            <a:xfrm>
              <a:off x="0" y="-15060"/>
              <a:ext cx="510344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21/22</a:t>
              </a:r>
            </a:p>
          </p:txBody>
        </p:sp>
        <p:sp>
          <p:nvSpPr>
            <p:cNvPr id="195" name="TextBox 193">
              <a:extLst>
                <a:ext uri="{FF2B5EF4-FFF2-40B4-BE49-F238E27FC236}">
                  <a16:creationId xmlns:a16="http://schemas.microsoft.com/office/drawing/2014/main" id="{F45BEA8B-1292-53EC-A76C-4D164F269329}"/>
                </a:ext>
              </a:extLst>
            </p:cNvPr>
            <p:cNvSpPr txBox="1"/>
            <p:nvPr/>
          </p:nvSpPr>
          <p:spPr>
            <a:xfrm>
              <a:off x="1847643" y="-15061"/>
              <a:ext cx="516149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22/23</a:t>
              </a:r>
            </a:p>
          </p:txBody>
        </p:sp>
        <p:sp>
          <p:nvSpPr>
            <p:cNvPr id="196" name="TextBox 194">
              <a:extLst>
                <a:ext uri="{FF2B5EF4-FFF2-40B4-BE49-F238E27FC236}">
                  <a16:creationId xmlns:a16="http://schemas.microsoft.com/office/drawing/2014/main" id="{14BFD237-1D44-61B6-0225-F3EE0DAF3DB4}"/>
                </a:ext>
              </a:extLst>
            </p:cNvPr>
            <p:cNvSpPr txBox="1"/>
            <p:nvPr/>
          </p:nvSpPr>
          <p:spPr>
            <a:xfrm>
              <a:off x="3727143" y="-19050"/>
              <a:ext cx="521957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23/24</a:t>
              </a:r>
            </a:p>
          </p:txBody>
        </p:sp>
        <p:sp>
          <p:nvSpPr>
            <p:cNvPr id="197" name="TextBox 195">
              <a:extLst>
                <a:ext uri="{FF2B5EF4-FFF2-40B4-BE49-F238E27FC236}">
                  <a16:creationId xmlns:a16="http://schemas.microsoft.com/office/drawing/2014/main" id="{91838CE2-95A6-8554-72BB-9AF616D96A18}"/>
                </a:ext>
              </a:extLst>
            </p:cNvPr>
            <p:cNvSpPr txBox="1"/>
            <p:nvPr/>
          </p:nvSpPr>
          <p:spPr>
            <a:xfrm>
              <a:off x="5584479" y="-19050"/>
              <a:ext cx="523648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24/25</a:t>
              </a:r>
            </a:p>
          </p:txBody>
        </p:sp>
        <p:sp>
          <p:nvSpPr>
            <p:cNvPr id="198" name="TextBox 196">
              <a:extLst>
                <a:ext uri="{FF2B5EF4-FFF2-40B4-BE49-F238E27FC236}">
                  <a16:creationId xmlns:a16="http://schemas.microsoft.com/office/drawing/2014/main" id="{3FC91C4C-EF1F-7F13-E779-75E511470577}"/>
                </a:ext>
              </a:extLst>
            </p:cNvPr>
            <p:cNvSpPr txBox="1"/>
            <p:nvPr/>
          </p:nvSpPr>
          <p:spPr>
            <a:xfrm>
              <a:off x="7464366" y="-15061"/>
              <a:ext cx="523648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25/26</a:t>
              </a:r>
            </a:p>
          </p:txBody>
        </p:sp>
      </p:grpSp>
      <p:grpSp>
        <p:nvGrpSpPr>
          <p:cNvPr id="199" name="Group 197">
            <a:extLst>
              <a:ext uri="{FF2B5EF4-FFF2-40B4-BE49-F238E27FC236}">
                <a16:creationId xmlns:a16="http://schemas.microsoft.com/office/drawing/2014/main" id="{FA653441-892A-6941-4D03-FBCB6BCAE6FA}"/>
              </a:ext>
            </a:extLst>
          </p:cNvPr>
          <p:cNvGrpSpPr/>
          <p:nvPr/>
        </p:nvGrpSpPr>
        <p:grpSpPr>
          <a:xfrm>
            <a:off x="1671529" y="19149733"/>
            <a:ext cx="7987804" cy="254956"/>
            <a:chOff x="0" y="-19050"/>
            <a:chExt cx="7988014" cy="254964"/>
          </a:xfrm>
        </p:grpSpPr>
        <p:sp>
          <p:nvSpPr>
            <p:cNvPr id="200" name="TextBox 198">
              <a:extLst>
                <a:ext uri="{FF2B5EF4-FFF2-40B4-BE49-F238E27FC236}">
                  <a16:creationId xmlns:a16="http://schemas.microsoft.com/office/drawing/2014/main" id="{01678AF7-84BB-22A8-C5F7-5BBABBD44083}"/>
                </a:ext>
              </a:extLst>
            </p:cNvPr>
            <p:cNvSpPr txBox="1"/>
            <p:nvPr/>
          </p:nvSpPr>
          <p:spPr>
            <a:xfrm>
              <a:off x="0" y="-15060"/>
              <a:ext cx="510344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21/22</a:t>
              </a:r>
            </a:p>
          </p:txBody>
        </p:sp>
        <p:sp>
          <p:nvSpPr>
            <p:cNvPr id="201" name="TextBox 199">
              <a:extLst>
                <a:ext uri="{FF2B5EF4-FFF2-40B4-BE49-F238E27FC236}">
                  <a16:creationId xmlns:a16="http://schemas.microsoft.com/office/drawing/2014/main" id="{739D8E85-F152-74A7-FE8B-FD2827CE95F9}"/>
                </a:ext>
              </a:extLst>
            </p:cNvPr>
            <p:cNvSpPr txBox="1"/>
            <p:nvPr/>
          </p:nvSpPr>
          <p:spPr>
            <a:xfrm>
              <a:off x="1847643" y="-15061"/>
              <a:ext cx="516149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22/23</a:t>
              </a:r>
            </a:p>
          </p:txBody>
        </p:sp>
        <p:sp>
          <p:nvSpPr>
            <p:cNvPr id="202" name="TextBox 200">
              <a:extLst>
                <a:ext uri="{FF2B5EF4-FFF2-40B4-BE49-F238E27FC236}">
                  <a16:creationId xmlns:a16="http://schemas.microsoft.com/office/drawing/2014/main" id="{74A5AF08-636F-DB07-5257-6CFBDEDFCBCD}"/>
                </a:ext>
              </a:extLst>
            </p:cNvPr>
            <p:cNvSpPr txBox="1"/>
            <p:nvPr/>
          </p:nvSpPr>
          <p:spPr>
            <a:xfrm>
              <a:off x="3727143" y="-19050"/>
              <a:ext cx="521957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23/24</a:t>
              </a:r>
            </a:p>
          </p:txBody>
        </p:sp>
        <p:sp>
          <p:nvSpPr>
            <p:cNvPr id="203" name="TextBox 201">
              <a:extLst>
                <a:ext uri="{FF2B5EF4-FFF2-40B4-BE49-F238E27FC236}">
                  <a16:creationId xmlns:a16="http://schemas.microsoft.com/office/drawing/2014/main" id="{13DBF96D-111A-5B7F-01E6-872A7CB08D56}"/>
                </a:ext>
              </a:extLst>
            </p:cNvPr>
            <p:cNvSpPr txBox="1"/>
            <p:nvPr/>
          </p:nvSpPr>
          <p:spPr>
            <a:xfrm>
              <a:off x="5584479" y="-19050"/>
              <a:ext cx="523648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24/25</a:t>
              </a:r>
            </a:p>
          </p:txBody>
        </p:sp>
        <p:sp>
          <p:nvSpPr>
            <p:cNvPr id="204" name="TextBox 202">
              <a:extLst>
                <a:ext uri="{FF2B5EF4-FFF2-40B4-BE49-F238E27FC236}">
                  <a16:creationId xmlns:a16="http://schemas.microsoft.com/office/drawing/2014/main" id="{5D8D3E72-75F1-F0DB-34A7-D81EE6975F45}"/>
                </a:ext>
              </a:extLst>
            </p:cNvPr>
            <p:cNvSpPr txBox="1"/>
            <p:nvPr/>
          </p:nvSpPr>
          <p:spPr>
            <a:xfrm>
              <a:off x="7464366" y="-15061"/>
              <a:ext cx="523648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25/26</a:t>
              </a:r>
            </a:p>
          </p:txBody>
        </p:sp>
      </p:grpSp>
      <p:grpSp>
        <p:nvGrpSpPr>
          <p:cNvPr id="205" name="Group 203">
            <a:extLst>
              <a:ext uri="{FF2B5EF4-FFF2-40B4-BE49-F238E27FC236}">
                <a16:creationId xmlns:a16="http://schemas.microsoft.com/office/drawing/2014/main" id="{DFA3B5D7-8D7F-319B-46B7-C3E1CC94FA15}"/>
              </a:ext>
            </a:extLst>
          </p:cNvPr>
          <p:cNvGrpSpPr/>
          <p:nvPr/>
        </p:nvGrpSpPr>
        <p:grpSpPr>
          <a:xfrm>
            <a:off x="8791538" y="4841912"/>
            <a:ext cx="1399125" cy="276226"/>
            <a:chOff x="0" y="0"/>
            <a:chExt cx="262579" cy="51840"/>
          </a:xfrm>
        </p:grpSpPr>
        <p:sp>
          <p:nvSpPr>
            <p:cNvPr id="206" name="Freeform 204">
              <a:extLst>
                <a:ext uri="{FF2B5EF4-FFF2-40B4-BE49-F238E27FC236}">
                  <a16:creationId xmlns:a16="http://schemas.microsoft.com/office/drawing/2014/main" id="{FCAC8278-9702-6337-6AF7-F8D6DF214F18}"/>
                </a:ext>
              </a:extLst>
            </p:cNvPr>
            <p:cNvSpPr/>
            <p:nvPr/>
          </p:nvSpPr>
          <p:spPr>
            <a:xfrm>
              <a:off x="0" y="0"/>
              <a:ext cx="262579" cy="51840"/>
            </a:xfrm>
            <a:custGeom>
              <a:avLst/>
              <a:gdLst/>
              <a:ahLst/>
              <a:cxnLst/>
              <a:rect l="l" t="t" r="r" b="b"/>
              <a:pathLst>
                <a:path w="262579" h="51840">
                  <a:moveTo>
                    <a:pt x="0" y="0"/>
                  </a:moveTo>
                  <a:lnTo>
                    <a:pt x="262579" y="0"/>
                  </a:lnTo>
                  <a:lnTo>
                    <a:pt x="262579" y="51840"/>
                  </a:lnTo>
                  <a:lnTo>
                    <a:pt x="0" y="51840"/>
                  </a:lnTo>
                  <a:close/>
                </a:path>
              </a:pathLst>
            </a:custGeom>
            <a:solidFill>
              <a:srgbClr val="F6F4EC"/>
            </a:solidFill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207" name="TextBox 205">
              <a:extLst>
                <a:ext uri="{FF2B5EF4-FFF2-40B4-BE49-F238E27FC236}">
                  <a16:creationId xmlns:a16="http://schemas.microsoft.com/office/drawing/2014/main" id="{153CEA7B-019B-1B85-61A5-0DADD6C507C9}"/>
                </a:ext>
              </a:extLst>
            </p:cNvPr>
            <p:cNvSpPr txBox="1"/>
            <p:nvPr/>
          </p:nvSpPr>
          <p:spPr>
            <a:xfrm>
              <a:off x="0" y="-57150"/>
              <a:ext cx="262579" cy="108990"/>
            </a:xfrm>
            <a:prstGeom prst="rect">
              <a:avLst/>
            </a:prstGeom>
          </p:spPr>
          <p:txBody>
            <a:bodyPr lIns="68590" tIns="68590" rIns="68590" bIns="68590" rtlCol="0" anchor="ctr"/>
            <a:lstStyle/>
            <a:p>
              <a:pPr algn="ctr">
                <a:lnSpc>
                  <a:spcPts val="3173"/>
                </a:lnSpc>
              </a:pPr>
              <a:endParaRPr sz="2400"/>
            </a:p>
          </p:txBody>
        </p:sp>
      </p:grpSp>
      <p:sp>
        <p:nvSpPr>
          <p:cNvPr id="208" name="TextBox 206">
            <a:extLst>
              <a:ext uri="{FF2B5EF4-FFF2-40B4-BE49-F238E27FC236}">
                <a16:creationId xmlns:a16="http://schemas.microsoft.com/office/drawing/2014/main" id="{E0E0A940-9725-8607-E5AA-43B2147F543F}"/>
              </a:ext>
            </a:extLst>
          </p:cNvPr>
          <p:cNvSpPr txBox="1"/>
          <p:nvPr/>
        </p:nvSpPr>
        <p:spPr>
          <a:xfrm>
            <a:off x="8852783" y="4827177"/>
            <a:ext cx="339400" cy="255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89"/>
              </a:lnSpc>
            </a:pPr>
            <a:r>
              <a:rPr lang="en-US" sz="1492">
                <a:solidFill>
                  <a:srgbClr val="737373"/>
                </a:solidFill>
                <a:latin typeface="Poppins"/>
                <a:ea typeface="Poppins"/>
                <a:cs typeface="Poppins"/>
                <a:sym typeface="Poppins"/>
              </a:rPr>
              <a:t>Q2</a:t>
            </a:r>
          </a:p>
        </p:txBody>
      </p:sp>
      <p:sp>
        <p:nvSpPr>
          <p:cNvPr id="209" name="TextBox 207">
            <a:extLst>
              <a:ext uri="{FF2B5EF4-FFF2-40B4-BE49-F238E27FC236}">
                <a16:creationId xmlns:a16="http://schemas.microsoft.com/office/drawing/2014/main" id="{31F6094F-CA05-5116-ACF4-D1CAA06E8416}"/>
              </a:ext>
            </a:extLst>
          </p:cNvPr>
          <p:cNvSpPr txBox="1"/>
          <p:nvPr/>
        </p:nvSpPr>
        <p:spPr>
          <a:xfrm>
            <a:off x="9319180" y="4827178"/>
            <a:ext cx="339400" cy="255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91"/>
              </a:lnSpc>
            </a:pPr>
            <a:r>
              <a:rPr lang="en-US" sz="1493">
                <a:solidFill>
                  <a:srgbClr val="737373"/>
                </a:solidFill>
                <a:latin typeface="Poppins"/>
                <a:ea typeface="Poppins"/>
                <a:cs typeface="Poppins"/>
                <a:sym typeface="Poppins"/>
              </a:rPr>
              <a:t>Q3</a:t>
            </a:r>
          </a:p>
        </p:txBody>
      </p:sp>
      <p:sp>
        <p:nvSpPr>
          <p:cNvPr id="210" name="TextBox 208">
            <a:extLst>
              <a:ext uri="{FF2B5EF4-FFF2-40B4-BE49-F238E27FC236}">
                <a16:creationId xmlns:a16="http://schemas.microsoft.com/office/drawing/2014/main" id="{C315404D-9F93-AC73-76CB-084E0E3BA794}"/>
              </a:ext>
            </a:extLst>
          </p:cNvPr>
          <p:cNvSpPr txBox="1"/>
          <p:nvPr/>
        </p:nvSpPr>
        <p:spPr>
          <a:xfrm>
            <a:off x="9790014" y="4827177"/>
            <a:ext cx="339400" cy="256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6"/>
              </a:lnSpc>
            </a:pPr>
            <a:r>
              <a:rPr lang="en-US" sz="1512">
                <a:solidFill>
                  <a:srgbClr val="737373"/>
                </a:solidFill>
                <a:latin typeface="Poppins"/>
                <a:ea typeface="Poppins"/>
                <a:cs typeface="Poppins"/>
                <a:sym typeface="Poppins"/>
              </a:rPr>
              <a:t>Q4</a:t>
            </a:r>
          </a:p>
        </p:txBody>
      </p:sp>
      <p:grpSp>
        <p:nvGrpSpPr>
          <p:cNvPr id="211" name="Group 209">
            <a:extLst>
              <a:ext uri="{FF2B5EF4-FFF2-40B4-BE49-F238E27FC236}">
                <a16:creationId xmlns:a16="http://schemas.microsoft.com/office/drawing/2014/main" id="{D8CB7281-B93C-C945-AFAD-36FCB8A6ACF3}"/>
              </a:ext>
            </a:extLst>
          </p:cNvPr>
          <p:cNvGrpSpPr/>
          <p:nvPr/>
        </p:nvGrpSpPr>
        <p:grpSpPr>
          <a:xfrm>
            <a:off x="8947629" y="8340457"/>
            <a:ext cx="1423408" cy="282514"/>
            <a:chOff x="0" y="-9747"/>
            <a:chExt cx="1423446" cy="282521"/>
          </a:xfrm>
        </p:grpSpPr>
        <p:grpSp>
          <p:nvGrpSpPr>
            <p:cNvPr id="212" name="Group 210">
              <a:extLst>
                <a:ext uri="{FF2B5EF4-FFF2-40B4-BE49-F238E27FC236}">
                  <a16:creationId xmlns:a16="http://schemas.microsoft.com/office/drawing/2014/main" id="{50D6A50A-ED88-A706-455A-0691F502D07D}"/>
                </a:ext>
              </a:extLst>
            </p:cNvPr>
            <p:cNvGrpSpPr/>
            <p:nvPr/>
          </p:nvGrpSpPr>
          <p:grpSpPr>
            <a:xfrm>
              <a:off x="0" y="0"/>
              <a:ext cx="1381643" cy="272774"/>
              <a:chOff x="0" y="0"/>
              <a:chExt cx="262579" cy="51840"/>
            </a:xfrm>
          </p:grpSpPr>
          <p:sp>
            <p:nvSpPr>
              <p:cNvPr id="216" name="Freeform 211">
                <a:extLst>
                  <a:ext uri="{FF2B5EF4-FFF2-40B4-BE49-F238E27FC236}">
                    <a16:creationId xmlns:a16="http://schemas.microsoft.com/office/drawing/2014/main" id="{C4E7310F-917A-3F01-629B-CE0723C4003D}"/>
                  </a:ext>
                </a:extLst>
              </p:cNvPr>
              <p:cNvSpPr/>
              <p:nvPr/>
            </p:nvSpPr>
            <p:spPr>
              <a:xfrm>
                <a:off x="0" y="0"/>
                <a:ext cx="262579" cy="51840"/>
              </a:xfrm>
              <a:custGeom>
                <a:avLst/>
                <a:gdLst/>
                <a:ahLst/>
                <a:cxnLst/>
                <a:rect l="l" t="t" r="r" b="b"/>
                <a:pathLst>
                  <a:path w="262579" h="51840">
                    <a:moveTo>
                      <a:pt x="0" y="0"/>
                    </a:moveTo>
                    <a:lnTo>
                      <a:pt x="262579" y="0"/>
                    </a:lnTo>
                    <a:lnTo>
                      <a:pt x="262579" y="51840"/>
                    </a:lnTo>
                    <a:lnTo>
                      <a:pt x="0" y="51840"/>
                    </a:lnTo>
                    <a:close/>
                  </a:path>
                </a:pathLst>
              </a:custGeom>
              <a:solidFill>
                <a:srgbClr val="F6F4EC"/>
              </a:solidFill>
            </p:spPr>
            <p:txBody>
              <a:bodyPr/>
              <a:lstStyle/>
              <a:p>
                <a:endParaRPr lang="en-NZ" sz="2400"/>
              </a:p>
            </p:txBody>
          </p:sp>
          <p:sp>
            <p:nvSpPr>
              <p:cNvPr id="217" name="TextBox 212">
                <a:extLst>
                  <a:ext uri="{FF2B5EF4-FFF2-40B4-BE49-F238E27FC236}">
                    <a16:creationId xmlns:a16="http://schemas.microsoft.com/office/drawing/2014/main" id="{89011684-F019-0362-ACD3-7AFDF73BF6AB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262579" cy="118515"/>
              </a:xfrm>
              <a:prstGeom prst="rect">
                <a:avLst/>
              </a:prstGeom>
            </p:spPr>
            <p:txBody>
              <a:bodyPr lIns="67732" tIns="67732" rIns="67732" bIns="67732" rtlCol="0" anchor="ctr"/>
              <a:lstStyle/>
              <a:p>
                <a:pPr algn="ctr">
                  <a:lnSpc>
                    <a:spcPts val="3733"/>
                  </a:lnSpc>
                </a:pPr>
                <a:endParaRPr sz="2400"/>
              </a:p>
            </p:txBody>
          </p:sp>
        </p:grpSp>
        <p:sp>
          <p:nvSpPr>
            <p:cNvPr id="213" name="TextBox 213">
              <a:extLst>
                <a:ext uri="{FF2B5EF4-FFF2-40B4-BE49-F238E27FC236}">
                  <a16:creationId xmlns:a16="http://schemas.microsoft.com/office/drawing/2014/main" id="{28DDE562-4955-30C0-C59B-3C375653E7D6}"/>
                </a:ext>
              </a:extLst>
            </p:cNvPr>
            <p:cNvSpPr txBox="1"/>
            <p:nvPr/>
          </p:nvSpPr>
          <p:spPr>
            <a:xfrm>
              <a:off x="74117" y="-9747"/>
              <a:ext cx="335160" cy="255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89"/>
                </a:lnSpc>
              </a:pPr>
              <a:r>
                <a:rPr lang="en-US" sz="1492">
                  <a:solidFill>
                    <a:srgbClr val="737373"/>
                  </a:solidFill>
                  <a:latin typeface="Poppins"/>
                  <a:ea typeface="Poppins"/>
                  <a:cs typeface="Poppins"/>
                  <a:sym typeface="Poppins"/>
                </a:rPr>
                <a:t>Q2</a:t>
              </a:r>
            </a:p>
          </p:txBody>
        </p:sp>
        <p:sp>
          <p:nvSpPr>
            <p:cNvPr id="214" name="TextBox 214">
              <a:extLst>
                <a:ext uri="{FF2B5EF4-FFF2-40B4-BE49-F238E27FC236}">
                  <a16:creationId xmlns:a16="http://schemas.microsoft.com/office/drawing/2014/main" id="{3AF9E66B-1FEE-5781-9AAD-F1563B64E965}"/>
                </a:ext>
              </a:extLst>
            </p:cNvPr>
            <p:cNvSpPr txBox="1"/>
            <p:nvPr/>
          </p:nvSpPr>
          <p:spPr>
            <a:xfrm>
              <a:off x="576222" y="-9747"/>
              <a:ext cx="335160" cy="255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89"/>
                </a:lnSpc>
              </a:pPr>
              <a:r>
                <a:rPr lang="en-US" sz="1492">
                  <a:solidFill>
                    <a:srgbClr val="737373"/>
                  </a:solidFill>
                  <a:latin typeface="Poppins"/>
                  <a:ea typeface="Poppins"/>
                  <a:cs typeface="Poppins"/>
                  <a:sym typeface="Poppins"/>
                </a:rPr>
                <a:t>Q3</a:t>
              </a:r>
            </a:p>
          </p:txBody>
        </p:sp>
        <p:sp>
          <p:nvSpPr>
            <p:cNvPr id="215" name="TextBox 215">
              <a:extLst>
                <a:ext uri="{FF2B5EF4-FFF2-40B4-BE49-F238E27FC236}">
                  <a16:creationId xmlns:a16="http://schemas.microsoft.com/office/drawing/2014/main" id="{B8093015-5E18-F555-B13F-6E24FDFA7F0E}"/>
                </a:ext>
              </a:extLst>
            </p:cNvPr>
            <p:cNvSpPr txBox="1"/>
            <p:nvPr/>
          </p:nvSpPr>
          <p:spPr>
            <a:xfrm>
              <a:off x="1088286" y="-9747"/>
              <a:ext cx="335160" cy="255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89"/>
                </a:lnSpc>
              </a:pPr>
              <a:r>
                <a:rPr lang="en-US" sz="1492">
                  <a:solidFill>
                    <a:srgbClr val="737373"/>
                  </a:solidFill>
                  <a:latin typeface="Poppins"/>
                  <a:ea typeface="Poppins"/>
                  <a:cs typeface="Poppins"/>
                  <a:sym typeface="Poppins"/>
                </a:rPr>
                <a:t>Q4</a:t>
              </a:r>
            </a:p>
          </p:txBody>
        </p:sp>
      </p:grpSp>
      <p:grpSp>
        <p:nvGrpSpPr>
          <p:cNvPr id="218" name="Group 216">
            <a:extLst>
              <a:ext uri="{FF2B5EF4-FFF2-40B4-BE49-F238E27FC236}">
                <a16:creationId xmlns:a16="http://schemas.microsoft.com/office/drawing/2014/main" id="{0D00149E-5B86-5961-AF9E-B1D256DA4A70}"/>
              </a:ext>
            </a:extLst>
          </p:cNvPr>
          <p:cNvGrpSpPr/>
          <p:nvPr/>
        </p:nvGrpSpPr>
        <p:grpSpPr>
          <a:xfrm>
            <a:off x="8854815" y="11857422"/>
            <a:ext cx="1423408" cy="282514"/>
            <a:chOff x="0" y="-9747"/>
            <a:chExt cx="1423446" cy="282521"/>
          </a:xfrm>
        </p:grpSpPr>
        <p:grpSp>
          <p:nvGrpSpPr>
            <p:cNvPr id="219" name="Group 217">
              <a:extLst>
                <a:ext uri="{FF2B5EF4-FFF2-40B4-BE49-F238E27FC236}">
                  <a16:creationId xmlns:a16="http://schemas.microsoft.com/office/drawing/2014/main" id="{BE9E0E60-018B-CE39-B417-F63A776F35BF}"/>
                </a:ext>
              </a:extLst>
            </p:cNvPr>
            <p:cNvGrpSpPr/>
            <p:nvPr/>
          </p:nvGrpSpPr>
          <p:grpSpPr>
            <a:xfrm>
              <a:off x="0" y="0"/>
              <a:ext cx="1381643" cy="272774"/>
              <a:chOff x="0" y="0"/>
              <a:chExt cx="262579" cy="51840"/>
            </a:xfrm>
          </p:grpSpPr>
          <p:sp>
            <p:nvSpPr>
              <p:cNvPr id="223" name="Freeform 218">
                <a:extLst>
                  <a:ext uri="{FF2B5EF4-FFF2-40B4-BE49-F238E27FC236}">
                    <a16:creationId xmlns:a16="http://schemas.microsoft.com/office/drawing/2014/main" id="{DCF52FA4-4FE7-5228-E3C7-AD720D785245}"/>
                  </a:ext>
                </a:extLst>
              </p:cNvPr>
              <p:cNvSpPr/>
              <p:nvPr/>
            </p:nvSpPr>
            <p:spPr>
              <a:xfrm>
                <a:off x="0" y="0"/>
                <a:ext cx="262579" cy="51840"/>
              </a:xfrm>
              <a:custGeom>
                <a:avLst/>
                <a:gdLst/>
                <a:ahLst/>
                <a:cxnLst/>
                <a:rect l="l" t="t" r="r" b="b"/>
                <a:pathLst>
                  <a:path w="262579" h="51840">
                    <a:moveTo>
                      <a:pt x="0" y="0"/>
                    </a:moveTo>
                    <a:lnTo>
                      <a:pt x="262579" y="0"/>
                    </a:lnTo>
                    <a:lnTo>
                      <a:pt x="262579" y="51840"/>
                    </a:lnTo>
                    <a:lnTo>
                      <a:pt x="0" y="51840"/>
                    </a:lnTo>
                    <a:close/>
                  </a:path>
                </a:pathLst>
              </a:custGeom>
              <a:solidFill>
                <a:srgbClr val="F6F4EC"/>
              </a:solidFill>
            </p:spPr>
            <p:txBody>
              <a:bodyPr/>
              <a:lstStyle/>
              <a:p>
                <a:endParaRPr lang="en-NZ" sz="2400"/>
              </a:p>
            </p:txBody>
          </p:sp>
          <p:sp>
            <p:nvSpPr>
              <p:cNvPr id="224" name="TextBox 219">
                <a:extLst>
                  <a:ext uri="{FF2B5EF4-FFF2-40B4-BE49-F238E27FC236}">
                    <a16:creationId xmlns:a16="http://schemas.microsoft.com/office/drawing/2014/main" id="{452AEEC4-59B4-446F-C5A6-FF707FD2733F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262579" cy="118515"/>
              </a:xfrm>
              <a:prstGeom prst="rect">
                <a:avLst/>
              </a:prstGeom>
            </p:spPr>
            <p:txBody>
              <a:bodyPr lIns="67732" tIns="67732" rIns="67732" bIns="67732" rtlCol="0" anchor="ctr"/>
              <a:lstStyle/>
              <a:p>
                <a:pPr algn="ctr">
                  <a:lnSpc>
                    <a:spcPts val="3733"/>
                  </a:lnSpc>
                </a:pPr>
                <a:endParaRPr sz="2400"/>
              </a:p>
            </p:txBody>
          </p:sp>
        </p:grpSp>
        <p:sp>
          <p:nvSpPr>
            <p:cNvPr id="220" name="TextBox 220">
              <a:extLst>
                <a:ext uri="{FF2B5EF4-FFF2-40B4-BE49-F238E27FC236}">
                  <a16:creationId xmlns:a16="http://schemas.microsoft.com/office/drawing/2014/main" id="{BB02969D-9A4C-7902-7364-430399FB6C22}"/>
                </a:ext>
              </a:extLst>
            </p:cNvPr>
            <p:cNvSpPr txBox="1"/>
            <p:nvPr/>
          </p:nvSpPr>
          <p:spPr>
            <a:xfrm>
              <a:off x="74117" y="-9747"/>
              <a:ext cx="335160" cy="255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89"/>
                </a:lnSpc>
              </a:pPr>
              <a:r>
                <a:rPr lang="en-US" sz="1492">
                  <a:solidFill>
                    <a:srgbClr val="737373"/>
                  </a:solidFill>
                  <a:latin typeface="Poppins"/>
                  <a:ea typeface="Poppins"/>
                  <a:cs typeface="Poppins"/>
                  <a:sym typeface="Poppins"/>
                </a:rPr>
                <a:t>Q2</a:t>
              </a:r>
            </a:p>
          </p:txBody>
        </p:sp>
        <p:sp>
          <p:nvSpPr>
            <p:cNvPr id="221" name="TextBox 221">
              <a:extLst>
                <a:ext uri="{FF2B5EF4-FFF2-40B4-BE49-F238E27FC236}">
                  <a16:creationId xmlns:a16="http://schemas.microsoft.com/office/drawing/2014/main" id="{1851FDF7-DF18-8008-4A97-18F93C058EC8}"/>
                </a:ext>
              </a:extLst>
            </p:cNvPr>
            <p:cNvSpPr txBox="1"/>
            <p:nvPr/>
          </p:nvSpPr>
          <p:spPr>
            <a:xfrm>
              <a:off x="576222" y="-9747"/>
              <a:ext cx="335160" cy="255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89"/>
                </a:lnSpc>
              </a:pPr>
              <a:r>
                <a:rPr lang="en-US" sz="1492">
                  <a:solidFill>
                    <a:srgbClr val="737373"/>
                  </a:solidFill>
                  <a:latin typeface="Poppins"/>
                  <a:ea typeface="Poppins"/>
                  <a:cs typeface="Poppins"/>
                  <a:sym typeface="Poppins"/>
                </a:rPr>
                <a:t>Q3</a:t>
              </a:r>
            </a:p>
          </p:txBody>
        </p:sp>
        <p:sp>
          <p:nvSpPr>
            <p:cNvPr id="222" name="TextBox 222">
              <a:extLst>
                <a:ext uri="{FF2B5EF4-FFF2-40B4-BE49-F238E27FC236}">
                  <a16:creationId xmlns:a16="http://schemas.microsoft.com/office/drawing/2014/main" id="{D433EEAE-5304-BFBB-7896-8BFF7E940278}"/>
                </a:ext>
              </a:extLst>
            </p:cNvPr>
            <p:cNvSpPr txBox="1"/>
            <p:nvPr/>
          </p:nvSpPr>
          <p:spPr>
            <a:xfrm>
              <a:off x="1088286" y="-9747"/>
              <a:ext cx="335160" cy="255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89"/>
                </a:lnSpc>
              </a:pPr>
              <a:r>
                <a:rPr lang="en-US" sz="1492">
                  <a:solidFill>
                    <a:srgbClr val="737373"/>
                  </a:solidFill>
                  <a:latin typeface="Poppins"/>
                  <a:ea typeface="Poppins"/>
                  <a:cs typeface="Poppins"/>
                  <a:sym typeface="Poppins"/>
                </a:rPr>
                <a:t>Q4</a:t>
              </a:r>
            </a:p>
          </p:txBody>
        </p:sp>
      </p:grpSp>
      <p:grpSp>
        <p:nvGrpSpPr>
          <p:cNvPr id="225" name="Group 223">
            <a:extLst>
              <a:ext uri="{FF2B5EF4-FFF2-40B4-BE49-F238E27FC236}">
                <a16:creationId xmlns:a16="http://schemas.microsoft.com/office/drawing/2014/main" id="{2F014DE5-C505-53ED-94E2-88597817C698}"/>
              </a:ext>
            </a:extLst>
          </p:cNvPr>
          <p:cNvGrpSpPr/>
          <p:nvPr/>
        </p:nvGrpSpPr>
        <p:grpSpPr>
          <a:xfrm>
            <a:off x="8891873" y="15351450"/>
            <a:ext cx="1423408" cy="282514"/>
            <a:chOff x="0" y="-9747"/>
            <a:chExt cx="1423446" cy="282521"/>
          </a:xfrm>
        </p:grpSpPr>
        <p:grpSp>
          <p:nvGrpSpPr>
            <p:cNvPr id="226" name="Group 224">
              <a:extLst>
                <a:ext uri="{FF2B5EF4-FFF2-40B4-BE49-F238E27FC236}">
                  <a16:creationId xmlns:a16="http://schemas.microsoft.com/office/drawing/2014/main" id="{0059282D-E4FB-277D-AD00-2EBE0154E5BA}"/>
                </a:ext>
              </a:extLst>
            </p:cNvPr>
            <p:cNvGrpSpPr/>
            <p:nvPr/>
          </p:nvGrpSpPr>
          <p:grpSpPr>
            <a:xfrm>
              <a:off x="0" y="0"/>
              <a:ext cx="1381643" cy="272774"/>
              <a:chOff x="0" y="0"/>
              <a:chExt cx="262579" cy="51840"/>
            </a:xfrm>
          </p:grpSpPr>
          <p:sp>
            <p:nvSpPr>
              <p:cNvPr id="230" name="Freeform 225">
                <a:extLst>
                  <a:ext uri="{FF2B5EF4-FFF2-40B4-BE49-F238E27FC236}">
                    <a16:creationId xmlns:a16="http://schemas.microsoft.com/office/drawing/2014/main" id="{00F6FE36-DB4D-418F-0FB1-13669E28D861}"/>
                  </a:ext>
                </a:extLst>
              </p:cNvPr>
              <p:cNvSpPr/>
              <p:nvPr/>
            </p:nvSpPr>
            <p:spPr>
              <a:xfrm>
                <a:off x="0" y="0"/>
                <a:ext cx="262579" cy="51840"/>
              </a:xfrm>
              <a:custGeom>
                <a:avLst/>
                <a:gdLst/>
                <a:ahLst/>
                <a:cxnLst/>
                <a:rect l="l" t="t" r="r" b="b"/>
                <a:pathLst>
                  <a:path w="262579" h="51840">
                    <a:moveTo>
                      <a:pt x="0" y="0"/>
                    </a:moveTo>
                    <a:lnTo>
                      <a:pt x="262579" y="0"/>
                    </a:lnTo>
                    <a:lnTo>
                      <a:pt x="262579" y="51840"/>
                    </a:lnTo>
                    <a:lnTo>
                      <a:pt x="0" y="51840"/>
                    </a:lnTo>
                    <a:close/>
                  </a:path>
                </a:pathLst>
              </a:custGeom>
              <a:solidFill>
                <a:srgbClr val="F6F4EC"/>
              </a:solidFill>
            </p:spPr>
            <p:txBody>
              <a:bodyPr/>
              <a:lstStyle/>
              <a:p>
                <a:endParaRPr lang="en-NZ" sz="2400"/>
              </a:p>
            </p:txBody>
          </p:sp>
          <p:sp>
            <p:nvSpPr>
              <p:cNvPr id="231" name="TextBox 226">
                <a:extLst>
                  <a:ext uri="{FF2B5EF4-FFF2-40B4-BE49-F238E27FC236}">
                    <a16:creationId xmlns:a16="http://schemas.microsoft.com/office/drawing/2014/main" id="{D6DEF5F0-25F9-8176-F849-89DD9120EEB7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262579" cy="118515"/>
              </a:xfrm>
              <a:prstGeom prst="rect">
                <a:avLst/>
              </a:prstGeom>
            </p:spPr>
            <p:txBody>
              <a:bodyPr lIns="67732" tIns="67732" rIns="67732" bIns="67732" rtlCol="0" anchor="ctr"/>
              <a:lstStyle/>
              <a:p>
                <a:pPr algn="ctr">
                  <a:lnSpc>
                    <a:spcPts val="3733"/>
                  </a:lnSpc>
                </a:pPr>
                <a:endParaRPr sz="2400"/>
              </a:p>
            </p:txBody>
          </p:sp>
        </p:grpSp>
        <p:sp>
          <p:nvSpPr>
            <p:cNvPr id="227" name="TextBox 227">
              <a:extLst>
                <a:ext uri="{FF2B5EF4-FFF2-40B4-BE49-F238E27FC236}">
                  <a16:creationId xmlns:a16="http://schemas.microsoft.com/office/drawing/2014/main" id="{5F41C253-AFED-2B8C-50F6-899C81682391}"/>
                </a:ext>
              </a:extLst>
            </p:cNvPr>
            <p:cNvSpPr txBox="1"/>
            <p:nvPr/>
          </p:nvSpPr>
          <p:spPr>
            <a:xfrm>
              <a:off x="74117" y="-9747"/>
              <a:ext cx="335160" cy="255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89"/>
                </a:lnSpc>
              </a:pPr>
              <a:r>
                <a:rPr lang="en-US" sz="1492">
                  <a:solidFill>
                    <a:srgbClr val="737373"/>
                  </a:solidFill>
                  <a:latin typeface="Poppins"/>
                  <a:ea typeface="Poppins"/>
                  <a:cs typeface="Poppins"/>
                  <a:sym typeface="Poppins"/>
                </a:rPr>
                <a:t>Q2</a:t>
              </a:r>
            </a:p>
          </p:txBody>
        </p:sp>
        <p:sp>
          <p:nvSpPr>
            <p:cNvPr id="228" name="TextBox 228">
              <a:extLst>
                <a:ext uri="{FF2B5EF4-FFF2-40B4-BE49-F238E27FC236}">
                  <a16:creationId xmlns:a16="http://schemas.microsoft.com/office/drawing/2014/main" id="{CFB80D98-56C4-4687-EA6D-5AAF80148E87}"/>
                </a:ext>
              </a:extLst>
            </p:cNvPr>
            <p:cNvSpPr txBox="1"/>
            <p:nvPr/>
          </p:nvSpPr>
          <p:spPr>
            <a:xfrm>
              <a:off x="576222" y="-9747"/>
              <a:ext cx="335160" cy="255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89"/>
                </a:lnSpc>
              </a:pPr>
              <a:r>
                <a:rPr lang="en-US" sz="1492">
                  <a:solidFill>
                    <a:srgbClr val="737373"/>
                  </a:solidFill>
                  <a:latin typeface="Poppins"/>
                  <a:ea typeface="Poppins"/>
                  <a:cs typeface="Poppins"/>
                  <a:sym typeface="Poppins"/>
                </a:rPr>
                <a:t>Q3</a:t>
              </a:r>
            </a:p>
          </p:txBody>
        </p:sp>
        <p:sp>
          <p:nvSpPr>
            <p:cNvPr id="229" name="TextBox 229">
              <a:extLst>
                <a:ext uri="{FF2B5EF4-FFF2-40B4-BE49-F238E27FC236}">
                  <a16:creationId xmlns:a16="http://schemas.microsoft.com/office/drawing/2014/main" id="{EC8C8B01-2A60-B29E-2D41-6144F70FA72E}"/>
                </a:ext>
              </a:extLst>
            </p:cNvPr>
            <p:cNvSpPr txBox="1"/>
            <p:nvPr/>
          </p:nvSpPr>
          <p:spPr>
            <a:xfrm>
              <a:off x="1088286" y="-9747"/>
              <a:ext cx="335160" cy="255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89"/>
                </a:lnSpc>
              </a:pPr>
              <a:r>
                <a:rPr lang="en-US" sz="1492">
                  <a:solidFill>
                    <a:srgbClr val="737373"/>
                  </a:solidFill>
                  <a:latin typeface="Poppins"/>
                  <a:ea typeface="Poppins"/>
                  <a:cs typeface="Poppins"/>
                  <a:sym typeface="Poppins"/>
                </a:rPr>
                <a:t>Q4</a:t>
              </a:r>
            </a:p>
          </p:txBody>
        </p:sp>
      </p:grpSp>
      <p:grpSp>
        <p:nvGrpSpPr>
          <p:cNvPr id="232" name="Group 230">
            <a:extLst>
              <a:ext uri="{FF2B5EF4-FFF2-40B4-BE49-F238E27FC236}">
                <a16:creationId xmlns:a16="http://schemas.microsoft.com/office/drawing/2014/main" id="{954E4BE4-61DC-8BF7-9C77-D083C0264981}"/>
              </a:ext>
            </a:extLst>
          </p:cNvPr>
          <p:cNvGrpSpPr/>
          <p:nvPr/>
        </p:nvGrpSpPr>
        <p:grpSpPr>
          <a:xfrm>
            <a:off x="8925984" y="18868039"/>
            <a:ext cx="1423408" cy="282514"/>
            <a:chOff x="0" y="-9747"/>
            <a:chExt cx="1423446" cy="282521"/>
          </a:xfrm>
        </p:grpSpPr>
        <p:grpSp>
          <p:nvGrpSpPr>
            <p:cNvPr id="233" name="Group 231">
              <a:extLst>
                <a:ext uri="{FF2B5EF4-FFF2-40B4-BE49-F238E27FC236}">
                  <a16:creationId xmlns:a16="http://schemas.microsoft.com/office/drawing/2014/main" id="{3364E3CA-270F-6014-62E8-BEE297C12B21}"/>
                </a:ext>
              </a:extLst>
            </p:cNvPr>
            <p:cNvGrpSpPr/>
            <p:nvPr/>
          </p:nvGrpSpPr>
          <p:grpSpPr>
            <a:xfrm>
              <a:off x="0" y="0"/>
              <a:ext cx="1381643" cy="272774"/>
              <a:chOff x="0" y="0"/>
              <a:chExt cx="262579" cy="51840"/>
            </a:xfrm>
          </p:grpSpPr>
          <p:sp>
            <p:nvSpPr>
              <p:cNvPr id="237" name="Freeform 232">
                <a:extLst>
                  <a:ext uri="{FF2B5EF4-FFF2-40B4-BE49-F238E27FC236}">
                    <a16:creationId xmlns:a16="http://schemas.microsoft.com/office/drawing/2014/main" id="{760156FB-7CBD-7708-4201-B4AD7204F3E5}"/>
                  </a:ext>
                </a:extLst>
              </p:cNvPr>
              <p:cNvSpPr/>
              <p:nvPr/>
            </p:nvSpPr>
            <p:spPr>
              <a:xfrm>
                <a:off x="0" y="0"/>
                <a:ext cx="262579" cy="51840"/>
              </a:xfrm>
              <a:custGeom>
                <a:avLst/>
                <a:gdLst/>
                <a:ahLst/>
                <a:cxnLst/>
                <a:rect l="l" t="t" r="r" b="b"/>
                <a:pathLst>
                  <a:path w="262579" h="51840">
                    <a:moveTo>
                      <a:pt x="0" y="0"/>
                    </a:moveTo>
                    <a:lnTo>
                      <a:pt x="262579" y="0"/>
                    </a:lnTo>
                    <a:lnTo>
                      <a:pt x="262579" y="51840"/>
                    </a:lnTo>
                    <a:lnTo>
                      <a:pt x="0" y="51840"/>
                    </a:lnTo>
                    <a:close/>
                  </a:path>
                </a:pathLst>
              </a:custGeom>
              <a:solidFill>
                <a:srgbClr val="F6F4EC"/>
              </a:solidFill>
            </p:spPr>
            <p:txBody>
              <a:bodyPr/>
              <a:lstStyle/>
              <a:p>
                <a:endParaRPr lang="en-NZ" sz="2400"/>
              </a:p>
            </p:txBody>
          </p:sp>
          <p:sp>
            <p:nvSpPr>
              <p:cNvPr id="238" name="TextBox 233">
                <a:extLst>
                  <a:ext uri="{FF2B5EF4-FFF2-40B4-BE49-F238E27FC236}">
                    <a16:creationId xmlns:a16="http://schemas.microsoft.com/office/drawing/2014/main" id="{3F0BA7F4-6059-1321-8AAF-7607067C9EC0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262579" cy="118515"/>
              </a:xfrm>
              <a:prstGeom prst="rect">
                <a:avLst/>
              </a:prstGeom>
            </p:spPr>
            <p:txBody>
              <a:bodyPr lIns="67732" tIns="67732" rIns="67732" bIns="67732" rtlCol="0" anchor="ctr"/>
              <a:lstStyle/>
              <a:p>
                <a:pPr algn="ctr">
                  <a:lnSpc>
                    <a:spcPts val="3733"/>
                  </a:lnSpc>
                </a:pPr>
                <a:endParaRPr sz="2400"/>
              </a:p>
            </p:txBody>
          </p:sp>
        </p:grpSp>
        <p:sp>
          <p:nvSpPr>
            <p:cNvPr id="234" name="TextBox 234">
              <a:extLst>
                <a:ext uri="{FF2B5EF4-FFF2-40B4-BE49-F238E27FC236}">
                  <a16:creationId xmlns:a16="http://schemas.microsoft.com/office/drawing/2014/main" id="{0910242F-F481-5702-CB26-C5C8DF204FAE}"/>
                </a:ext>
              </a:extLst>
            </p:cNvPr>
            <p:cNvSpPr txBox="1"/>
            <p:nvPr/>
          </p:nvSpPr>
          <p:spPr>
            <a:xfrm>
              <a:off x="74117" y="-9747"/>
              <a:ext cx="335160" cy="255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89"/>
                </a:lnSpc>
              </a:pPr>
              <a:r>
                <a:rPr lang="en-US" sz="1492">
                  <a:solidFill>
                    <a:srgbClr val="737373"/>
                  </a:solidFill>
                  <a:latin typeface="Poppins"/>
                  <a:ea typeface="Poppins"/>
                  <a:cs typeface="Poppins"/>
                  <a:sym typeface="Poppins"/>
                </a:rPr>
                <a:t>Q2</a:t>
              </a:r>
            </a:p>
          </p:txBody>
        </p:sp>
        <p:sp>
          <p:nvSpPr>
            <p:cNvPr id="235" name="TextBox 235">
              <a:extLst>
                <a:ext uri="{FF2B5EF4-FFF2-40B4-BE49-F238E27FC236}">
                  <a16:creationId xmlns:a16="http://schemas.microsoft.com/office/drawing/2014/main" id="{E0B37473-5812-12CB-38F2-0B5BE542E4CD}"/>
                </a:ext>
              </a:extLst>
            </p:cNvPr>
            <p:cNvSpPr txBox="1"/>
            <p:nvPr/>
          </p:nvSpPr>
          <p:spPr>
            <a:xfrm>
              <a:off x="576222" y="-9747"/>
              <a:ext cx="335160" cy="255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89"/>
                </a:lnSpc>
              </a:pPr>
              <a:r>
                <a:rPr lang="en-US" sz="1492">
                  <a:solidFill>
                    <a:srgbClr val="737373"/>
                  </a:solidFill>
                  <a:latin typeface="Poppins"/>
                  <a:ea typeface="Poppins"/>
                  <a:cs typeface="Poppins"/>
                  <a:sym typeface="Poppins"/>
                </a:rPr>
                <a:t>Q3</a:t>
              </a:r>
            </a:p>
          </p:txBody>
        </p:sp>
        <p:sp>
          <p:nvSpPr>
            <p:cNvPr id="236" name="TextBox 236">
              <a:extLst>
                <a:ext uri="{FF2B5EF4-FFF2-40B4-BE49-F238E27FC236}">
                  <a16:creationId xmlns:a16="http://schemas.microsoft.com/office/drawing/2014/main" id="{63F628C9-03CB-0C52-9FC1-EFFBEEA695BA}"/>
                </a:ext>
              </a:extLst>
            </p:cNvPr>
            <p:cNvSpPr txBox="1"/>
            <p:nvPr/>
          </p:nvSpPr>
          <p:spPr>
            <a:xfrm>
              <a:off x="1088286" y="-9747"/>
              <a:ext cx="335160" cy="255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89"/>
                </a:lnSpc>
              </a:pPr>
              <a:r>
                <a:rPr lang="en-US" sz="1492">
                  <a:solidFill>
                    <a:srgbClr val="737373"/>
                  </a:solidFill>
                  <a:latin typeface="Poppins"/>
                  <a:ea typeface="Poppins"/>
                  <a:cs typeface="Poppins"/>
                  <a:sym typeface="Poppins"/>
                </a:rPr>
                <a:t>Q4</a:t>
              </a:r>
            </a:p>
          </p:txBody>
        </p:sp>
      </p:grpSp>
      <p:sp>
        <p:nvSpPr>
          <p:cNvPr id="239" name="TextBox 237">
            <a:extLst>
              <a:ext uri="{FF2B5EF4-FFF2-40B4-BE49-F238E27FC236}">
                <a16:creationId xmlns:a16="http://schemas.microsoft.com/office/drawing/2014/main" id="{DD7F3848-9392-9873-7F04-DBD29BDBB7C6}"/>
              </a:ext>
            </a:extLst>
          </p:cNvPr>
          <p:cNvSpPr txBox="1"/>
          <p:nvPr/>
        </p:nvSpPr>
        <p:spPr>
          <a:xfrm>
            <a:off x="279889" y="20200432"/>
            <a:ext cx="13916752" cy="341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29"/>
              </a:lnSpc>
            </a:pPr>
            <a:r>
              <a:rPr lang="en-US" sz="138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  <a:hlinkClick r:id="rId13" tooltip="https://www.tewhatuora.govt.nz/publications/health-targets-performance-resources-2025-26"/>
              </a:rPr>
              <a:t>Comparisons to historic data reflects the first published result. Data i</a:t>
            </a:r>
            <a:r>
              <a:rPr lang="en-US" sz="138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  <a:hlinkClick r:id="rId13" tooltip="https://www.tewhatuora.govt.nz/publications/health-targets-performance-resources-2025-26"/>
              </a:rPr>
              <a:t>s based on point-in-time snapshots and may differ from other published statistics due to differences in timing, methodology, or data sources. </a:t>
            </a:r>
            <a:r>
              <a:rPr lang="en-US" sz="1384" b="1">
                <a:solidFill>
                  <a:srgbClr val="003399"/>
                </a:solidFill>
                <a:latin typeface="Poppins Bold"/>
                <a:ea typeface="Poppins Bold"/>
                <a:cs typeface="Poppins Bold"/>
                <a:sym typeface="Poppins Bold"/>
                <a:hlinkClick r:id="rId13" tooltip="https://www.tewhatuora.govt.nz/publications/health-targets-performance-resources-2025-26"/>
              </a:rPr>
              <a:t>See caveats.</a:t>
            </a:r>
          </a:p>
        </p:txBody>
      </p:sp>
      <p:sp>
        <p:nvSpPr>
          <p:cNvPr id="240" name="TextBox 238">
            <a:extLst>
              <a:ext uri="{FF2B5EF4-FFF2-40B4-BE49-F238E27FC236}">
                <a16:creationId xmlns:a16="http://schemas.microsoft.com/office/drawing/2014/main" id="{722912D9-BB48-4921-562D-69538D9D9112}"/>
              </a:ext>
            </a:extLst>
          </p:cNvPr>
          <p:cNvSpPr txBox="1"/>
          <p:nvPr/>
        </p:nvSpPr>
        <p:spPr>
          <a:xfrm>
            <a:off x="8636006" y="2418239"/>
            <a:ext cx="1981347" cy="230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67"/>
              </a:lnSpc>
            </a:pPr>
            <a:r>
              <a:rPr lang="en-US" sz="13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2025/26 milestone: 87%</a:t>
            </a:r>
          </a:p>
        </p:txBody>
      </p:sp>
      <p:sp>
        <p:nvSpPr>
          <p:cNvPr id="241" name="TextBox 239">
            <a:extLst>
              <a:ext uri="{FF2B5EF4-FFF2-40B4-BE49-F238E27FC236}">
                <a16:creationId xmlns:a16="http://schemas.microsoft.com/office/drawing/2014/main" id="{B60CCD78-009E-3482-BF96-F90AEC2A1A61}"/>
              </a:ext>
            </a:extLst>
          </p:cNvPr>
          <p:cNvSpPr txBox="1"/>
          <p:nvPr/>
        </p:nvSpPr>
        <p:spPr>
          <a:xfrm>
            <a:off x="8667907" y="5811037"/>
            <a:ext cx="1981347" cy="230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67"/>
              </a:lnSpc>
            </a:pPr>
            <a:r>
              <a:rPr lang="en-US" sz="13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2025/26 milestone: 87%</a:t>
            </a:r>
          </a:p>
        </p:txBody>
      </p:sp>
      <p:sp>
        <p:nvSpPr>
          <p:cNvPr id="242" name="TextBox 240">
            <a:extLst>
              <a:ext uri="{FF2B5EF4-FFF2-40B4-BE49-F238E27FC236}">
                <a16:creationId xmlns:a16="http://schemas.microsoft.com/office/drawing/2014/main" id="{E895E25B-4DB2-A6DA-4A0C-A7A06D03E232}"/>
              </a:ext>
            </a:extLst>
          </p:cNvPr>
          <p:cNvSpPr txBox="1"/>
          <p:nvPr/>
        </p:nvSpPr>
        <p:spPr>
          <a:xfrm>
            <a:off x="8582826" y="9419763"/>
            <a:ext cx="1967390" cy="230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67"/>
              </a:lnSpc>
            </a:pPr>
            <a:r>
              <a:rPr lang="en-US" sz="13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2025/26 milestone: 77%</a:t>
            </a:r>
          </a:p>
        </p:txBody>
      </p:sp>
      <p:sp>
        <p:nvSpPr>
          <p:cNvPr id="243" name="TextBox 241">
            <a:extLst>
              <a:ext uri="{FF2B5EF4-FFF2-40B4-BE49-F238E27FC236}">
                <a16:creationId xmlns:a16="http://schemas.microsoft.com/office/drawing/2014/main" id="{77B1CE6F-8FB2-9666-2750-D645801EA1AC}"/>
              </a:ext>
            </a:extLst>
          </p:cNvPr>
          <p:cNvSpPr txBox="1"/>
          <p:nvPr/>
        </p:nvSpPr>
        <p:spPr>
          <a:xfrm>
            <a:off x="8610133" y="12943455"/>
            <a:ext cx="1996229" cy="230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67"/>
              </a:lnSpc>
            </a:pPr>
            <a:r>
              <a:rPr lang="en-US" sz="13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2025/26 milestone: 65%</a:t>
            </a:r>
          </a:p>
        </p:txBody>
      </p:sp>
      <p:sp>
        <p:nvSpPr>
          <p:cNvPr id="244" name="TextBox 242">
            <a:extLst>
              <a:ext uri="{FF2B5EF4-FFF2-40B4-BE49-F238E27FC236}">
                <a16:creationId xmlns:a16="http://schemas.microsoft.com/office/drawing/2014/main" id="{EEE5123F-4994-6582-720F-750729ADF55E}"/>
              </a:ext>
            </a:extLst>
          </p:cNvPr>
          <p:cNvSpPr txBox="1"/>
          <p:nvPr/>
        </p:nvSpPr>
        <p:spPr>
          <a:xfrm>
            <a:off x="8568967" y="16442948"/>
            <a:ext cx="1981148" cy="230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67"/>
              </a:lnSpc>
            </a:pPr>
            <a:r>
              <a:rPr lang="en-US" sz="13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2025/26 milestone: 70%</a:t>
            </a:r>
          </a:p>
        </p:txBody>
      </p:sp>
    </p:spTree>
    <p:extLst>
      <p:ext uri="{BB962C8B-B14F-4D97-AF65-F5344CB8AC3E}">
        <p14:creationId xmlns:p14="http://schemas.microsoft.com/office/powerpoint/2010/main" val="3843121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" name="Group 2">
            <a:extLst>
              <a:ext uri="{FF2B5EF4-FFF2-40B4-BE49-F238E27FC236}">
                <a16:creationId xmlns:a16="http://schemas.microsoft.com/office/drawing/2014/main" id="{BDF71F47-C5FB-EBC1-CB52-1A3A6CE0FBC1}"/>
              </a:ext>
            </a:extLst>
          </p:cNvPr>
          <p:cNvGrpSpPr/>
          <p:nvPr/>
        </p:nvGrpSpPr>
        <p:grpSpPr>
          <a:xfrm>
            <a:off x="0" y="-118919"/>
            <a:ext cx="14400213" cy="2278903"/>
            <a:chOff x="0" y="0"/>
            <a:chExt cx="2709333" cy="291242"/>
          </a:xfrm>
        </p:grpSpPr>
        <p:sp>
          <p:nvSpPr>
            <p:cNvPr id="268" name="Freeform 3">
              <a:extLst>
                <a:ext uri="{FF2B5EF4-FFF2-40B4-BE49-F238E27FC236}">
                  <a16:creationId xmlns:a16="http://schemas.microsoft.com/office/drawing/2014/main" id="{61CA055A-7021-2AC2-0D2F-4A48481E726C}"/>
                </a:ext>
              </a:extLst>
            </p:cNvPr>
            <p:cNvSpPr/>
            <p:nvPr/>
          </p:nvSpPr>
          <p:spPr>
            <a:xfrm>
              <a:off x="0" y="0"/>
              <a:ext cx="2709333" cy="291242"/>
            </a:xfrm>
            <a:custGeom>
              <a:avLst/>
              <a:gdLst/>
              <a:ahLst/>
              <a:cxnLst/>
              <a:rect l="l" t="t" r="r" b="b"/>
              <a:pathLst>
                <a:path w="2709333" h="291242">
                  <a:moveTo>
                    <a:pt x="0" y="0"/>
                  </a:moveTo>
                  <a:lnTo>
                    <a:pt x="2709333" y="0"/>
                  </a:lnTo>
                  <a:lnTo>
                    <a:pt x="2709333" y="291242"/>
                  </a:lnTo>
                  <a:lnTo>
                    <a:pt x="0" y="291242"/>
                  </a:lnTo>
                  <a:close/>
                </a:path>
              </a:pathLst>
            </a:custGeom>
            <a:solidFill>
              <a:srgbClr val="15284C"/>
            </a:solidFill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269" name="TextBox 4">
              <a:extLst>
                <a:ext uri="{FF2B5EF4-FFF2-40B4-BE49-F238E27FC236}">
                  <a16:creationId xmlns:a16="http://schemas.microsoft.com/office/drawing/2014/main" id="{4360EB3F-C123-C1B4-411E-1369B2977E8F}"/>
                </a:ext>
              </a:extLst>
            </p:cNvPr>
            <p:cNvSpPr txBox="1"/>
            <p:nvPr/>
          </p:nvSpPr>
          <p:spPr>
            <a:xfrm>
              <a:off x="0" y="-47625"/>
              <a:ext cx="2709333" cy="338867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  <a:spcBef>
                  <a:spcPct val="0"/>
                </a:spcBef>
              </a:pPr>
              <a:endParaRPr sz="2400"/>
            </a:p>
          </p:txBody>
        </p:sp>
      </p:grpSp>
      <p:sp>
        <p:nvSpPr>
          <p:cNvPr id="270" name="Freeform 5">
            <a:extLst>
              <a:ext uri="{FF2B5EF4-FFF2-40B4-BE49-F238E27FC236}">
                <a16:creationId xmlns:a16="http://schemas.microsoft.com/office/drawing/2014/main" id="{472C9C46-DF78-D3B6-7882-FAE2A77E244B}"/>
              </a:ext>
            </a:extLst>
          </p:cNvPr>
          <p:cNvSpPr/>
          <p:nvPr/>
        </p:nvSpPr>
        <p:spPr>
          <a:xfrm>
            <a:off x="10593900" y="615328"/>
            <a:ext cx="3806313" cy="1023729"/>
          </a:xfrm>
          <a:custGeom>
            <a:avLst/>
            <a:gdLst/>
            <a:ahLst/>
            <a:cxnLst/>
            <a:rect l="l" t="t" r="r" b="b"/>
            <a:pathLst>
              <a:path w="2854810" h="767817">
                <a:moveTo>
                  <a:pt x="0" y="0"/>
                </a:moveTo>
                <a:lnTo>
                  <a:pt x="2854810" y="0"/>
                </a:lnTo>
                <a:lnTo>
                  <a:pt x="2854810" y="767818"/>
                </a:lnTo>
                <a:lnTo>
                  <a:pt x="0" y="7678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NZ" sz="2400"/>
          </a:p>
        </p:txBody>
      </p:sp>
      <p:grpSp>
        <p:nvGrpSpPr>
          <p:cNvPr id="271" name="Group 6">
            <a:extLst>
              <a:ext uri="{FF2B5EF4-FFF2-40B4-BE49-F238E27FC236}">
                <a16:creationId xmlns:a16="http://schemas.microsoft.com/office/drawing/2014/main" id="{2DEE541D-ADDF-7B3B-F297-C41033555E46}"/>
              </a:ext>
            </a:extLst>
          </p:cNvPr>
          <p:cNvGrpSpPr/>
          <p:nvPr/>
        </p:nvGrpSpPr>
        <p:grpSpPr>
          <a:xfrm>
            <a:off x="272385" y="2272246"/>
            <a:ext cx="14031830" cy="3345448"/>
            <a:chOff x="0" y="0"/>
            <a:chExt cx="2666800" cy="635814"/>
          </a:xfrm>
        </p:grpSpPr>
        <p:sp>
          <p:nvSpPr>
            <p:cNvPr id="272" name="Freeform 7">
              <a:extLst>
                <a:ext uri="{FF2B5EF4-FFF2-40B4-BE49-F238E27FC236}">
                  <a16:creationId xmlns:a16="http://schemas.microsoft.com/office/drawing/2014/main" id="{3C521E4F-2ADD-1620-95AF-8AEB956B8E06}"/>
                </a:ext>
              </a:extLst>
            </p:cNvPr>
            <p:cNvSpPr/>
            <p:nvPr/>
          </p:nvSpPr>
          <p:spPr>
            <a:xfrm>
              <a:off x="0" y="0"/>
              <a:ext cx="2666800" cy="635814"/>
            </a:xfrm>
            <a:custGeom>
              <a:avLst/>
              <a:gdLst/>
              <a:ahLst/>
              <a:cxnLst/>
              <a:rect l="l" t="t" r="r" b="b"/>
              <a:pathLst>
                <a:path w="2666800" h="635814">
                  <a:moveTo>
                    <a:pt x="11035" y="0"/>
                  </a:moveTo>
                  <a:lnTo>
                    <a:pt x="2655766" y="0"/>
                  </a:lnTo>
                  <a:cubicBezTo>
                    <a:pt x="2658692" y="0"/>
                    <a:pt x="2661499" y="1163"/>
                    <a:pt x="2663568" y="3232"/>
                  </a:cubicBezTo>
                  <a:cubicBezTo>
                    <a:pt x="2665638" y="5301"/>
                    <a:pt x="2666800" y="8108"/>
                    <a:pt x="2666800" y="11035"/>
                  </a:cubicBezTo>
                  <a:lnTo>
                    <a:pt x="2666800" y="624780"/>
                  </a:lnTo>
                  <a:cubicBezTo>
                    <a:pt x="2666800" y="627707"/>
                    <a:pt x="2665638" y="630513"/>
                    <a:pt x="2663568" y="632583"/>
                  </a:cubicBezTo>
                  <a:cubicBezTo>
                    <a:pt x="2661499" y="634652"/>
                    <a:pt x="2658692" y="635814"/>
                    <a:pt x="2655766" y="635814"/>
                  </a:cubicBezTo>
                  <a:lnTo>
                    <a:pt x="11035" y="635814"/>
                  </a:lnTo>
                  <a:cubicBezTo>
                    <a:pt x="8108" y="635814"/>
                    <a:pt x="5301" y="634652"/>
                    <a:pt x="3232" y="632583"/>
                  </a:cubicBezTo>
                  <a:cubicBezTo>
                    <a:pt x="1163" y="630513"/>
                    <a:pt x="0" y="627707"/>
                    <a:pt x="0" y="624780"/>
                  </a:cubicBezTo>
                  <a:lnTo>
                    <a:pt x="0" y="11035"/>
                  </a:lnTo>
                  <a:cubicBezTo>
                    <a:pt x="0" y="8108"/>
                    <a:pt x="1163" y="5301"/>
                    <a:pt x="3232" y="3232"/>
                  </a:cubicBezTo>
                  <a:cubicBezTo>
                    <a:pt x="5301" y="1163"/>
                    <a:pt x="8108" y="0"/>
                    <a:pt x="11035" y="0"/>
                  </a:cubicBezTo>
                  <a:close/>
                </a:path>
              </a:pathLst>
            </a:custGeom>
            <a:solidFill>
              <a:srgbClr val="F6F4EC"/>
            </a:solidFill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273" name="TextBox 8">
              <a:extLst>
                <a:ext uri="{FF2B5EF4-FFF2-40B4-BE49-F238E27FC236}">
                  <a16:creationId xmlns:a16="http://schemas.microsoft.com/office/drawing/2014/main" id="{E8203CC8-CB9F-9A80-41F5-B2EAFD69C2C8}"/>
                </a:ext>
              </a:extLst>
            </p:cNvPr>
            <p:cNvSpPr txBox="1"/>
            <p:nvPr/>
          </p:nvSpPr>
          <p:spPr>
            <a:xfrm>
              <a:off x="0" y="-57150"/>
              <a:ext cx="2666800" cy="692964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920"/>
                </a:lnSpc>
              </a:pPr>
              <a:endParaRPr sz="2400"/>
            </a:p>
          </p:txBody>
        </p:sp>
      </p:grpSp>
      <p:sp>
        <p:nvSpPr>
          <p:cNvPr id="274" name="TextBox 9">
            <a:extLst>
              <a:ext uri="{FF2B5EF4-FFF2-40B4-BE49-F238E27FC236}">
                <a16:creationId xmlns:a16="http://schemas.microsoft.com/office/drawing/2014/main" id="{1978543F-0C09-48A2-9193-1178E600F3F0}"/>
              </a:ext>
            </a:extLst>
          </p:cNvPr>
          <p:cNvSpPr txBox="1"/>
          <p:nvPr/>
        </p:nvSpPr>
        <p:spPr>
          <a:xfrm>
            <a:off x="536710" y="2360557"/>
            <a:ext cx="5777290" cy="451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7" b="1">
                <a:solidFill>
                  <a:srgbClr val="0C818F"/>
                </a:solidFill>
                <a:latin typeface="Poppins Bold"/>
                <a:ea typeface="Poppins Bold"/>
                <a:cs typeface="Poppins Bold"/>
                <a:sym typeface="Poppins Bold"/>
              </a:rPr>
              <a:t>Faster cancer treatment &lt;31 days</a:t>
            </a:r>
          </a:p>
        </p:txBody>
      </p:sp>
      <p:pic>
        <p:nvPicPr>
          <p:cNvPr id="275" name="Picture 10">
            <a:extLst>
              <a:ext uri="{FF2B5EF4-FFF2-40B4-BE49-F238E27FC236}">
                <a16:creationId xmlns:a16="http://schemas.microsoft.com/office/drawing/2014/main" id="{30E505E4-0201-33A3-821A-2FD1B436A8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69493" y="1703923"/>
            <a:ext cx="12564649" cy="4697717"/>
          </a:xfrm>
          <a:prstGeom prst="rect">
            <a:avLst/>
          </a:prstGeom>
        </p:spPr>
      </p:pic>
      <p:sp>
        <p:nvSpPr>
          <p:cNvPr id="276" name="AutoShape 11">
            <a:extLst>
              <a:ext uri="{FF2B5EF4-FFF2-40B4-BE49-F238E27FC236}">
                <a16:creationId xmlns:a16="http://schemas.microsoft.com/office/drawing/2014/main" id="{58457DAC-F40E-72B7-A61A-E25C59E55AC2}"/>
              </a:ext>
            </a:extLst>
          </p:cNvPr>
          <p:cNvSpPr/>
          <p:nvPr/>
        </p:nvSpPr>
        <p:spPr>
          <a:xfrm>
            <a:off x="1908515" y="4940944"/>
            <a:ext cx="0" cy="583214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277" name="AutoShape 12">
            <a:extLst>
              <a:ext uri="{FF2B5EF4-FFF2-40B4-BE49-F238E27FC236}">
                <a16:creationId xmlns:a16="http://schemas.microsoft.com/office/drawing/2014/main" id="{2F84CAE8-D38C-F5E7-3EAF-7E53C28BF406}"/>
              </a:ext>
            </a:extLst>
          </p:cNvPr>
          <p:cNvSpPr/>
          <p:nvPr/>
        </p:nvSpPr>
        <p:spPr>
          <a:xfrm>
            <a:off x="9483729" y="4940944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278" name="AutoShape 13">
            <a:extLst>
              <a:ext uri="{FF2B5EF4-FFF2-40B4-BE49-F238E27FC236}">
                <a16:creationId xmlns:a16="http://schemas.microsoft.com/office/drawing/2014/main" id="{80BCE115-F542-7D4E-FA73-B1CDFA85463A}"/>
              </a:ext>
            </a:extLst>
          </p:cNvPr>
          <p:cNvSpPr/>
          <p:nvPr/>
        </p:nvSpPr>
        <p:spPr>
          <a:xfrm>
            <a:off x="2922278" y="4969698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279" name="Freeform 14">
            <a:extLst>
              <a:ext uri="{FF2B5EF4-FFF2-40B4-BE49-F238E27FC236}">
                <a16:creationId xmlns:a16="http://schemas.microsoft.com/office/drawing/2014/main" id="{23865D9A-7D06-F05F-718C-C2105180C83F}"/>
              </a:ext>
            </a:extLst>
          </p:cNvPr>
          <p:cNvSpPr/>
          <p:nvPr/>
        </p:nvSpPr>
        <p:spPr>
          <a:xfrm>
            <a:off x="10986644" y="2274852"/>
            <a:ext cx="1178638" cy="1123043"/>
          </a:xfrm>
          <a:custGeom>
            <a:avLst/>
            <a:gdLst/>
            <a:ahLst/>
            <a:cxnLst/>
            <a:rect l="l" t="t" r="r" b="b"/>
            <a:pathLst>
              <a:path w="884002" h="842304">
                <a:moveTo>
                  <a:pt x="0" y="0"/>
                </a:moveTo>
                <a:lnTo>
                  <a:pt x="884002" y="0"/>
                </a:lnTo>
                <a:lnTo>
                  <a:pt x="884002" y="842304"/>
                </a:lnTo>
                <a:lnTo>
                  <a:pt x="0" y="8423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588" t="-36518" r="-252743" b="-52566"/>
            </a:stretch>
          </a:blipFill>
        </p:spPr>
        <p:txBody>
          <a:bodyPr/>
          <a:lstStyle/>
          <a:p>
            <a:endParaRPr lang="en-NZ" sz="2400"/>
          </a:p>
        </p:txBody>
      </p:sp>
      <p:grpSp>
        <p:nvGrpSpPr>
          <p:cNvPr id="280" name="Group 15">
            <a:extLst>
              <a:ext uri="{FF2B5EF4-FFF2-40B4-BE49-F238E27FC236}">
                <a16:creationId xmlns:a16="http://schemas.microsoft.com/office/drawing/2014/main" id="{4487AEC8-422A-3DA3-3A8E-39878FA74FC8}"/>
              </a:ext>
            </a:extLst>
          </p:cNvPr>
          <p:cNvGrpSpPr/>
          <p:nvPr/>
        </p:nvGrpSpPr>
        <p:grpSpPr>
          <a:xfrm>
            <a:off x="272385" y="5763650"/>
            <a:ext cx="14031830" cy="3400471"/>
            <a:chOff x="0" y="0"/>
            <a:chExt cx="2666800" cy="646272"/>
          </a:xfrm>
        </p:grpSpPr>
        <p:sp>
          <p:nvSpPr>
            <p:cNvPr id="281" name="Freeform 16">
              <a:extLst>
                <a:ext uri="{FF2B5EF4-FFF2-40B4-BE49-F238E27FC236}">
                  <a16:creationId xmlns:a16="http://schemas.microsoft.com/office/drawing/2014/main" id="{8FFDAEDF-E6F4-847E-1A4B-DD4392A5043E}"/>
                </a:ext>
              </a:extLst>
            </p:cNvPr>
            <p:cNvSpPr/>
            <p:nvPr/>
          </p:nvSpPr>
          <p:spPr>
            <a:xfrm>
              <a:off x="0" y="0"/>
              <a:ext cx="2666800" cy="646272"/>
            </a:xfrm>
            <a:custGeom>
              <a:avLst/>
              <a:gdLst/>
              <a:ahLst/>
              <a:cxnLst/>
              <a:rect l="l" t="t" r="r" b="b"/>
              <a:pathLst>
                <a:path w="2666800" h="646272">
                  <a:moveTo>
                    <a:pt x="11035" y="0"/>
                  </a:moveTo>
                  <a:lnTo>
                    <a:pt x="2655766" y="0"/>
                  </a:lnTo>
                  <a:cubicBezTo>
                    <a:pt x="2658692" y="0"/>
                    <a:pt x="2661499" y="1163"/>
                    <a:pt x="2663568" y="3232"/>
                  </a:cubicBezTo>
                  <a:cubicBezTo>
                    <a:pt x="2665638" y="5301"/>
                    <a:pt x="2666800" y="8108"/>
                    <a:pt x="2666800" y="11035"/>
                  </a:cubicBezTo>
                  <a:lnTo>
                    <a:pt x="2666800" y="635237"/>
                  </a:lnTo>
                  <a:cubicBezTo>
                    <a:pt x="2666800" y="638164"/>
                    <a:pt x="2665638" y="640970"/>
                    <a:pt x="2663568" y="643040"/>
                  </a:cubicBezTo>
                  <a:cubicBezTo>
                    <a:pt x="2661499" y="645109"/>
                    <a:pt x="2658692" y="646272"/>
                    <a:pt x="2655766" y="646272"/>
                  </a:cubicBezTo>
                  <a:lnTo>
                    <a:pt x="11035" y="646272"/>
                  </a:lnTo>
                  <a:cubicBezTo>
                    <a:pt x="8108" y="646272"/>
                    <a:pt x="5301" y="645109"/>
                    <a:pt x="3232" y="643040"/>
                  </a:cubicBezTo>
                  <a:cubicBezTo>
                    <a:pt x="1163" y="640970"/>
                    <a:pt x="0" y="638164"/>
                    <a:pt x="0" y="635237"/>
                  </a:cubicBezTo>
                  <a:lnTo>
                    <a:pt x="0" y="11035"/>
                  </a:lnTo>
                  <a:cubicBezTo>
                    <a:pt x="0" y="8108"/>
                    <a:pt x="1163" y="5301"/>
                    <a:pt x="3232" y="3232"/>
                  </a:cubicBezTo>
                  <a:cubicBezTo>
                    <a:pt x="5301" y="1163"/>
                    <a:pt x="8108" y="0"/>
                    <a:pt x="11035" y="0"/>
                  </a:cubicBezTo>
                  <a:close/>
                </a:path>
              </a:pathLst>
            </a:custGeom>
            <a:solidFill>
              <a:srgbClr val="F6F4EC"/>
            </a:solidFill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282" name="TextBox 17">
              <a:extLst>
                <a:ext uri="{FF2B5EF4-FFF2-40B4-BE49-F238E27FC236}">
                  <a16:creationId xmlns:a16="http://schemas.microsoft.com/office/drawing/2014/main" id="{0018BEEA-A12B-0DDA-E14B-1947A72C6193}"/>
                </a:ext>
              </a:extLst>
            </p:cNvPr>
            <p:cNvSpPr txBox="1"/>
            <p:nvPr/>
          </p:nvSpPr>
          <p:spPr>
            <a:xfrm>
              <a:off x="0" y="-57150"/>
              <a:ext cx="2666800" cy="703422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920"/>
                </a:lnSpc>
              </a:pPr>
              <a:endParaRPr sz="2400"/>
            </a:p>
          </p:txBody>
        </p:sp>
      </p:grpSp>
      <p:sp>
        <p:nvSpPr>
          <p:cNvPr id="283" name="TextBox 18">
            <a:extLst>
              <a:ext uri="{FF2B5EF4-FFF2-40B4-BE49-F238E27FC236}">
                <a16:creationId xmlns:a16="http://schemas.microsoft.com/office/drawing/2014/main" id="{EAB5F4C2-E1E0-6732-BC65-5FA0D2D38976}"/>
              </a:ext>
            </a:extLst>
          </p:cNvPr>
          <p:cNvSpPr txBox="1"/>
          <p:nvPr/>
        </p:nvSpPr>
        <p:spPr>
          <a:xfrm>
            <a:off x="144587" y="5916046"/>
            <a:ext cx="9236787" cy="451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7" b="1">
                <a:solidFill>
                  <a:srgbClr val="15284C"/>
                </a:solidFill>
                <a:latin typeface="Poppins Bold"/>
                <a:ea typeface="Poppins Bold"/>
                <a:cs typeface="Poppins Bold"/>
                <a:sym typeface="Poppins Bold"/>
              </a:rPr>
              <a:t>Improved immunisation for children &lt;24 months </a:t>
            </a:r>
          </a:p>
        </p:txBody>
      </p:sp>
      <p:pic>
        <p:nvPicPr>
          <p:cNvPr id="284" name="Picture 19">
            <a:extLst>
              <a:ext uri="{FF2B5EF4-FFF2-40B4-BE49-F238E27FC236}">
                <a16:creationId xmlns:a16="http://schemas.microsoft.com/office/drawing/2014/main" id="{E5D371B1-C48C-9104-6BA0-9EE2312970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83496" y="5205990"/>
            <a:ext cx="12564649" cy="4697717"/>
          </a:xfrm>
          <a:prstGeom prst="rect">
            <a:avLst/>
          </a:prstGeom>
        </p:spPr>
      </p:pic>
      <p:grpSp>
        <p:nvGrpSpPr>
          <p:cNvPr id="285" name="Group 20">
            <a:extLst>
              <a:ext uri="{FF2B5EF4-FFF2-40B4-BE49-F238E27FC236}">
                <a16:creationId xmlns:a16="http://schemas.microsoft.com/office/drawing/2014/main" id="{81BE6BDB-5896-31FB-AAF0-E60B419813B2}"/>
              </a:ext>
            </a:extLst>
          </p:cNvPr>
          <p:cNvGrpSpPr/>
          <p:nvPr/>
        </p:nvGrpSpPr>
        <p:grpSpPr>
          <a:xfrm>
            <a:off x="12214279" y="5763650"/>
            <a:ext cx="2069384" cy="3375071"/>
            <a:chOff x="0" y="0"/>
            <a:chExt cx="321194" cy="523790"/>
          </a:xfrm>
        </p:grpSpPr>
        <p:sp>
          <p:nvSpPr>
            <p:cNvPr id="286" name="Freeform 21">
              <a:extLst>
                <a:ext uri="{FF2B5EF4-FFF2-40B4-BE49-F238E27FC236}">
                  <a16:creationId xmlns:a16="http://schemas.microsoft.com/office/drawing/2014/main" id="{E218E4AC-A8B3-70A2-A49C-C81AFBD869C7}"/>
                </a:ext>
              </a:extLst>
            </p:cNvPr>
            <p:cNvSpPr/>
            <p:nvPr/>
          </p:nvSpPr>
          <p:spPr>
            <a:xfrm>
              <a:off x="0" y="0"/>
              <a:ext cx="321194" cy="523790"/>
            </a:xfrm>
            <a:custGeom>
              <a:avLst/>
              <a:gdLst/>
              <a:ahLst/>
              <a:cxnLst/>
              <a:rect l="l" t="t" r="r" b="b"/>
              <a:pathLst>
                <a:path w="321194" h="523790">
                  <a:moveTo>
                    <a:pt x="321194" y="44893"/>
                  </a:moveTo>
                  <a:lnTo>
                    <a:pt x="321194" y="478897"/>
                  </a:lnTo>
                  <a:cubicBezTo>
                    <a:pt x="321194" y="503691"/>
                    <a:pt x="301095" y="523790"/>
                    <a:pt x="276302" y="523790"/>
                  </a:cubicBezTo>
                  <a:lnTo>
                    <a:pt x="44893" y="523790"/>
                  </a:lnTo>
                  <a:cubicBezTo>
                    <a:pt x="20099" y="523790"/>
                    <a:pt x="0" y="503691"/>
                    <a:pt x="0" y="478897"/>
                  </a:cubicBezTo>
                  <a:lnTo>
                    <a:pt x="0" y="44893"/>
                  </a:lnTo>
                  <a:cubicBezTo>
                    <a:pt x="0" y="20099"/>
                    <a:pt x="20099" y="0"/>
                    <a:pt x="44893" y="0"/>
                  </a:cubicBezTo>
                  <a:lnTo>
                    <a:pt x="276302" y="0"/>
                  </a:lnTo>
                  <a:cubicBezTo>
                    <a:pt x="301095" y="0"/>
                    <a:pt x="321194" y="20099"/>
                    <a:pt x="321194" y="44893"/>
                  </a:cubicBezTo>
                  <a:close/>
                </a:path>
              </a:pathLst>
            </a:custGeom>
            <a:solidFill>
              <a:srgbClr val="15284C"/>
            </a:solidFill>
            <a:ln w="19050" cap="sq">
              <a:solidFill>
                <a:srgbClr val="15284C"/>
              </a:solidFill>
              <a:prstDash val="solid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287" name="TextBox 22">
              <a:extLst>
                <a:ext uri="{FF2B5EF4-FFF2-40B4-BE49-F238E27FC236}">
                  <a16:creationId xmlns:a16="http://schemas.microsoft.com/office/drawing/2014/main" id="{B3AA8867-81FD-DF79-3A42-3C1CF1FF6DD0}"/>
                </a:ext>
              </a:extLst>
            </p:cNvPr>
            <p:cNvSpPr txBox="1"/>
            <p:nvPr/>
          </p:nvSpPr>
          <p:spPr>
            <a:xfrm>
              <a:off x="0" y="-66675"/>
              <a:ext cx="321194" cy="590465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grpSp>
        <p:nvGrpSpPr>
          <p:cNvPr id="288" name="Group 23">
            <a:extLst>
              <a:ext uri="{FF2B5EF4-FFF2-40B4-BE49-F238E27FC236}">
                <a16:creationId xmlns:a16="http://schemas.microsoft.com/office/drawing/2014/main" id="{634D9C70-2A54-A6EE-25C4-E090AF19B86C}"/>
              </a:ext>
            </a:extLst>
          </p:cNvPr>
          <p:cNvGrpSpPr/>
          <p:nvPr/>
        </p:nvGrpSpPr>
        <p:grpSpPr>
          <a:xfrm>
            <a:off x="272385" y="9327090"/>
            <a:ext cx="14031830" cy="3345448"/>
            <a:chOff x="0" y="0"/>
            <a:chExt cx="2666800" cy="635814"/>
          </a:xfrm>
        </p:grpSpPr>
        <p:sp>
          <p:nvSpPr>
            <p:cNvPr id="289" name="Freeform 24">
              <a:extLst>
                <a:ext uri="{FF2B5EF4-FFF2-40B4-BE49-F238E27FC236}">
                  <a16:creationId xmlns:a16="http://schemas.microsoft.com/office/drawing/2014/main" id="{8A4DCF71-ADE8-E5D8-909E-75525F487C7D}"/>
                </a:ext>
              </a:extLst>
            </p:cNvPr>
            <p:cNvSpPr/>
            <p:nvPr/>
          </p:nvSpPr>
          <p:spPr>
            <a:xfrm>
              <a:off x="0" y="0"/>
              <a:ext cx="2666800" cy="635814"/>
            </a:xfrm>
            <a:custGeom>
              <a:avLst/>
              <a:gdLst/>
              <a:ahLst/>
              <a:cxnLst/>
              <a:rect l="l" t="t" r="r" b="b"/>
              <a:pathLst>
                <a:path w="2666800" h="635814">
                  <a:moveTo>
                    <a:pt x="11035" y="0"/>
                  </a:moveTo>
                  <a:lnTo>
                    <a:pt x="2655766" y="0"/>
                  </a:lnTo>
                  <a:cubicBezTo>
                    <a:pt x="2658692" y="0"/>
                    <a:pt x="2661499" y="1163"/>
                    <a:pt x="2663568" y="3232"/>
                  </a:cubicBezTo>
                  <a:cubicBezTo>
                    <a:pt x="2665638" y="5301"/>
                    <a:pt x="2666800" y="8108"/>
                    <a:pt x="2666800" y="11035"/>
                  </a:cubicBezTo>
                  <a:lnTo>
                    <a:pt x="2666800" y="624780"/>
                  </a:lnTo>
                  <a:cubicBezTo>
                    <a:pt x="2666800" y="627707"/>
                    <a:pt x="2665638" y="630513"/>
                    <a:pt x="2663568" y="632583"/>
                  </a:cubicBezTo>
                  <a:cubicBezTo>
                    <a:pt x="2661499" y="634652"/>
                    <a:pt x="2658692" y="635814"/>
                    <a:pt x="2655766" y="635814"/>
                  </a:cubicBezTo>
                  <a:lnTo>
                    <a:pt x="11035" y="635814"/>
                  </a:lnTo>
                  <a:cubicBezTo>
                    <a:pt x="8108" y="635814"/>
                    <a:pt x="5301" y="634652"/>
                    <a:pt x="3232" y="632583"/>
                  </a:cubicBezTo>
                  <a:cubicBezTo>
                    <a:pt x="1163" y="630513"/>
                    <a:pt x="0" y="627707"/>
                    <a:pt x="0" y="624780"/>
                  </a:cubicBezTo>
                  <a:lnTo>
                    <a:pt x="0" y="11035"/>
                  </a:lnTo>
                  <a:cubicBezTo>
                    <a:pt x="0" y="8108"/>
                    <a:pt x="1163" y="5301"/>
                    <a:pt x="3232" y="3232"/>
                  </a:cubicBezTo>
                  <a:cubicBezTo>
                    <a:pt x="5301" y="1163"/>
                    <a:pt x="8108" y="0"/>
                    <a:pt x="11035" y="0"/>
                  </a:cubicBezTo>
                  <a:close/>
                </a:path>
              </a:pathLst>
            </a:custGeom>
            <a:solidFill>
              <a:srgbClr val="F6F4EC"/>
            </a:solidFill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290" name="TextBox 25">
              <a:extLst>
                <a:ext uri="{FF2B5EF4-FFF2-40B4-BE49-F238E27FC236}">
                  <a16:creationId xmlns:a16="http://schemas.microsoft.com/office/drawing/2014/main" id="{04CCD6F6-F413-D1AF-1435-93B6CECD44D6}"/>
                </a:ext>
              </a:extLst>
            </p:cNvPr>
            <p:cNvSpPr txBox="1"/>
            <p:nvPr/>
          </p:nvSpPr>
          <p:spPr>
            <a:xfrm>
              <a:off x="0" y="-57150"/>
              <a:ext cx="2666800" cy="692964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920"/>
                </a:lnSpc>
              </a:pPr>
              <a:endParaRPr sz="2400"/>
            </a:p>
          </p:txBody>
        </p:sp>
      </p:grpSp>
      <p:grpSp>
        <p:nvGrpSpPr>
          <p:cNvPr id="291" name="Group 26">
            <a:extLst>
              <a:ext uri="{FF2B5EF4-FFF2-40B4-BE49-F238E27FC236}">
                <a16:creationId xmlns:a16="http://schemas.microsoft.com/office/drawing/2014/main" id="{C5C43401-CE9A-CB9F-7CA7-6675C3DD9404}"/>
              </a:ext>
            </a:extLst>
          </p:cNvPr>
          <p:cNvGrpSpPr/>
          <p:nvPr/>
        </p:nvGrpSpPr>
        <p:grpSpPr>
          <a:xfrm>
            <a:off x="272385" y="12829157"/>
            <a:ext cx="14031830" cy="3345448"/>
            <a:chOff x="0" y="0"/>
            <a:chExt cx="2666800" cy="635814"/>
          </a:xfrm>
        </p:grpSpPr>
        <p:sp>
          <p:nvSpPr>
            <p:cNvPr id="292" name="Freeform 27">
              <a:extLst>
                <a:ext uri="{FF2B5EF4-FFF2-40B4-BE49-F238E27FC236}">
                  <a16:creationId xmlns:a16="http://schemas.microsoft.com/office/drawing/2014/main" id="{67976E7F-43B5-99E6-0F91-43ABB1D1008C}"/>
                </a:ext>
              </a:extLst>
            </p:cNvPr>
            <p:cNvSpPr/>
            <p:nvPr/>
          </p:nvSpPr>
          <p:spPr>
            <a:xfrm>
              <a:off x="0" y="0"/>
              <a:ext cx="2666800" cy="635814"/>
            </a:xfrm>
            <a:custGeom>
              <a:avLst/>
              <a:gdLst/>
              <a:ahLst/>
              <a:cxnLst/>
              <a:rect l="l" t="t" r="r" b="b"/>
              <a:pathLst>
                <a:path w="2666800" h="635814">
                  <a:moveTo>
                    <a:pt x="11035" y="0"/>
                  </a:moveTo>
                  <a:lnTo>
                    <a:pt x="2655766" y="0"/>
                  </a:lnTo>
                  <a:cubicBezTo>
                    <a:pt x="2658692" y="0"/>
                    <a:pt x="2661499" y="1163"/>
                    <a:pt x="2663568" y="3232"/>
                  </a:cubicBezTo>
                  <a:cubicBezTo>
                    <a:pt x="2665638" y="5301"/>
                    <a:pt x="2666800" y="8108"/>
                    <a:pt x="2666800" y="11035"/>
                  </a:cubicBezTo>
                  <a:lnTo>
                    <a:pt x="2666800" y="624780"/>
                  </a:lnTo>
                  <a:cubicBezTo>
                    <a:pt x="2666800" y="627707"/>
                    <a:pt x="2665638" y="630513"/>
                    <a:pt x="2663568" y="632583"/>
                  </a:cubicBezTo>
                  <a:cubicBezTo>
                    <a:pt x="2661499" y="634652"/>
                    <a:pt x="2658692" y="635814"/>
                    <a:pt x="2655766" y="635814"/>
                  </a:cubicBezTo>
                  <a:lnTo>
                    <a:pt x="11035" y="635814"/>
                  </a:lnTo>
                  <a:cubicBezTo>
                    <a:pt x="8108" y="635814"/>
                    <a:pt x="5301" y="634652"/>
                    <a:pt x="3232" y="632583"/>
                  </a:cubicBezTo>
                  <a:cubicBezTo>
                    <a:pt x="1163" y="630513"/>
                    <a:pt x="0" y="627707"/>
                    <a:pt x="0" y="624780"/>
                  </a:cubicBezTo>
                  <a:lnTo>
                    <a:pt x="0" y="11035"/>
                  </a:lnTo>
                  <a:cubicBezTo>
                    <a:pt x="0" y="8108"/>
                    <a:pt x="1163" y="5301"/>
                    <a:pt x="3232" y="3232"/>
                  </a:cubicBezTo>
                  <a:cubicBezTo>
                    <a:pt x="5301" y="1163"/>
                    <a:pt x="8108" y="0"/>
                    <a:pt x="11035" y="0"/>
                  </a:cubicBezTo>
                  <a:close/>
                </a:path>
              </a:pathLst>
            </a:custGeom>
            <a:solidFill>
              <a:srgbClr val="F6F4EC"/>
            </a:solidFill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293" name="TextBox 28">
              <a:extLst>
                <a:ext uri="{FF2B5EF4-FFF2-40B4-BE49-F238E27FC236}">
                  <a16:creationId xmlns:a16="http://schemas.microsoft.com/office/drawing/2014/main" id="{EEC7E244-FCEB-D998-72A3-5F39A92482CD}"/>
                </a:ext>
              </a:extLst>
            </p:cNvPr>
            <p:cNvSpPr txBox="1"/>
            <p:nvPr/>
          </p:nvSpPr>
          <p:spPr>
            <a:xfrm>
              <a:off x="0" y="-57150"/>
              <a:ext cx="2666800" cy="692964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920"/>
                </a:lnSpc>
              </a:pPr>
              <a:endParaRPr sz="2400"/>
            </a:p>
          </p:txBody>
        </p:sp>
      </p:grpSp>
      <p:sp>
        <p:nvSpPr>
          <p:cNvPr id="294" name="TextBox 29">
            <a:extLst>
              <a:ext uri="{FF2B5EF4-FFF2-40B4-BE49-F238E27FC236}">
                <a16:creationId xmlns:a16="http://schemas.microsoft.com/office/drawing/2014/main" id="{66293CEC-E308-263F-B5D1-071545E0E9ED}"/>
              </a:ext>
            </a:extLst>
          </p:cNvPr>
          <p:cNvSpPr txBox="1"/>
          <p:nvPr/>
        </p:nvSpPr>
        <p:spPr>
          <a:xfrm>
            <a:off x="592948" y="12926530"/>
            <a:ext cx="4455467" cy="451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7" b="1">
                <a:solidFill>
                  <a:srgbClr val="003399"/>
                </a:solidFill>
                <a:latin typeface="Poppins Bold"/>
                <a:ea typeface="Poppins Bold"/>
                <a:cs typeface="Poppins Bold"/>
                <a:sym typeface="Poppins Bold"/>
              </a:rPr>
              <a:t>Shorter wait times for FSA</a:t>
            </a:r>
          </a:p>
        </p:txBody>
      </p:sp>
      <p:pic>
        <p:nvPicPr>
          <p:cNvPr id="295" name="Picture 30">
            <a:extLst>
              <a:ext uri="{FF2B5EF4-FFF2-40B4-BE49-F238E27FC236}">
                <a16:creationId xmlns:a16="http://schemas.microsoft.com/office/drawing/2014/main" id="{AF874E6E-B027-68C0-13B1-BE6611E364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730861" y="12216475"/>
            <a:ext cx="12564649" cy="4697717"/>
          </a:xfrm>
          <a:prstGeom prst="rect">
            <a:avLst/>
          </a:prstGeom>
        </p:spPr>
      </p:pic>
      <p:grpSp>
        <p:nvGrpSpPr>
          <p:cNvPr id="296" name="Group 31">
            <a:extLst>
              <a:ext uri="{FF2B5EF4-FFF2-40B4-BE49-F238E27FC236}">
                <a16:creationId xmlns:a16="http://schemas.microsoft.com/office/drawing/2014/main" id="{899E4ECF-B3A4-B7FE-70CF-F8102F770BCB}"/>
              </a:ext>
            </a:extLst>
          </p:cNvPr>
          <p:cNvGrpSpPr/>
          <p:nvPr/>
        </p:nvGrpSpPr>
        <p:grpSpPr>
          <a:xfrm>
            <a:off x="249921" y="16362805"/>
            <a:ext cx="14031830" cy="3400471"/>
            <a:chOff x="0" y="0"/>
            <a:chExt cx="2666800" cy="646272"/>
          </a:xfrm>
        </p:grpSpPr>
        <p:sp>
          <p:nvSpPr>
            <p:cNvPr id="297" name="Freeform 32">
              <a:extLst>
                <a:ext uri="{FF2B5EF4-FFF2-40B4-BE49-F238E27FC236}">
                  <a16:creationId xmlns:a16="http://schemas.microsoft.com/office/drawing/2014/main" id="{D0DF42EE-5201-CF39-566E-23099A40B05E}"/>
                </a:ext>
              </a:extLst>
            </p:cNvPr>
            <p:cNvSpPr/>
            <p:nvPr/>
          </p:nvSpPr>
          <p:spPr>
            <a:xfrm>
              <a:off x="0" y="0"/>
              <a:ext cx="2666800" cy="646272"/>
            </a:xfrm>
            <a:custGeom>
              <a:avLst/>
              <a:gdLst/>
              <a:ahLst/>
              <a:cxnLst/>
              <a:rect l="l" t="t" r="r" b="b"/>
              <a:pathLst>
                <a:path w="2666800" h="646272">
                  <a:moveTo>
                    <a:pt x="11035" y="0"/>
                  </a:moveTo>
                  <a:lnTo>
                    <a:pt x="2655766" y="0"/>
                  </a:lnTo>
                  <a:cubicBezTo>
                    <a:pt x="2658692" y="0"/>
                    <a:pt x="2661499" y="1163"/>
                    <a:pt x="2663568" y="3232"/>
                  </a:cubicBezTo>
                  <a:cubicBezTo>
                    <a:pt x="2665638" y="5301"/>
                    <a:pt x="2666800" y="8108"/>
                    <a:pt x="2666800" y="11035"/>
                  </a:cubicBezTo>
                  <a:lnTo>
                    <a:pt x="2666800" y="635237"/>
                  </a:lnTo>
                  <a:cubicBezTo>
                    <a:pt x="2666800" y="638164"/>
                    <a:pt x="2665638" y="640970"/>
                    <a:pt x="2663568" y="643040"/>
                  </a:cubicBezTo>
                  <a:cubicBezTo>
                    <a:pt x="2661499" y="645109"/>
                    <a:pt x="2658692" y="646272"/>
                    <a:pt x="2655766" y="646272"/>
                  </a:cubicBezTo>
                  <a:lnTo>
                    <a:pt x="11035" y="646272"/>
                  </a:lnTo>
                  <a:cubicBezTo>
                    <a:pt x="8108" y="646272"/>
                    <a:pt x="5301" y="645109"/>
                    <a:pt x="3232" y="643040"/>
                  </a:cubicBezTo>
                  <a:cubicBezTo>
                    <a:pt x="1163" y="640970"/>
                    <a:pt x="0" y="638164"/>
                    <a:pt x="0" y="635237"/>
                  </a:cubicBezTo>
                  <a:lnTo>
                    <a:pt x="0" y="11035"/>
                  </a:lnTo>
                  <a:cubicBezTo>
                    <a:pt x="0" y="8108"/>
                    <a:pt x="1163" y="5301"/>
                    <a:pt x="3232" y="3232"/>
                  </a:cubicBezTo>
                  <a:cubicBezTo>
                    <a:pt x="5301" y="1163"/>
                    <a:pt x="8108" y="0"/>
                    <a:pt x="11035" y="0"/>
                  </a:cubicBezTo>
                  <a:close/>
                </a:path>
              </a:pathLst>
            </a:custGeom>
            <a:solidFill>
              <a:srgbClr val="F6F4EC"/>
            </a:solidFill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298" name="TextBox 33">
              <a:extLst>
                <a:ext uri="{FF2B5EF4-FFF2-40B4-BE49-F238E27FC236}">
                  <a16:creationId xmlns:a16="http://schemas.microsoft.com/office/drawing/2014/main" id="{B1EC4F3A-E0F5-451D-1535-6FE28D6A20CA}"/>
                </a:ext>
              </a:extLst>
            </p:cNvPr>
            <p:cNvSpPr txBox="1"/>
            <p:nvPr/>
          </p:nvSpPr>
          <p:spPr>
            <a:xfrm>
              <a:off x="0" y="-57150"/>
              <a:ext cx="2666800" cy="703422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920"/>
                </a:lnSpc>
              </a:pPr>
              <a:endParaRPr sz="2400"/>
            </a:p>
          </p:txBody>
        </p:sp>
      </p:grpSp>
      <p:sp>
        <p:nvSpPr>
          <p:cNvPr id="299" name="TextBox 34">
            <a:extLst>
              <a:ext uri="{FF2B5EF4-FFF2-40B4-BE49-F238E27FC236}">
                <a16:creationId xmlns:a16="http://schemas.microsoft.com/office/drawing/2014/main" id="{317515DB-EDE5-2540-ECDF-5F7DC05AB482}"/>
              </a:ext>
            </a:extLst>
          </p:cNvPr>
          <p:cNvSpPr txBox="1"/>
          <p:nvPr/>
        </p:nvSpPr>
        <p:spPr>
          <a:xfrm>
            <a:off x="144587" y="16425798"/>
            <a:ext cx="7862164" cy="451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7" b="1">
                <a:solidFill>
                  <a:srgbClr val="63092E"/>
                </a:solidFill>
                <a:latin typeface="Poppins Bold"/>
                <a:ea typeface="Poppins Bold"/>
                <a:cs typeface="Poppins Bold"/>
                <a:sym typeface="Poppins Bold"/>
              </a:rPr>
              <a:t>Shorter wait times for elective treatment</a:t>
            </a:r>
          </a:p>
        </p:txBody>
      </p:sp>
      <p:pic>
        <p:nvPicPr>
          <p:cNvPr id="300" name="Picture 35">
            <a:extLst>
              <a:ext uri="{FF2B5EF4-FFF2-40B4-BE49-F238E27FC236}">
                <a16:creationId xmlns:a16="http://schemas.microsoft.com/office/drawing/2014/main" id="{95931D96-445A-C068-E930-DC8BBB6DCD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730861" y="15715742"/>
            <a:ext cx="12564649" cy="4697717"/>
          </a:xfrm>
          <a:prstGeom prst="rect">
            <a:avLst/>
          </a:prstGeom>
        </p:spPr>
      </p:pic>
      <p:sp>
        <p:nvSpPr>
          <p:cNvPr id="301" name="Freeform 36">
            <a:extLst>
              <a:ext uri="{FF2B5EF4-FFF2-40B4-BE49-F238E27FC236}">
                <a16:creationId xmlns:a16="http://schemas.microsoft.com/office/drawing/2014/main" id="{B4653625-2420-94DA-DAB3-A48CE12E320C}"/>
              </a:ext>
            </a:extLst>
          </p:cNvPr>
          <p:cNvSpPr/>
          <p:nvPr/>
        </p:nvSpPr>
        <p:spPr>
          <a:xfrm>
            <a:off x="11008518" y="16302874"/>
            <a:ext cx="1247849" cy="1249806"/>
          </a:xfrm>
          <a:custGeom>
            <a:avLst/>
            <a:gdLst/>
            <a:ahLst/>
            <a:cxnLst/>
            <a:rect l="l" t="t" r="r" b="b"/>
            <a:pathLst>
              <a:path w="935911" h="937379">
                <a:moveTo>
                  <a:pt x="0" y="0"/>
                </a:moveTo>
                <a:lnTo>
                  <a:pt x="935912" y="0"/>
                </a:lnTo>
                <a:lnTo>
                  <a:pt x="935912" y="937379"/>
                </a:lnTo>
                <a:lnTo>
                  <a:pt x="0" y="93737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22459" r="-234398" b="-44477"/>
            </a:stretch>
          </a:blipFill>
        </p:spPr>
        <p:txBody>
          <a:bodyPr/>
          <a:lstStyle/>
          <a:p>
            <a:endParaRPr lang="en-NZ" sz="2400"/>
          </a:p>
        </p:txBody>
      </p:sp>
      <p:grpSp>
        <p:nvGrpSpPr>
          <p:cNvPr id="302" name="Group 37">
            <a:extLst>
              <a:ext uri="{FF2B5EF4-FFF2-40B4-BE49-F238E27FC236}">
                <a16:creationId xmlns:a16="http://schemas.microsoft.com/office/drawing/2014/main" id="{E8532150-488C-49C7-E64A-EAC29593723C}"/>
              </a:ext>
            </a:extLst>
          </p:cNvPr>
          <p:cNvGrpSpPr/>
          <p:nvPr/>
        </p:nvGrpSpPr>
        <p:grpSpPr>
          <a:xfrm>
            <a:off x="11008517" y="5729955"/>
            <a:ext cx="1130640" cy="3434167"/>
            <a:chOff x="0" y="0"/>
            <a:chExt cx="1130670" cy="3434256"/>
          </a:xfrm>
        </p:grpSpPr>
        <p:sp>
          <p:nvSpPr>
            <p:cNvPr id="303" name="Freeform 38">
              <a:extLst>
                <a:ext uri="{FF2B5EF4-FFF2-40B4-BE49-F238E27FC236}">
                  <a16:creationId xmlns:a16="http://schemas.microsoft.com/office/drawing/2014/main" id="{FDB783AF-4E0B-47BE-D96F-7C29285301F7}"/>
                </a:ext>
              </a:extLst>
            </p:cNvPr>
            <p:cNvSpPr/>
            <p:nvPr/>
          </p:nvSpPr>
          <p:spPr>
            <a:xfrm>
              <a:off x="0" y="0"/>
              <a:ext cx="1130670" cy="1187142"/>
            </a:xfrm>
            <a:custGeom>
              <a:avLst/>
              <a:gdLst/>
              <a:ahLst/>
              <a:cxnLst/>
              <a:rect l="l" t="t" r="r" b="b"/>
              <a:pathLst>
                <a:path w="1130670" h="1187142">
                  <a:moveTo>
                    <a:pt x="0" y="0"/>
                  </a:moveTo>
                  <a:lnTo>
                    <a:pt x="1130670" y="0"/>
                  </a:lnTo>
                  <a:lnTo>
                    <a:pt x="1130670" y="1187142"/>
                  </a:lnTo>
                  <a:lnTo>
                    <a:pt x="0" y="11871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2494" t="-24885" r="-256120" b="-45892"/>
              </a:stretch>
            </a:blipFill>
          </p:spPr>
          <p:txBody>
            <a:bodyPr/>
            <a:lstStyle/>
            <a:p>
              <a:endParaRPr lang="en-NZ" sz="2400"/>
            </a:p>
          </p:txBody>
        </p:sp>
        <p:grpSp>
          <p:nvGrpSpPr>
            <p:cNvPr id="304" name="Group 39">
              <a:extLst>
                <a:ext uri="{FF2B5EF4-FFF2-40B4-BE49-F238E27FC236}">
                  <a16:creationId xmlns:a16="http://schemas.microsoft.com/office/drawing/2014/main" id="{DC6FCAE0-9AA5-05F5-5446-C8721621369B}"/>
                </a:ext>
              </a:extLst>
            </p:cNvPr>
            <p:cNvGrpSpPr/>
            <p:nvPr/>
          </p:nvGrpSpPr>
          <p:grpSpPr>
            <a:xfrm>
              <a:off x="9645" y="1187142"/>
              <a:ext cx="1073025" cy="1098157"/>
              <a:chOff x="0" y="0"/>
              <a:chExt cx="405925" cy="415383"/>
            </a:xfrm>
          </p:grpSpPr>
          <p:sp>
            <p:nvSpPr>
              <p:cNvPr id="312" name="Freeform 40">
                <a:extLst>
                  <a:ext uri="{FF2B5EF4-FFF2-40B4-BE49-F238E27FC236}">
                    <a16:creationId xmlns:a16="http://schemas.microsoft.com/office/drawing/2014/main" id="{9B473DB1-DFC4-BBD0-C0A7-D2D5E217109A}"/>
                  </a:ext>
                </a:extLst>
              </p:cNvPr>
              <p:cNvSpPr/>
              <p:nvPr/>
            </p:nvSpPr>
            <p:spPr>
              <a:xfrm>
                <a:off x="0" y="0"/>
                <a:ext cx="405925" cy="415383"/>
              </a:xfrm>
              <a:custGeom>
                <a:avLst/>
                <a:gdLst/>
                <a:ahLst/>
                <a:cxnLst/>
                <a:rect l="l" t="t" r="r" b="b"/>
                <a:pathLst>
                  <a:path w="405925" h="415383">
                    <a:moveTo>
                      <a:pt x="405925" y="86581"/>
                    </a:moveTo>
                    <a:lnTo>
                      <a:pt x="405925" y="328802"/>
                    </a:lnTo>
                    <a:cubicBezTo>
                      <a:pt x="405925" y="351765"/>
                      <a:pt x="396803" y="373787"/>
                      <a:pt x="380566" y="390024"/>
                    </a:cubicBezTo>
                    <a:cubicBezTo>
                      <a:pt x="364329" y="406261"/>
                      <a:pt x="342307" y="415383"/>
                      <a:pt x="319345" y="415383"/>
                    </a:cubicBezTo>
                    <a:lnTo>
                      <a:pt x="86581" y="415383"/>
                    </a:lnTo>
                    <a:cubicBezTo>
                      <a:pt x="63618" y="415383"/>
                      <a:pt x="41596" y="406261"/>
                      <a:pt x="25359" y="390024"/>
                    </a:cubicBezTo>
                    <a:cubicBezTo>
                      <a:pt x="9122" y="373787"/>
                      <a:pt x="0" y="351765"/>
                      <a:pt x="0" y="328802"/>
                    </a:cubicBezTo>
                    <a:lnTo>
                      <a:pt x="0" y="86581"/>
                    </a:lnTo>
                    <a:cubicBezTo>
                      <a:pt x="0" y="63618"/>
                      <a:pt x="9122" y="41596"/>
                      <a:pt x="25359" y="25359"/>
                    </a:cubicBezTo>
                    <a:cubicBezTo>
                      <a:pt x="41596" y="9122"/>
                      <a:pt x="63618" y="0"/>
                      <a:pt x="86581" y="0"/>
                    </a:cubicBezTo>
                    <a:lnTo>
                      <a:pt x="319345" y="0"/>
                    </a:lnTo>
                    <a:cubicBezTo>
                      <a:pt x="342307" y="0"/>
                      <a:pt x="364329" y="9122"/>
                      <a:pt x="380566" y="25359"/>
                    </a:cubicBezTo>
                    <a:cubicBezTo>
                      <a:pt x="396803" y="41596"/>
                      <a:pt x="405925" y="63618"/>
                      <a:pt x="405925" y="8658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15284C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NZ" sz="2400"/>
              </a:p>
            </p:txBody>
          </p:sp>
          <p:sp>
            <p:nvSpPr>
              <p:cNvPr id="313" name="TextBox 41">
                <a:extLst>
                  <a:ext uri="{FF2B5EF4-FFF2-40B4-BE49-F238E27FC236}">
                    <a16:creationId xmlns:a16="http://schemas.microsoft.com/office/drawing/2014/main" id="{CEE147D7-9BCB-E68E-8CED-F7BF5965F450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405925" cy="482058"/>
              </a:xfrm>
              <a:prstGeom prst="rect">
                <a:avLst/>
              </a:prstGeom>
            </p:spPr>
            <p:txBody>
              <a:bodyPr lIns="67732" tIns="67732" rIns="67732" bIns="67732" rtlCol="0" anchor="ctr"/>
              <a:lstStyle/>
              <a:p>
                <a:pPr algn="ctr">
                  <a:lnSpc>
                    <a:spcPts val="3733"/>
                  </a:lnSpc>
                </a:pPr>
                <a:endParaRPr sz="2400"/>
              </a:p>
            </p:txBody>
          </p:sp>
        </p:grpSp>
        <p:grpSp>
          <p:nvGrpSpPr>
            <p:cNvPr id="305" name="Group 42">
              <a:extLst>
                <a:ext uri="{FF2B5EF4-FFF2-40B4-BE49-F238E27FC236}">
                  <a16:creationId xmlns:a16="http://schemas.microsoft.com/office/drawing/2014/main" id="{A2C97395-5B1C-FE19-F3AD-ADEAD96B0AC2}"/>
                </a:ext>
              </a:extLst>
            </p:cNvPr>
            <p:cNvGrpSpPr/>
            <p:nvPr/>
          </p:nvGrpSpPr>
          <p:grpSpPr>
            <a:xfrm>
              <a:off x="4688" y="2336099"/>
              <a:ext cx="1073025" cy="1098157"/>
              <a:chOff x="0" y="0"/>
              <a:chExt cx="405925" cy="415383"/>
            </a:xfrm>
          </p:grpSpPr>
          <p:sp>
            <p:nvSpPr>
              <p:cNvPr id="310" name="Freeform 43">
                <a:extLst>
                  <a:ext uri="{FF2B5EF4-FFF2-40B4-BE49-F238E27FC236}">
                    <a16:creationId xmlns:a16="http://schemas.microsoft.com/office/drawing/2014/main" id="{99639E63-CB82-C581-5132-9262ECFBC581}"/>
                  </a:ext>
                </a:extLst>
              </p:cNvPr>
              <p:cNvSpPr/>
              <p:nvPr/>
            </p:nvSpPr>
            <p:spPr>
              <a:xfrm>
                <a:off x="0" y="0"/>
                <a:ext cx="405925" cy="415383"/>
              </a:xfrm>
              <a:custGeom>
                <a:avLst/>
                <a:gdLst/>
                <a:ahLst/>
                <a:cxnLst/>
                <a:rect l="l" t="t" r="r" b="b"/>
                <a:pathLst>
                  <a:path w="405925" h="415383">
                    <a:moveTo>
                      <a:pt x="405925" y="86581"/>
                    </a:moveTo>
                    <a:lnTo>
                      <a:pt x="405925" y="328802"/>
                    </a:lnTo>
                    <a:cubicBezTo>
                      <a:pt x="405925" y="351765"/>
                      <a:pt x="396803" y="373787"/>
                      <a:pt x="380566" y="390024"/>
                    </a:cubicBezTo>
                    <a:cubicBezTo>
                      <a:pt x="364329" y="406261"/>
                      <a:pt x="342307" y="415383"/>
                      <a:pt x="319345" y="415383"/>
                    </a:cubicBezTo>
                    <a:lnTo>
                      <a:pt x="86581" y="415383"/>
                    </a:lnTo>
                    <a:cubicBezTo>
                      <a:pt x="63618" y="415383"/>
                      <a:pt x="41596" y="406261"/>
                      <a:pt x="25359" y="390024"/>
                    </a:cubicBezTo>
                    <a:cubicBezTo>
                      <a:pt x="9122" y="373787"/>
                      <a:pt x="0" y="351765"/>
                      <a:pt x="0" y="328802"/>
                    </a:cubicBezTo>
                    <a:lnTo>
                      <a:pt x="0" y="86581"/>
                    </a:lnTo>
                    <a:cubicBezTo>
                      <a:pt x="0" y="63618"/>
                      <a:pt x="9122" y="41596"/>
                      <a:pt x="25359" y="25359"/>
                    </a:cubicBezTo>
                    <a:cubicBezTo>
                      <a:pt x="41596" y="9122"/>
                      <a:pt x="63618" y="0"/>
                      <a:pt x="86581" y="0"/>
                    </a:cubicBezTo>
                    <a:lnTo>
                      <a:pt x="319345" y="0"/>
                    </a:lnTo>
                    <a:cubicBezTo>
                      <a:pt x="342307" y="0"/>
                      <a:pt x="364329" y="9122"/>
                      <a:pt x="380566" y="25359"/>
                    </a:cubicBezTo>
                    <a:cubicBezTo>
                      <a:pt x="396803" y="41596"/>
                      <a:pt x="405925" y="63618"/>
                      <a:pt x="405925" y="8658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15284C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NZ" sz="2400"/>
              </a:p>
            </p:txBody>
          </p:sp>
          <p:sp>
            <p:nvSpPr>
              <p:cNvPr id="311" name="TextBox 44">
                <a:extLst>
                  <a:ext uri="{FF2B5EF4-FFF2-40B4-BE49-F238E27FC236}">
                    <a16:creationId xmlns:a16="http://schemas.microsoft.com/office/drawing/2014/main" id="{7E387E75-DC79-7D07-3BF4-1415B55874CB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405925" cy="482058"/>
              </a:xfrm>
              <a:prstGeom prst="rect">
                <a:avLst/>
              </a:prstGeom>
            </p:spPr>
            <p:txBody>
              <a:bodyPr lIns="67732" tIns="67732" rIns="67732" bIns="67732" rtlCol="0" anchor="ctr"/>
              <a:lstStyle/>
              <a:p>
                <a:pPr algn="ctr">
                  <a:lnSpc>
                    <a:spcPts val="3733"/>
                  </a:lnSpc>
                </a:pPr>
                <a:endParaRPr sz="2400"/>
              </a:p>
            </p:txBody>
          </p:sp>
        </p:grpSp>
        <p:sp>
          <p:nvSpPr>
            <p:cNvPr id="306" name="TextBox 45">
              <a:extLst>
                <a:ext uri="{FF2B5EF4-FFF2-40B4-BE49-F238E27FC236}">
                  <a16:creationId xmlns:a16="http://schemas.microsoft.com/office/drawing/2014/main" id="{C4A0FFAF-10B1-614F-866F-B9BBEA3F2A2A}"/>
                </a:ext>
              </a:extLst>
            </p:cNvPr>
            <p:cNvSpPr txBox="1"/>
            <p:nvPr/>
          </p:nvSpPr>
          <p:spPr>
            <a:xfrm>
              <a:off x="22196" y="1201788"/>
              <a:ext cx="1055517" cy="6817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29"/>
                </a:lnSpc>
              </a:pPr>
              <a:r>
                <a:rPr lang="en-US" sz="1307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Children immunised in Q1 25/26</a:t>
              </a:r>
            </a:p>
          </p:txBody>
        </p:sp>
        <p:sp>
          <p:nvSpPr>
            <p:cNvPr id="307" name="TextBox 46">
              <a:extLst>
                <a:ext uri="{FF2B5EF4-FFF2-40B4-BE49-F238E27FC236}">
                  <a16:creationId xmlns:a16="http://schemas.microsoft.com/office/drawing/2014/main" id="{8874BA54-5D89-8426-B6AA-0AEF737C91CA}"/>
                </a:ext>
              </a:extLst>
            </p:cNvPr>
            <p:cNvSpPr txBox="1"/>
            <p:nvPr/>
          </p:nvSpPr>
          <p:spPr>
            <a:xfrm>
              <a:off x="0" y="2367849"/>
              <a:ext cx="1055517" cy="6817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29"/>
                </a:lnSpc>
              </a:pPr>
              <a:r>
                <a:rPr lang="en-US" sz="1307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Children immunised in Q1 24/25 </a:t>
              </a:r>
            </a:p>
          </p:txBody>
        </p:sp>
        <p:sp>
          <p:nvSpPr>
            <p:cNvPr id="308" name="TextBox 47">
              <a:extLst>
                <a:ext uri="{FF2B5EF4-FFF2-40B4-BE49-F238E27FC236}">
                  <a16:creationId xmlns:a16="http://schemas.microsoft.com/office/drawing/2014/main" id="{19019916-534F-8EF3-9B31-C4E729EE2F76}"/>
                </a:ext>
              </a:extLst>
            </p:cNvPr>
            <p:cNvSpPr txBox="1"/>
            <p:nvPr/>
          </p:nvSpPr>
          <p:spPr>
            <a:xfrm>
              <a:off x="269861" y="1882297"/>
              <a:ext cx="590947" cy="2689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</a:pPr>
              <a:r>
                <a:rPr lang="en-US" sz="1599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11,967</a:t>
              </a:r>
            </a:p>
          </p:txBody>
        </p:sp>
        <p:sp>
          <p:nvSpPr>
            <p:cNvPr id="309" name="TextBox 48">
              <a:extLst>
                <a:ext uri="{FF2B5EF4-FFF2-40B4-BE49-F238E27FC236}">
                  <a16:creationId xmlns:a16="http://schemas.microsoft.com/office/drawing/2014/main" id="{8E59FFBC-4863-65E3-AE49-F3677B95F828}"/>
                </a:ext>
              </a:extLst>
            </p:cNvPr>
            <p:cNvSpPr txBox="1"/>
            <p:nvPr/>
          </p:nvSpPr>
          <p:spPr>
            <a:xfrm>
              <a:off x="253589" y="3073757"/>
              <a:ext cx="623491" cy="2689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</a:pPr>
              <a:r>
                <a:rPr lang="en-US" sz="1599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11,642</a:t>
              </a:r>
            </a:p>
          </p:txBody>
        </p:sp>
      </p:grpSp>
      <p:grpSp>
        <p:nvGrpSpPr>
          <p:cNvPr id="314" name="Group 49">
            <a:extLst>
              <a:ext uri="{FF2B5EF4-FFF2-40B4-BE49-F238E27FC236}">
                <a16:creationId xmlns:a16="http://schemas.microsoft.com/office/drawing/2014/main" id="{FE3ABC2D-8EDB-806C-19F6-D0BFABDEE585}"/>
              </a:ext>
            </a:extLst>
          </p:cNvPr>
          <p:cNvGrpSpPr/>
          <p:nvPr/>
        </p:nvGrpSpPr>
        <p:grpSpPr>
          <a:xfrm>
            <a:off x="12214278" y="2325652"/>
            <a:ext cx="1980092" cy="3206426"/>
            <a:chOff x="0" y="0"/>
            <a:chExt cx="307335" cy="497618"/>
          </a:xfrm>
        </p:grpSpPr>
        <p:sp>
          <p:nvSpPr>
            <p:cNvPr id="315" name="Freeform 50">
              <a:extLst>
                <a:ext uri="{FF2B5EF4-FFF2-40B4-BE49-F238E27FC236}">
                  <a16:creationId xmlns:a16="http://schemas.microsoft.com/office/drawing/2014/main" id="{41E0A6AB-628D-58F4-6534-B329A7B04BC2}"/>
                </a:ext>
              </a:extLst>
            </p:cNvPr>
            <p:cNvSpPr/>
            <p:nvPr/>
          </p:nvSpPr>
          <p:spPr>
            <a:xfrm>
              <a:off x="0" y="0"/>
              <a:ext cx="307335" cy="497618"/>
            </a:xfrm>
            <a:custGeom>
              <a:avLst/>
              <a:gdLst/>
              <a:ahLst/>
              <a:cxnLst/>
              <a:rect l="l" t="t" r="r" b="b"/>
              <a:pathLst>
                <a:path w="307335" h="497618">
                  <a:moveTo>
                    <a:pt x="307335" y="46917"/>
                  </a:moveTo>
                  <a:lnTo>
                    <a:pt x="307335" y="450700"/>
                  </a:lnTo>
                  <a:cubicBezTo>
                    <a:pt x="307335" y="463144"/>
                    <a:pt x="302392" y="475077"/>
                    <a:pt x="293593" y="483876"/>
                  </a:cubicBezTo>
                  <a:cubicBezTo>
                    <a:pt x="284795" y="492675"/>
                    <a:pt x="272861" y="497618"/>
                    <a:pt x="260418" y="497618"/>
                  </a:cubicBezTo>
                  <a:lnTo>
                    <a:pt x="46917" y="497618"/>
                  </a:lnTo>
                  <a:cubicBezTo>
                    <a:pt x="21006" y="497618"/>
                    <a:pt x="0" y="476612"/>
                    <a:pt x="0" y="450700"/>
                  </a:cubicBezTo>
                  <a:lnTo>
                    <a:pt x="0" y="46917"/>
                  </a:lnTo>
                  <a:cubicBezTo>
                    <a:pt x="0" y="21006"/>
                    <a:pt x="21006" y="0"/>
                    <a:pt x="46917" y="0"/>
                  </a:cubicBezTo>
                  <a:lnTo>
                    <a:pt x="260418" y="0"/>
                  </a:lnTo>
                  <a:cubicBezTo>
                    <a:pt x="286330" y="0"/>
                    <a:pt x="307335" y="21006"/>
                    <a:pt x="307335" y="46917"/>
                  </a:cubicBezTo>
                  <a:close/>
                </a:path>
              </a:pathLst>
            </a:custGeom>
            <a:solidFill>
              <a:srgbClr val="0C818F"/>
            </a:solidFill>
            <a:ln w="19050" cap="sq">
              <a:solidFill>
                <a:srgbClr val="0C818F"/>
              </a:solidFill>
              <a:prstDash val="solid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316" name="TextBox 51">
              <a:extLst>
                <a:ext uri="{FF2B5EF4-FFF2-40B4-BE49-F238E27FC236}">
                  <a16:creationId xmlns:a16="http://schemas.microsoft.com/office/drawing/2014/main" id="{E8DD521B-E6AB-E297-86A2-605634CAD4EA}"/>
                </a:ext>
              </a:extLst>
            </p:cNvPr>
            <p:cNvSpPr txBox="1"/>
            <p:nvPr/>
          </p:nvSpPr>
          <p:spPr>
            <a:xfrm>
              <a:off x="0" y="-66675"/>
              <a:ext cx="307335" cy="564293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grpSp>
        <p:nvGrpSpPr>
          <p:cNvPr id="317" name="Group 52">
            <a:extLst>
              <a:ext uri="{FF2B5EF4-FFF2-40B4-BE49-F238E27FC236}">
                <a16:creationId xmlns:a16="http://schemas.microsoft.com/office/drawing/2014/main" id="{38654A62-6946-47CE-EC3B-7EDFAF56BBFC}"/>
              </a:ext>
            </a:extLst>
          </p:cNvPr>
          <p:cNvGrpSpPr/>
          <p:nvPr/>
        </p:nvGrpSpPr>
        <p:grpSpPr>
          <a:xfrm>
            <a:off x="11034996" y="3396828"/>
            <a:ext cx="1072997" cy="1086495"/>
            <a:chOff x="0" y="0"/>
            <a:chExt cx="405925" cy="410982"/>
          </a:xfrm>
        </p:grpSpPr>
        <p:sp>
          <p:nvSpPr>
            <p:cNvPr id="318" name="Freeform 53">
              <a:extLst>
                <a:ext uri="{FF2B5EF4-FFF2-40B4-BE49-F238E27FC236}">
                  <a16:creationId xmlns:a16="http://schemas.microsoft.com/office/drawing/2014/main" id="{1ABC7580-7062-C7BE-45F9-71686CB76DDF}"/>
                </a:ext>
              </a:extLst>
            </p:cNvPr>
            <p:cNvSpPr/>
            <p:nvPr/>
          </p:nvSpPr>
          <p:spPr>
            <a:xfrm>
              <a:off x="0" y="0"/>
              <a:ext cx="405925" cy="410982"/>
            </a:xfrm>
            <a:custGeom>
              <a:avLst/>
              <a:gdLst/>
              <a:ahLst/>
              <a:cxnLst/>
              <a:rect l="l" t="t" r="r" b="b"/>
              <a:pathLst>
                <a:path w="405925" h="410982">
                  <a:moveTo>
                    <a:pt x="405925" y="86581"/>
                  </a:moveTo>
                  <a:lnTo>
                    <a:pt x="405925" y="324402"/>
                  </a:lnTo>
                  <a:cubicBezTo>
                    <a:pt x="405925" y="347365"/>
                    <a:pt x="396803" y="369387"/>
                    <a:pt x="380566" y="385624"/>
                  </a:cubicBezTo>
                  <a:cubicBezTo>
                    <a:pt x="364329" y="401861"/>
                    <a:pt x="342307" y="410982"/>
                    <a:pt x="319345" y="410982"/>
                  </a:cubicBezTo>
                  <a:lnTo>
                    <a:pt x="86581" y="410982"/>
                  </a:lnTo>
                  <a:cubicBezTo>
                    <a:pt x="63618" y="410982"/>
                    <a:pt x="41596" y="401861"/>
                    <a:pt x="25359" y="385624"/>
                  </a:cubicBezTo>
                  <a:cubicBezTo>
                    <a:pt x="9122" y="369387"/>
                    <a:pt x="0" y="347365"/>
                    <a:pt x="0" y="324402"/>
                  </a:cubicBezTo>
                  <a:lnTo>
                    <a:pt x="0" y="86581"/>
                  </a:lnTo>
                  <a:cubicBezTo>
                    <a:pt x="0" y="63618"/>
                    <a:pt x="9122" y="41596"/>
                    <a:pt x="25359" y="25359"/>
                  </a:cubicBezTo>
                  <a:cubicBezTo>
                    <a:pt x="41596" y="9122"/>
                    <a:pt x="63618" y="0"/>
                    <a:pt x="86581" y="0"/>
                  </a:cubicBezTo>
                  <a:lnTo>
                    <a:pt x="319345" y="0"/>
                  </a:lnTo>
                  <a:cubicBezTo>
                    <a:pt x="342307" y="0"/>
                    <a:pt x="364329" y="9122"/>
                    <a:pt x="380566" y="25359"/>
                  </a:cubicBezTo>
                  <a:cubicBezTo>
                    <a:pt x="396803" y="41596"/>
                    <a:pt x="405925" y="63618"/>
                    <a:pt x="405925" y="8658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C818F"/>
              </a:solidFill>
              <a:prstDash val="solid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319" name="TextBox 54">
              <a:extLst>
                <a:ext uri="{FF2B5EF4-FFF2-40B4-BE49-F238E27FC236}">
                  <a16:creationId xmlns:a16="http://schemas.microsoft.com/office/drawing/2014/main" id="{E2B55B3E-8904-EAAF-4192-4AE5907EC368}"/>
                </a:ext>
              </a:extLst>
            </p:cNvPr>
            <p:cNvSpPr txBox="1"/>
            <p:nvPr/>
          </p:nvSpPr>
          <p:spPr>
            <a:xfrm>
              <a:off x="0" y="-66675"/>
              <a:ext cx="405925" cy="477657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grpSp>
        <p:nvGrpSpPr>
          <p:cNvPr id="320" name="Group 55">
            <a:extLst>
              <a:ext uri="{FF2B5EF4-FFF2-40B4-BE49-F238E27FC236}">
                <a16:creationId xmlns:a16="http://schemas.microsoft.com/office/drawing/2014/main" id="{9CE38738-2D55-B3EF-BF1A-789D962D2AAB}"/>
              </a:ext>
            </a:extLst>
          </p:cNvPr>
          <p:cNvGrpSpPr/>
          <p:nvPr/>
        </p:nvGrpSpPr>
        <p:grpSpPr>
          <a:xfrm>
            <a:off x="11039684" y="4496023"/>
            <a:ext cx="1072997" cy="1056136"/>
            <a:chOff x="0" y="0"/>
            <a:chExt cx="405925" cy="399499"/>
          </a:xfrm>
        </p:grpSpPr>
        <p:sp>
          <p:nvSpPr>
            <p:cNvPr id="321" name="Freeform 56">
              <a:extLst>
                <a:ext uri="{FF2B5EF4-FFF2-40B4-BE49-F238E27FC236}">
                  <a16:creationId xmlns:a16="http://schemas.microsoft.com/office/drawing/2014/main" id="{F4197E5E-2B01-D2D6-6867-DBD635C2DAC0}"/>
                </a:ext>
              </a:extLst>
            </p:cNvPr>
            <p:cNvSpPr/>
            <p:nvPr/>
          </p:nvSpPr>
          <p:spPr>
            <a:xfrm>
              <a:off x="0" y="0"/>
              <a:ext cx="405925" cy="399499"/>
            </a:xfrm>
            <a:custGeom>
              <a:avLst/>
              <a:gdLst/>
              <a:ahLst/>
              <a:cxnLst/>
              <a:rect l="l" t="t" r="r" b="b"/>
              <a:pathLst>
                <a:path w="405925" h="399499">
                  <a:moveTo>
                    <a:pt x="405925" y="86581"/>
                  </a:moveTo>
                  <a:lnTo>
                    <a:pt x="405925" y="312918"/>
                  </a:lnTo>
                  <a:cubicBezTo>
                    <a:pt x="405925" y="335881"/>
                    <a:pt x="396803" y="357903"/>
                    <a:pt x="380566" y="374140"/>
                  </a:cubicBezTo>
                  <a:cubicBezTo>
                    <a:pt x="364329" y="390377"/>
                    <a:pt x="342307" y="399499"/>
                    <a:pt x="319345" y="399499"/>
                  </a:cubicBezTo>
                  <a:lnTo>
                    <a:pt x="86581" y="399499"/>
                  </a:lnTo>
                  <a:cubicBezTo>
                    <a:pt x="63618" y="399499"/>
                    <a:pt x="41596" y="390377"/>
                    <a:pt x="25359" y="374140"/>
                  </a:cubicBezTo>
                  <a:cubicBezTo>
                    <a:pt x="9122" y="357903"/>
                    <a:pt x="0" y="335881"/>
                    <a:pt x="0" y="312918"/>
                  </a:cubicBezTo>
                  <a:lnTo>
                    <a:pt x="0" y="86581"/>
                  </a:lnTo>
                  <a:cubicBezTo>
                    <a:pt x="0" y="63618"/>
                    <a:pt x="9122" y="41596"/>
                    <a:pt x="25359" y="25359"/>
                  </a:cubicBezTo>
                  <a:cubicBezTo>
                    <a:pt x="41596" y="9122"/>
                    <a:pt x="63618" y="0"/>
                    <a:pt x="86581" y="0"/>
                  </a:cubicBezTo>
                  <a:lnTo>
                    <a:pt x="319345" y="0"/>
                  </a:lnTo>
                  <a:cubicBezTo>
                    <a:pt x="342307" y="0"/>
                    <a:pt x="364329" y="9122"/>
                    <a:pt x="380566" y="25359"/>
                  </a:cubicBezTo>
                  <a:cubicBezTo>
                    <a:pt x="396803" y="41596"/>
                    <a:pt x="405925" y="63618"/>
                    <a:pt x="405925" y="8658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C818F"/>
              </a:solidFill>
              <a:prstDash val="solid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322" name="TextBox 57">
              <a:extLst>
                <a:ext uri="{FF2B5EF4-FFF2-40B4-BE49-F238E27FC236}">
                  <a16:creationId xmlns:a16="http://schemas.microsoft.com/office/drawing/2014/main" id="{D1F49BF2-0B5B-3D35-7044-8FD5F30A5F96}"/>
                </a:ext>
              </a:extLst>
            </p:cNvPr>
            <p:cNvSpPr txBox="1"/>
            <p:nvPr/>
          </p:nvSpPr>
          <p:spPr>
            <a:xfrm>
              <a:off x="0" y="-66675"/>
              <a:ext cx="405925" cy="466174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grpSp>
        <p:nvGrpSpPr>
          <p:cNvPr id="323" name="Group 58">
            <a:extLst>
              <a:ext uri="{FF2B5EF4-FFF2-40B4-BE49-F238E27FC236}">
                <a16:creationId xmlns:a16="http://schemas.microsoft.com/office/drawing/2014/main" id="{05B7E9C8-DC61-B475-7564-2709D8B982D0}"/>
              </a:ext>
            </a:extLst>
          </p:cNvPr>
          <p:cNvGrpSpPr/>
          <p:nvPr/>
        </p:nvGrpSpPr>
        <p:grpSpPr>
          <a:xfrm>
            <a:off x="12214278" y="9327090"/>
            <a:ext cx="2112829" cy="3345448"/>
            <a:chOff x="0" y="0"/>
            <a:chExt cx="327938" cy="519193"/>
          </a:xfrm>
        </p:grpSpPr>
        <p:sp>
          <p:nvSpPr>
            <p:cNvPr id="324" name="Freeform 59">
              <a:extLst>
                <a:ext uri="{FF2B5EF4-FFF2-40B4-BE49-F238E27FC236}">
                  <a16:creationId xmlns:a16="http://schemas.microsoft.com/office/drawing/2014/main" id="{D1CA04D7-3AC7-CDAF-361B-F3ED3CB7985F}"/>
                </a:ext>
              </a:extLst>
            </p:cNvPr>
            <p:cNvSpPr/>
            <p:nvPr/>
          </p:nvSpPr>
          <p:spPr>
            <a:xfrm>
              <a:off x="0" y="0"/>
              <a:ext cx="327938" cy="519193"/>
            </a:xfrm>
            <a:custGeom>
              <a:avLst/>
              <a:gdLst/>
              <a:ahLst/>
              <a:cxnLst/>
              <a:rect l="l" t="t" r="r" b="b"/>
              <a:pathLst>
                <a:path w="327938" h="519193">
                  <a:moveTo>
                    <a:pt x="327938" y="43970"/>
                  </a:moveTo>
                  <a:lnTo>
                    <a:pt x="327938" y="475223"/>
                  </a:lnTo>
                  <a:cubicBezTo>
                    <a:pt x="327938" y="486885"/>
                    <a:pt x="323305" y="498069"/>
                    <a:pt x="315059" y="506314"/>
                  </a:cubicBezTo>
                  <a:cubicBezTo>
                    <a:pt x="306813" y="514560"/>
                    <a:pt x="295629" y="519193"/>
                    <a:pt x="283968" y="519193"/>
                  </a:cubicBezTo>
                  <a:lnTo>
                    <a:pt x="43970" y="519193"/>
                  </a:lnTo>
                  <a:cubicBezTo>
                    <a:pt x="19686" y="519193"/>
                    <a:pt x="0" y="499507"/>
                    <a:pt x="0" y="475223"/>
                  </a:cubicBezTo>
                  <a:lnTo>
                    <a:pt x="0" y="43970"/>
                  </a:lnTo>
                  <a:cubicBezTo>
                    <a:pt x="0" y="32308"/>
                    <a:pt x="4633" y="21124"/>
                    <a:pt x="12878" y="12878"/>
                  </a:cubicBezTo>
                  <a:cubicBezTo>
                    <a:pt x="21124" y="4633"/>
                    <a:pt x="32308" y="0"/>
                    <a:pt x="43970" y="0"/>
                  </a:cubicBezTo>
                  <a:lnTo>
                    <a:pt x="283968" y="0"/>
                  </a:lnTo>
                  <a:cubicBezTo>
                    <a:pt x="308252" y="0"/>
                    <a:pt x="327938" y="19686"/>
                    <a:pt x="327938" y="43970"/>
                  </a:cubicBezTo>
                  <a:close/>
                </a:path>
              </a:pathLst>
            </a:custGeom>
            <a:solidFill>
              <a:srgbClr val="4D2379"/>
            </a:solidFill>
            <a:ln w="19050" cap="sq">
              <a:solidFill>
                <a:srgbClr val="4D2379"/>
              </a:solidFill>
              <a:prstDash val="solid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325" name="TextBox 60">
              <a:extLst>
                <a:ext uri="{FF2B5EF4-FFF2-40B4-BE49-F238E27FC236}">
                  <a16:creationId xmlns:a16="http://schemas.microsoft.com/office/drawing/2014/main" id="{FB3F5F74-A47D-2964-A724-AC8C9C965185}"/>
                </a:ext>
              </a:extLst>
            </p:cNvPr>
            <p:cNvSpPr txBox="1"/>
            <p:nvPr/>
          </p:nvSpPr>
          <p:spPr>
            <a:xfrm>
              <a:off x="0" y="-66675"/>
              <a:ext cx="327938" cy="585868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grpSp>
        <p:nvGrpSpPr>
          <p:cNvPr id="326" name="Group 61">
            <a:extLst>
              <a:ext uri="{FF2B5EF4-FFF2-40B4-BE49-F238E27FC236}">
                <a16:creationId xmlns:a16="http://schemas.microsoft.com/office/drawing/2014/main" id="{30615399-08E5-781A-749A-F09E37584839}"/>
              </a:ext>
            </a:extLst>
          </p:cNvPr>
          <p:cNvGrpSpPr/>
          <p:nvPr/>
        </p:nvGrpSpPr>
        <p:grpSpPr>
          <a:xfrm>
            <a:off x="12242591" y="12837632"/>
            <a:ext cx="2035644" cy="3324273"/>
            <a:chOff x="0" y="0"/>
            <a:chExt cx="315958" cy="515907"/>
          </a:xfrm>
        </p:grpSpPr>
        <p:sp>
          <p:nvSpPr>
            <p:cNvPr id="327" name="Freeform 62">
              <a:extLst>
                <a:ext uri="{FF2B5EF4-FFF2-40B4-BE49-F238E27FC236}">
                  <a16:creationId xmlns:a16="http://schemas.microsoft.com/office/drawing/2014/main" id="{00AF734D-10E6-7CE9-D45D-4FBC6C307A4C}"/>
                </a:ext>
              </a:extLst>
            </p:cNvPr>
            <p:cNvSpPr/>
            <p:nvPr/>
          </p:nvSpPr>
          <p:spPr>
            <a:xfrm>
              <a:off x="0" y="0"/>
              <a:ext cx="315958" cy="515907"/>
            </a:xfrm>
            <a:custGeom>
              <a:avLst/>
              <a:gdLst/>
              <a:ahLst/>
              <a:cxnLst/>
              <a:rect l="l" t="t" r="r" b="b"/>
              <a:pathLst>
                <a:path w="315958" h="515907">
                  <a:moveTo>
                    <a:pt x="315958" y="45637"/>
                  </a:moveTo>
                  <a:lnTo>
                    <a:pt x="315958" y="470270"/>
                  </a:lnTo>
                  <a:cubicBezTo>
                    <a:pt x="315958" y="482373"/>
                    <a:pt x="311149" y="493981"/>
                    <a:pt x="302591" y="502540"/>
                  </a:cubicBezTo>
                  <a:cubicBezTo>
                    <a:pt x="294032" y="511098"/>
                    <a:pt x="282424" y="515907"/>
                    <a:pt x="270321" y="515907"/>
                  </a:cubicBezTo>
                  <a:lnTo>
                    <a:pt x="45637" y="515907"/>
                  </a:lnTo>
                  <a:cubicBezTo>
                    <a:pt x="33533" y="515907"/>
                    <a:pt x="21925" y="511098"/>
                    <a:pt x="13367" y="502540"/>
                  </a:cubicBezTo>
                  <a:cubicBezTo>
                    <a:pt x="4808" y="493981"/>
                    <a:pt x="0" y="482373"/>
                    <a:pt x="0" y="470270"/>
                  </a:cubicBezTo>
                  <a:lnTo>
                    <a:pt x="0" y="45637"/>
                  </a:lnTo>
                  <a:cubicBezTo>
                    <a:pt x="0" y="33533"/>
                    <a:pt x="4808" y="21925"/>
                    <a:pt x="13367" y="13367"/>
                  </a:cubicBezTo>
                  <a:cubicBezTo>
                    <a:pt x="21925" y="4808"/>
                    <a:pt x="33533" y="0"/>
                    <a:pt x="45637" y="0"/>
                  </a:cubicBezTo>
                  <a:lnTo>
                    <a:pt x="270321" y="0"/>
                  </a:lnTo>
                  <a:cubicBezTo>
                    <a:pt x="295525" y="0"/>
                    <a:pt x="315958" y="20432"/>
                    <a:pt x="315958" y="45637"/>
                  </a:cubicBezTo>
                  <a:close/>
                </a:path>
              </a:pathLst>
            </a:custGeom>
            <a:solidFill>
              <a:srgbClr val="003399"/>
            </a:solidFill>
            <a:ln w="19050" cap="sq">
              <a:solidFill>
                <a:srgbClr val="003399"/>
              </a:solidFill>
              <a:prstDash val="solid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328" name="TextBox 63">
              <a:extLst>
                <a:ext uri="{FF2B5EF4-FFF2-40B4-BE49-F238E27FC236}">
                  <a16:creationId xmlns:a16="http://schemas.microsoft.com/office/drawing/2014/main" id="{8207749F-B43D-C655-4DBF-C4C37E6A69F7}"/>
                </a:ext>
              </a:extLst>
            </p:cNvPr>
            <p:cNvSpPr txBox="1"/>
            <p:nvPr/>
          </p:nvSpPr>
          <p:spPr>
            <a:xfrm>
              <a:off x="0" y="-66675"/>
              <a:ext cx="315958" cy="582582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grpSp>
        <p:nvGrpSpPr>
          <p:cNvPr id="329" name="Group 64">
            <a:extLst>
              <a:ext uri="{FF2B5EF4-FFF2-40B4-BE49-F238E27FC236}">
                <a16:creationId xmlns:a16="http://schemas.microsoft.com/office/drawing/2014/main" id="{7E0DA204-8484-E0DB-DA10-0011BEE5EB5C}"/>
              </a:ext>
            </a:extLst>
          </p:cNvPr>
          <p:cNvGrpSpPr/>
          <p:nvPr/>
        </p:nvGrpSpPr>
        <p:grpSpPr>
          <a:xfrm>
            <a:off x="12242590" y="16400991"/>
            <a:ext cx="2041072" cy="3352079"/>
            <a:chOff x="0" y="0"/>
            <a:chExt cx="316800" cy="520222"/>
          </a:xfrm>
        </p:grpSpPr>
        <p:sp>
          <p:nvSpPr>
            <p:cNvPr id="330" name="Freeform 65">
              <a:extLst>
                <a:ext uri="{FF2B5EF4-FFF2-40B4-BE49-F238E27FC236}">
                  <a16:creationId xmlns:a16="http://schemas.microsoft.com/office/drawing/2014/main" id="{D64C22C0-878C-011E-15F5-D4C12C978A62}"/>
                </a:ext>
              </a:extLst>
            </p:cNvPr>
            <p:cNvSpPr/>
            <p:nvPr/>
          </p:nvSpPr>
          <p:spPr>
            <a:xfrm>
              <a:off x="0" y="0"/>
              <a:ext cx="316800" cy="520222"/>
            </a:xfrm>
            <a:custGeom>
              <a:avLst/>
              <a:gdLst/>
              <a:ahLst/>
              <a:cxnLst/>
              <a:rect l="l" t="t" r="r" b="b"/>
              <a:pathLst>
                <a:path w="316800" h="520222">
                  <a:moveTo>
                    <a:pt x="316800" y="45516"/>
                  </a:moveTo>
                  <a:lnTo>
                    <a:pt x="316800" y="474706"/>
                  </a:lnTo>
                  <a:cubicBezTo>
                    <a:pt x="316800" y="486778"/>
                    <a:pt x="312005" y="498355"/>
                    <a:pt x="303469" y="506891"/>
                  </a:cubicBezTo>
                  <a:cubicBezTo>
                    <a:pt x="294933" y="515427"/>
                    <a:pt x="283356" y="520222"/>
                    <a:pt x="271284" y="520222"/>
                  </a:cubicBezTo>
                  <a:lnTo>
                    <a:pt x="45516" y="520222"/>
                  </a:lnTo>
                  <a:cubicBezTo>
                    <a:pt x="20378" y="520222"/>
                    <a:pt x="0" y="499844"/>
                    <a:pt x="0" y="474706"/>
                  </a:cubicBezTo>
                  <a:lnTo>
                    <a:pt x="0" y="45516"/>
                  </a:lnTo>
                  <a:cubicBezTo>
                    <a:pt x="0" y="20378"/>
                    <a:pt x="20378" y="0"/>
                    <a:pt x="45516" y="0"/>
                  </a:cubicBezTo>
                  <a:lnTo>
                    <a:pt x="271284" y="0"/>
                  </a:lnTo>
                  <a:cubicBezTo>
                    <a:pt x="296422" y="0"/>
                    <a:pt x="316800" y="20378"/>
                    <a:pt x="316800" y="45516"/>
                  </a:cubicBezTo>
                  <a:close/>
                </a:path>
              </a:pathLst>
            </a:custGeom>
            <a:solidFill>
              <a:srgbClr val="63092E"/>
            </a:solidFill>
            <a:ln w="19050" cap="sq">
              <a:solidFill>
                <a:srgbClr val="63092E"/>
              </a:solidFill>
              <a:prstDash val="solid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331" name="TextBox 66">
              <a:extLst>
                <a:ext uri="{FF2B5EF4-FFF2-40B4-BE49-F238E27FC236}">
                  <a16:creationId xmlns:a16="http://schemas.microsoft.com/office/drawing/2014/main" id="{B5534D90-4D59-705F-9EA6-F0120D271A7B}"/>
                </a:ext>
              </a:extLst>
            </p:cNvPr>
            <p:cNvSpPr txBox="1"/>
            <p:nvPr/>
          </p:nvSpPr>
          <p:spPr>
            <a:xfrm>
              <a:off x="0" y="-66675"/>
              <a:ext cx="316800" cy="586897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grpSp>
        <p:nvGrpSpPr>
          <p:cNvPr id="332" name="Group 67">
            <a:extLst>
              <a:ext uri="{FF2B5EF4-FFF2-40B4-BE49-F238E27FC236}">
                <a16:creationId xmlns:a16="http://schemas.microsoft.com/office/drawing/2014/main" id="{227C1BF3-5642-081C-6CF2-5182940E961C}"/>
              </a:ext>
            </a:extLst>
          </p:cNvPr>
          <p:cNvGrpSpPr/>
          <p:nvPr/>
        </p:nvGrpSpPr>
        <p:grpSpPr>
          <a:xfrm>
            <a:off x="11097630" y="17534063"/>
            <a:ext cx="1072997" cy="1098128"/>
            <a:chOff x="0" y="0"/>
            <a:chExt cx="405925" cy="415383"/>
          </a:xfrm>
        </p:grpSpPr>
        <p:sp>
          <p:nvSpPr>
            <p:cNvPr id="333" name="Freeform 68">
              <a:extLst>
                <a:ext uri="{FF2B5EF4-FFF2-40B4-BE49-F238E27FC236}">
                  <a16:creationId xmlns:a16="http://schemas.microsoft.com/office/drawing/2014/main" id="{2DA30CE7-B1E5-A4C9-7A9B-D92B667AAB87}"/>
                </a:ext>
              </a:extLst>
            </p:cNvPr>
            <p:cNvSpPr/>
            <p:nvPr/>
          </p:nvSpPr>
          <p:spPr>
            <a:xfrm>
              <a:off x="0" y="0"/>
              <a:ext cx="405925" cy="415383"/>
            </a:xfrm>
            <a:custGeom>
              <a:avLst/>
              <a:gdLst/>
              <a:ahLst/>
              <a:cxnLst/>
              <a:rect l="l" t="t" r="r" b="b"/>
              <a:pathLst>
                <a:path w="405925" h="415383">
                  <a:moveTo>
                    <a:pt x="405925" y="86581"/>
                  </a:moveTo>
                  <a:lnTo>
                    <a:pt x="405925" y="328802"/>
                  </a:lnTo>
                  <a:cubicBezTo>
                    <a:pt x="405925" y="351765"/>
                    <a:pt x="396803" y="373787"/>
                    <a:pt x="380566" y="390024"/>
                  </a:cubicBezTo>
                  <a:cubicBezTo>
                    <a:pt x="364329" y="406261"/>
                    <a:pt x="342307" y="415383"/>
                    <a:pt x="319345" y="415383"/>
                  </a:cubicBezTo>
                  <a:lnTo>
                    <a:pt x="86581" y="415383"/>
                  </a:lnTo>
                  <a:cubicBezTo>
                    <a:pt x="63618" y="415383"/>
                    <a:pt x="41596" y="406261"/>
                    <a:pt x="25359" y="390024"/>
                  </a:cubicBezTo>
                  <a:cubicBezTo>
                    <a:pt x="9122" y="373787"/>
                    <a:pt x="0" y="351765"/>
                    <a:pt x="0" y="328802"/>
                  </a:cubicBezTo>
                  <a:lnTo>
                    <a:pt x="0" y="86581"/>
                  </a:lnTo>
                  <a:cubicBezTo>
                    <a:pt x="0" y="63618"/>
                    <a:pt x="9122" y="41596"/>
                    <a:pt x="25359" y="25359"/>
                  </a:cubicBezTo>
                  <a:cubicBezTo>
                    <a:pt x="41596" y="9122"/>
                    <a:pt x="63618" y="0"/>
                    <a:pt x="86581" y="0"/>
                  </a:cubicBezTo>
                  <a:lnTo>
                    <a:pt x="319345" y="0"/>
                  </a:lnTo>
                  <a:cubicBezTo>
                    <a:pt x="342307" y="0"/>
                    <a:pt x="364329" y="9122"/>
                    <a:pt x="380566" y="25359"/>
                  </a:cubicBezTo>
                  <a:cubicBezTo>
                    <a:pt x="396803" y="41596"/>
                    <a:pt x="405925" y="63618"/>
                    <a:pt x="405925" y="8658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63092E"/>
              </a:solidFill>
              <a:prstDash val="solid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334" name="TextBox 69">
              <a:extLst>
                <a:ext uri="{FF2B5EF4-FFF2-40B4-BE49-F238E27FC236}">
                  <a16:creationId xmlns:a16="http://schemas.microsoft.com/office/drawing/2014/main" id="{E81AD5CD-ABE6-FA44-C7AB-DB3B071D9332}"/>
                </a:ext>
              </a:extLst>
            </p:cNvPr>
            <p:cNvSpPr txBox="1"/>
            <p:nvPr/>
          </p:nvSpPr>
          <p:spPr>
            <a:xfrm>
              <a:off x="0" y="-66675"/>
              <a:ext cx="405925" cy="482058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grpSp>
        <p:nvGrpSpPr>
          <p:cNvPr id="335" name="Group 70">
            <a:extLst>
              <a:ext uri="{FF2B5EF4-FFF2-40B4-BE49-F238E27FC236}">
                <a16:creationId xmlns:a16="http://schemas.microsoft.com/office/drawing/2014/main" id="{65D4A5E4-6543-AEF4-6CAB-10908EBF43DE}"/>
              </a:ext>
            </a:extLst>
          </p:cNvPr>
          <p:cNvGrpSpPr/>
          <p:nvPr/>
        </p:nvGrpSpPr>
        <p:grpSpPr>
          <a:xfrm>
            <a:off x="11087468" y="18654941"/>
            <a:ext cx="1072997" cy="1098128"/>
            <a:chOff x="0" y="0"/>
            <a:chExt cx="405925" cy="415383"/>
          </a:xfrm>
        </p:grpSpPr>
        <p:sp>
          <p:nvSpPr>
            <p:cNvPr id="336" name="Freeform 71">
              <a:extLst>
                <a:ext uri="{FF2B5EF4-FFF2-40B4-BE49-F238E27FC236}">
                  <a16:creationId xmlns:a16="http://schemas.microsoft.com/office/drawing/2014/main" id="{4B9846E1-F21A-C9CB-075F-D554B24E3FBD}"/>
                </a:ext>
              </a:extLst>
            </p:cNvPr>
            <p:cNvSpPr/>
            <p:nvPr/>
          </p:nvSpPr>
          <p:spPr>
            <a:xfrm>
              <a:off x="0" y="0"/>
              <a:ext cx="405925" cy="415383"/>
            </a:xfrm>
            <a:custGeom>
              <a:avLst/>
              <a:gdLst/>
              <a:ahLst/>
              <a:cxnLst/>
              <a:rect l="l" t="t" r="r" b="b"/>
              <a:pathLst>
                <a:path w="405925" h="415383">
                  <a:moveTo>
                    <a:pt x="405925" y="86581"/>
                  </a:moveTo>
                  <a:lnTo>
                    <a:pt x="405925" y="328802"/>
                  </a:lnTo>
                  <a:cubicBezTo>
                    <a:pt x="405925" y="351765"/>
                    <a:pt x="396803" y="373787"/>
                    <a:pt x="380566" y="390024"/>
                  </a:cubicBezTo>
                  <a:cubicBezTo>
                    <a:pt x="364329" y="406261"/>
                    <a:pt x="342307" y="415383"/>
                    <a:pt x="319345" y="415383"/>
                  </a:cubicBezTo>
                  <a:lnTo>
                    <a:pt x="86581" y="415383"/>
                  </a:lnTo>
                  <a:cubicBezTo>
                    <a:pt x="63618" y="415383"/>
                    <a:pt x="41596" y="406261"/>
                    <a:pt x="25359" y="390024"/>
                  </a:cubicBezTo>
                  <a:cubicBezTo>
                    <a:pt x="9122" y="373787"/>
                    <a:pt x="0" y="351765"/>
                    <a:pt x="0" y="328802"/>
                  </a:cubicBezTo>
                  <a:lnTo>
                    <a:pt x="0" y="86581"/>
                  </a:lnTo>
                  <a:cubicBezTo>
                    <a:pt x="0" y="63618"/>
                    <a:pt x="9122" y="41596"/>
                    <a:pt x="25359" y="25359"/>
                  </a:cubicBezTo>
                  <a:cubicBezTo>
                    <a:pt x="41596" y="9122"/>
                    <a:pt x="63618" y="0"/>
                    <a:pt x="86581" y="0"/>
                  </a:cubicBezTo>
                  <a:lnTo>
                    <a:pt x="319345" y="0"/>
                  </a:lnTo>
                  <a:cubicBezTo>
                    <a:pt x="342307" y="0"/>
                    <a:pt x="364329" y="9122"/>
                    <a:pt x="380566" y="25359"/>
                  </a:cubicBezTo>
                  <a:cubicBezTo>
                    <a:pt x="396803" y="41596"/>
                    <a:pt x="405925" y="63618"/>
                    <a:pt x="405925" y="8658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63092E"/>
              </a:solidFill>
              <a:prstDash val="solid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337" name="TextBox 72">
              <a:extLst>
                <a:ext uri="{FF2B5EF4-FFF2-40B4-BE49-F238E27FC236}">
                  <a16:creationId xmlns:a16="http://schemas.microsoft.com/office/drawing/2014/main" id="{DCA5F498-2D69-4646-B8E4-1D7B884DAF78}"/>
                </a:ext>
              </a:extLst>
            </p:cNvPr>
            <p:cNvSpPr txBox="1"/>
            <p:nvPr/>
          </p:nvSpPr>
          <p:spPr>
            <a:xfrm>
              <a:off x="0" y="-66675"/>
              <a:ext cx="405925" cy="482058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sp>
        <p:nvSpPr>
          <p:cNvPr id="338" name="Freeform 73">
            <a:extLst>
              <a:ext uri="{FF2B5EF4-FFF2-40B4-BE49-F238E27FC236}">
                <a16:creationId xmlns:a16="http://schemas.microsoft.com/office/drawing/2014/main" id="{D3FBDBF7-DE83-788F-83C2-4CFF755395A5}"/>
              </a:ext>
            </a:extLst>
          </p:cNvPr>
          <p:cNvSpPr/>
          <p:nvPr/>
        </p:nvSpPr>
        <p:spPr>
          <a:xfrm>
            <a:off x="10991466" y="9265718"/>
            <a:ext cx="1173817" cy="1175706"/>
          </a:xfrm>
          <a:custGeom>
            <a:avLst/>
            <a:gdLst/>
            <a:ahLst/>
            <a:cxnLst/>
            <a:rect l="l" t="t" r="r" b="b"/>
            <a:pathLst>
              <a:path w="880386" h="881803">
                <a:moveTo>
                  <a:pt x="0" y="0"/>
                </a:moveTo>
                <a:lnTo>
                  <a:pt x="880385" y="0"/>
                </a:lnTo>
                <a:lnTo>
                  <a:pt x="880385" y="881803"/>
                </a:lnTo>
                <a:lnTo>
                  <a:pt x="0" y="88180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30068" r="-243212" b="-41262"/>
            </a:stretch>
          </a:blipFill>
        </p:spPr>
        <p:txBody>
          <a:bodyPr/>
          <a:lstStyle/>
          <a:p>
            <a:endParaRPr lang="en-NZ" sz="2400"/>
          </a:p>
        </p:txBody>
      </p:sp>
      <p:grpSp>
        <p:nvGrpSpPr>
          <p:cNvPr id="339" name="Group 74">
            <a:extLst>
              <a:ext uri="{FF2B5EF4-FFF2-40B4-BE49-F238E27FC236}">
                <a16:creationId xmlns:a16="http://schemas.microsoft.com/office/drawing/2014/main" id="{D0BD6E20-558D-DD41-6278-6D0CB4CAE0D4}"/>
              </a:ext>
            </a:extLst>
          </p:cNvPr>
          <p:cNvGrpSpPr/>
          <p:nvPr/>
        </p:nvGrpSpPr>
        <p:grpSpPr>
          <a:xfrm>
            <a:off x="11046632" y="10452994"/>
            <a:ext cx="1072997" cy="1098128"/>
            <a:chOff x="0" y="0"/>
            <a:chExt cx="405925" cy="415383"/>
          </a:xfrm>
        </p:grpSpPr>
        <p:sp>
          <p:nvSpPr>
            <p:cNvPr id="340" name="Freeform 75">
              <a:extLst>
                <a:ext uri="{FF2B5EF4-FFF2-40B4-BE49-F238E27FC236}">
                  <a16:creationId xmlns:a16="http://schemas.microsoft.com/office/drawing/2014/main" id="{C3533448-B5FE-FC92-0C76-147FBBC59070}"/>
                </a:ext>
              </a:extLst>
            </p:cNvPr>
            <p:cNvSpPr/>
            <p:nvPr/>
          </p:nvSpPr>
          <p:spPr>
            <a:xfrm>
              <a:off x="0" y="0"/>
              <a:ext cx="405925" cy="415383"/>
            </a:xfrm>
            <a:custGeom>
              <a:avLst/>
              <a:gdLst/>
              <a:ahLst/>
              <a:cxnLst/>
              <a:rect l="l" t="t" r="r" b="b"/>
              <a:pathLst>
                <a:path w="405925" h="415383">
                  <a:moveTo>
                    <a:pt x="405925" y="86581"/>
                  </a:moveTo>
                  <a:lnTo>
                    <a:pt x="405925" y="328802"/>
                  </a:lnTo>
                  <a:cubicBezTo>
                    <a:pt x="405925" y="351765"/>
                    <a:pt x="396803" y="373787"/>
                    <a:pt x="380566" y="390024"/>
                  </a:cubicBezTo>
                  <a:cubicBezTo>
                    <a:pt x="364329" y="406261"/>
                    <a:pt x="342307" y="415383"/>
                    <a:pt x="319345" y="415383"/>
                  </a:cubicBezTo>
                  <a:lnTo>
                    <a:pt x="86581" y="415383"/>
                  </a:lnTo>
                  <a:cubicBezTo>
                    <a:pt x="63618" y="415383"/>
                    <a:pt x="41596" y="406261"/>
                    <a:pt x="25359" y="390024"/>
                  </a:cubicBezTo>
                  <a:cubicBezTo>
                    <a:pt x="9122" y="373787"/>
                    <a:pt x="0" y="351765"/>
                    <a:pt x="0" y="328802"/>
                  </a:cubicBezTo>
                  <a:lnTo>
                    <a:pt x="0" y="86581"/>
                  </a:lnTo>
                  <a:cubicBezTo>
                    <a:pt x="0" y="63618"/>
                    <a:pt x="9122" y="41596"/>
                    <a:pt x="25359" y="25359"/>
                  </a:cubicBezTo>
                  <a:cubicBezTo>
                    <a:pt x="41596" y="9122"/>
                    <a:pt x="63618" y="0"/>
                    <a:pt x="86581" y="0"/>
                  </a:cubicBezTo>
                  <a:lnTo>
                    <a:pt x="319345" y="0"/>
                  </a:lnTo>
                  <a:cubicBezTo>
                    <a:pt x="342307" y="0"/>
                    <a:pt x="364329" y="9122"/>
                    <a:pt x="380566" y="25359"/>
                  </a:cubicBezTo>
                  <a:cubicBezTo>
                    <a:pt x="396803" y="41596"/>
                    <a:pt x="405925" y="63618"/>
                    <a:pt x="405925" y="8658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4D2379"/>
              </a:solidFill>
              <a:prstDash val="solid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341" name="TextBox 76">
              <a:extLst>
                <a:ext uri="{FF2B5EF4-FFF2-40B4-BE49-F238E27FC236}">
                  <a16:creationId xmlns:a16="http://schemas.microsoft.com/office/drawing/2014/main" id="{B581EAB6-4826-1038-9266-59E2415D3F31}"/>
                </a:ext>
              </a:extLst>
            </p:cNvPr>
            <p:cNvSpPr txBox="1"/>
            <p:nvPr/>
          </p:nvSpPr>
          <p:spPr>
            <a:xfrm>
              <a:off x="0" y="-66675"/>
              <a:ext cx="405925" cy="482058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grpSp>
        <p:nvGrpSpPr>
          <p:cNvPr id="342" name="Group 77">
            <a:extLst>
              <a:ext uri="{FF2B5EF4-FFF2-40B4-BE49-F238E27FC236}">
                <a16:creationId xmlns:a16="http://schemas.microsoft.com/office/drawing/2014/main" id="{D32AE3FD-04B3-688B-6CEC-D86A0A8E6319}"/>
              </a:ext>
            </a:extLst>
          </p:cNvPr>
          <p:cNvGrpSpPr/>
          <p:nvPr/>
        </p:nvGrpSpPr>
        <p:grpSpPr>
          <a:xfrm>
            <a:off x="11041675" y="11601921"/>
            <a:ext cx="1072997" cy="1098128"/>
            <a:chOff x="0" y="0"/>
            <a:chExt cx="405925" cy="415383"/>
          </a:xfrm>
        </p:grpSpPr>
        <p:sp>
          <p:nvSpPr>
            <p:cNvPr id="343" name="Freeform 78">
              <a:extLst>
                <a:ext uri="{FF2B5EF4-FFF2-40B4-BE49-F238E27FC236}">
                  <a16:creationId xmlns:a16="http://schemas.microsoft.com/office/drawing/2014/main" id="{B978BD0B-A432-B8C5-1646-7D3A880EE2CA}"/>
                </a:ext>
              </a:extLst>
            </p:cNvPr>
            <p:cNvSpPr/>
            <p:nvPr/>
          </p:nvSpPr>
          <p:spPr>
            <a:xfrm>
              <a:off x="0" y="0"/>
              <a:ext cx="405925" cy="415383"/>
            </a:xfrm>
            <a:custGeom>
              <a:avLst/>
              <a:gdLst/>
              <a:ahLst/>
              <a:cxnLst/>
              <a:rect l="l" t="t" r="r" b="b"/>
              <a:pathLst>
                <a:path w="405925" h="415383">
                  <a:moveTo>
                    <a:pt x="405925" y="86581"/>
                  </a:moveTo>
                  <a:lnTo>
                    <a:pt x="405925" y="328802"/>
                  </a:lnTo>
                  <a:cubicBezTo>
                    <a:pt x="405925" y="351765"/>
                    <a:pt x="396803" y="373787"/>
                    <a:pt x="380566" y="390024"/>
                  </a:cubicBezTo>
                  <a:cubicBezTo>
                    <a:pt x="364329" y="406261"/>
                    <a:pt x="342307" y="415383"/>
                    <a:pt x="319345" y="415383"/>
                  </a:cubicBezTo>
                  <a:lnTo>
                    <a:pt x="86581" y="415383"/>
                  </a:lnTo>
                  <a:cubicBezTo>
                    <a:pt x="63618" y="415383"/>
                    <a:pt x="41596" y="406261"/>
                    <a:pt x="25359" y="390024"/>
                  </a:cubicBezTo>
                  <a:cubicBezTo>
                    <a:pt x="9122" y="373787"/>
                    <a:pt x="0" y="351765"/>
                    <a:pt x="0" y="328802"/>
                  </a:cubicBezTo>
                  <a:lnTo>
                    <a:pt x="0" y="86581"/>
                  </a:lnTo>
                  <a:cubicBezTo>
                    <a:pt x="0" y="63618"/>
                    <a:pt x="9122" y="41596"/>
                    <a:pt x="25359" y="25359"/>
                  </a:cubicBezTo>
                  <a:cubicBezTo>
                    <a:pt x="41596" y="9122"/>
                    <a:pt x="63618" y="0"/>
                    <a:pt x="86581" y="0"/>
                  </a:cubicBezTo>
                  <a:lnTo>
                    <a:pt x="319345" y="0"/>
                  </a:lnTo>
                  <a:cubicBezTo>
                    <a:pt x="342307" y="0"/>
                    <a:pt x="364329" y="9122"/>
                    <a:pt x="380566" y="25359"/>
                  </a:cubicBezTo>
                  <a:cubicBezTo>
                    <a:pt x="396803" y="41596"/>
                    <a:pt x="405925" y="63618"/>
                    <a:pt x="405925" y="8658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4D2379"/>
              </a:solidFill>
              <a:prstDash val="solid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344" name="TextBox 79">
              <a:extLst>
                <a:ext uri="{FF2B5EF4-FFF2-40B4-BE49-F238E27FC236}">
                  <a16:creationId xmlns:a16="http://schemas.microsoft.com/office/drawing/2014/main" id="{C1B7221D-649C-F54A-CE33-025CB580264A}"/>
                </a:ext>
              </a:extLst>
            </p:cNvPr>
            <p:cNvSpPr txBox="1"/>
            <p:nvPr/>
          </p:nvSpPr>
          <p:spPr>
            <a:xfrm>
              <a:off x="0" y="-66675"/>
              <a:ext cx="405925" cy="482058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sp>
        <p:nvSpPr>
          <p:cNvPr id="345" name="Freeform 80">
            <a:extLst>
              <a:ext uri="{FF2B5EF4-FFF2-40B4-BE49-F238E27FC236}">
                <a16:creationId xmlns:a16="http://schemas.microsoft.com/office/drawing/2014/main" id="{60744F85-6D3E-956F-9C24-FAB63A76DB5C}"/>
              </a:ext>
            </a:extLst>
          </p:cNvPr>
          <p:cNvSpPr/>
          <p:nvPr/>
        </p:nvSpPr>
        <p:spPr>
          <a:xfrm>
            <a:off x="10964179" y="12743200"/>
            <a:ext cx="1250099" cy="1218045"/>
          </a:xfrm>
          <a:custGeom>
            <a:avLst/>
            <a:gdLst/>
            <a:ahLst/>
            <a:cxnLst/>
            <a:rect l="l" t="t" r="r" b="b"/>
            <a:pathLst>
              <a:path w="937599" h="913558">
                <a:moveTo>
                  <a:pt x="0" y="0"/>
                </a:moveTo>
                <a:lnTo>
                  <a:pt x="937599" y="0"/>
                </a:lnTo>
                <a:lnTo>
                  <a:pt x="937599" y="913558"/>
                </a:lnTo>
                <a:lnTo>
                  <a:pt x="0" y="91355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4971" t="-23489" r="-228903" b="-47841"/>
            </a:stretch>
          </a:blipFill>
        </p:spPr>
        <p:txBody>
          <a:bodyPr/>
          <a:lstStyle/>
          <a:p>
            <a:endParaRPr lang="en-NZ" sz="2400"/>
          </a:p>
        </p:txBody>
      </p:sp>
      <p:grpSp>
        <p:nvGrpSpPr>
          <p:cNvPr id="346" name="Group 81">
            <a:extLst>
              <a:ext uri="{FF2B5EF4-FFF2-40B4-BE49-F238E27FC236}">
                <a16:creationId xmlns:a16="http://schemas.microsoft.com/office/drawing/2014/main" id="{C6C996A8-9481-C97B-D345-CA454E8C3D99}"/>
              </a:ext>
            </a:extLst>
          </p:cNvPr>
          <p:cNvGrpSpPr/>
          <p:nvPr/>
        </p:nvGrpSpPr>
        <p:grpSpPr>
          <a:xfrm>
            <a:off x="11037993" y="13927551"/>
            <a:ext cx="1072997" cy="1098128"/>
            <a:chOff x="0" y="0"/>
            <a:chExt cx="405925" cy="415383"/>
          </a:xfrm>
        </p:grpSpPr>
        <p:sp>
          <p:nvSpPr>
            <p:cNvPr id="347" name="Freeform 82">
              <a:extLst>
                <a:ext uri="{FF2B5EF4-FFF2-40B4-BE49-F238E27FC236}">
                  <a16:creationId xmlns:a16="http://schemas.microsoft.com/office/drawing/2014/main" id="{CAFF5050-5CAB-FF30-9805-DEDE7ABE921B}"/>
                </a:ext>
              </a:extLst>
            </p:cNvPr>
            <p:cNvSpPr/>
            <p:nvPr/>
          </p:nvSpPr>
          <p:spPr>
            <a:xfrm>
              <a:off x="0" y="0"/>
              <a:ext cx="405925" cy="415383"/>
            </a:xfrm>
            <a:custGeom>
              <a:avLst/>
              <a:gdLst/>
              <a:ahLst/>
              <a:cxnLst/>
              <a:rect l="l" t="t" r="r" b="b"/>
              <a:pathLst>
                <a:path w="405925" h="415383">
                  <a:moveTo>
                    <a:pt x="405925" y="86581"/>
                  </a:moveTo>
                  <a:lnTo>
                    <a:pt x="405925" y="328802"/>
                  </a:lnTo>
                  <a:cubicBezTo>
                    <a:pt x="405925" y="351765"/>
                    <a:pt x="396803" y="373787"/>
                    <a:pt x="380566" y="390024"/>
                  </a:cubicBezTo>
                  <a:cubicBezTo>
                    <a:pt x="364329" y="406261"/>
                    <a:pt x="342307" y="415383"/>
                    <a:pt x="319345" y="415383"/>
                  </a:cubicBezTo>
                  <a:lnTo>
                    <a:pt x="86581" y="415383"/>
                  </a:lnTo>
                  <a:cubicBezTo>
                    <a:pt x="63618" y="415383"/>
                    <a:pt x="41596" y="406261"/>
                    <a:pt x="25359" y="390024"/>
                  </a:cubicBezTo>
                  <a:cubicBezTo>
                    <a:pt x="9122" y="373787"/>
                    <a:pt x="0" y="351765"/>
                    <a:pt x="0" y="328802"/>
                  </a:cubicBezTo>
                  <a:lnTo>
                    <a:pt x="0" y="86581"/>
                  </a:lnTo>
                  <a:cubicBezTo>
                    <a:pt x="0" y="63618"/>
                    <a:pt x="9122" y="41596"/>
                    <a:pt x="25359" y="25359"/>
                  </a:cubicBezTo>
                  <a:cubicBezTo>
                    <a:pt x="41596" y="9122"/>
                    <a:pt x="63618" y="0"/>
                    <a:pt x="86581" y="0"/>
                  </a:cubicBezTo>
                  <a:lnTo>
                    <a:pt x="319345" y="0"/>
                  </a:lnTo>
                  <a:cubicBezTo>
                    <a:pt x="342307" y="0"/>
                    <a:pt x="364329" y="9122"/>
                    <a:pt x="380566" y="25359"/>
                  </a:cubicBezTo>
                  <a:cubicBezTo>
                    <a:pt x="396803" y="41596"/>
                    <a:pt x="405925" y="63618"/>
                    <a:pt x="405925" y="8658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3399"/>
              </a:solidFill>
              <a:prstDash val="solid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348" name="TextBox 83">
              <a:extLst>
                <a:ext uri="{FF2B5EF4-FFF2-40B4-BE49-F238E27FC236}">
                  <a16:creationId xmlns:a16="http://schemas.microsoft.com/office/drawing/2014/main" id="{8CCE9F5A-63EE-8F54-EDAF-489942837FA4}"/>
                </a:ext>
              </a:extLst>
            </p:cNvPr>
            <p:cNvSpPr txBox="1"/>
            <p:nvPr/>
          </p:nvSpPr>
          <p:spPr>
            <a:xfrm>
              <a:off x="0" y="-66675"/>
              <a:ext cx="405925" cy="482058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grpSp>
        <p:nvGrpSpPr>
          <p:cNvPr id="349" name="Group 84">
            <a:extLst>
              <a:ext uri="{FF2B5EF4-FFF2-40B4-BE49-F238E27FC236}">
                <a16:creationId xmlns:a16="http://schemas.microsoft.com/office/drawing/2014/main" id="{A6451A13-5A8D-80B1-B395-9887B60588E0}"/>
              </a:ext>
            </a:extLst>
          </p:cNvPr>
          <p:cNvGrpSpPr/>
          <p:nvPr/>
        </p:nvGrpSpPr>
        <p:grpSpPr>
          <a:xfrm>
            <a:off x="11033036" y="15076476"/>
            <a:ext cx="1072997" cy="1098128"/>
            <a:chOff x="0" y="0"/>
            <a:chExt cx="405925" cy="415383"/>
          </a:xfrm>
        </p:grpSpPr>
        <p:sp>
          <p:nvSpPr>
            <p:cNvPr id="350" name="Freeform 85">
              <a:extLst>
                <a:ext uri="{FF2B5EF4-FFF2-40B4-BE49-F238E27FC236}">
                  <a16:creationId xmlns:a16="http://schemas.microsoft.com/office/drawing/2014/main" id="{483A4995-3201-8D06-92C6-35E3D3EEDFC1}"/>
                </a:ext>
              </a:extLst>
            </p:cNvPr>
            <p:cNvSpPr/>
            <p:nvPr/>
          </p:nvSpPr>
          <p:spPr>
            <a:xfrm>
              <a:off x="0" y="0"/>
              <a:ext cx="405925" cy="415383"/>
            </a:xfrm>
            <a:custGeom>
              <a:avLst/>
              <a:gdLst/>
              <a:ahLst/>
              <a:cxnLst/>
              <a:rect l="l" t="t" r="r" b="b"/>
              <a:pathLst>
                <a:path w="405925" h="415383">
                  <a:moveTo>
                    <a:pt x="405925" y="86581"/>
                  </a:moveTo>
                  <a:lnTo>
                    <a:pt x="405925" y="328802"/>
                  </a:lnTo>
                  <a:cubicBezTo>
                    <a:pt x="405925" y="351765"/>
                    <a:pt x="396803" y="373787"/>
                    <a:pt x="380566" y="390024"/>
                  </a:cubicBezTo>
                  <a:cubicBezTo>
                    <a:pt x="364329" y="406261"/>
                    <a:pt x="342307" y="415383"/>
                    <a:pt x="319345" y="415383"/>
                  </a:cubicBezTo>
                  <a:lnTo>
                    <a:pt x="86581" y="415383"/>
                  </a:lnTo>
                  <a:cubicBezTo>
                    <a:pt x="63618" y="415383"/>
                    <a:pt x="41596" y="406261"/>
                    <a:pt x="25359" y="390024"/>
                  </a:cubicBezTo>
                  <a:cubicBezTo>
                    <a:pt x="9122" y="373787"/>
                    <a:pt x="0" y="351765"/>
                    <a:pt x="0" y="328802"/>
                  </a:cubicBezTo>
                  <a:lnTo>
                    <a:pt x="0" y="86581"/>
                  </a:lnTo>
                  <a:cubicBezTo>
                    <a:pt x="0" y="63618"/>
                    <a:pt x="9122" y="41596"/>
                    <a:pt x="25359" y="25359"/>
                  </a:cubicBezTo>
                  <a:cubicBezTo>
                    <a:pt x="41596" y="9122"/>
                    <a:pt x="63618" y="0"/>
                    <a:pt x="86581" y="0"/>
                  </a:cubicBezTo>
                  <a:lnTo>
                    <a:pt x="319345" y="0"/>
                  </a:lnTo>
                  <a:cubicBezTo>
                    <a:pt x="342307" y="0"/>
                    <a:pt x="364329" y="9122"/>
                    <a:pt x="380566" y="25359"/>
                  </a:cubicBezTo>
                  <a:cubicBezTo>
                    <a:pt x="396803" y="41596"/>
                    <a:pt x="405925" y="63618"/>
                    <a:pt x="405925" y="8658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3399"/>
              </a:solidFill>
              <a:prstDash val="solid"/>
              <a:miter/>
            </a:ln>
          </p:spPr>
          <p:txBody>
            <a:bodyPr/>
            <a:lstStyle/>
            <a:p>
              <a:endParaRPr lang="en-NZ" sz="2400"/>
            </a:p>
          </p:txBody>
        </p:sp>
        <p:sp>
          <p:nvSpPr>
            <p:cNvPr id="351" name="TextBox 86">
              <a:extLst>
                <a:ext uri="{FF2B5EF4-FFF2-40B4-BE49-F238E27FC236}">
                  <a16:creationId xmlns:a16="http://schemas.microsoft.com/office/drawing/2014/main" id="{991E9556-4FA1-4A2E-0B66-0A9512287FCF}"/>
                </a:ext>
              </a:extLst>
            </p:cNvPr>
            <p:cNvSpPr txBox="1"/>
            <p:nvPr/>
          </p:nvSpPr>
          <p:spPr>
            <a:xfrm>
              <a:off x="0" y="-66675"/>
              <a:ext cx="405925" cy="482058"/>
            </a:xfrm>
            <a:prstGeom prst="rect">
              <a:avLst/>
            </a:prstGeom>
          </p:spPr>
          <p:txBody>
            <a:bodyPr lIns="67732" tIns="67732" rIns="67732" bIns="67732" rtlCol="0" anchor="ctr"/>
            <a:lstStyle/>
            <a:p>
              <a:pPr algn="ctr">
                <a:lnSpc>
                  <a:spcPts val="3733"/>
                </a:lnSpc>
              </a:pPr>
              <a:endParaRPr sz="2400"/>
            </a:p>
          </p:txBody>
        </p:sp>
      </p:grpSp>
      <p:sp>
        <p:nvSpPr>
          <p:cNvPr id="352" name="AutoShape 87">
            <a:extLst>
              <a:ext uri="{FF2B5EF4-FFF2-40B4-BE49-F238E27FC236}">
                <a16:creationId xmlns:a16="http://schemas.microsoft.com/office/drawing/2014/main" id="{56B13F03-0693-84C7-78D1-B8C7139CD15D}"/>
              </a:ext>
            </a:extLst>
          </p:cNvPr>
          <p:cNvSpPr/>
          <p:nvPr/>
        </p:nvSpPr>
        <p:spPr>
          <a:xfrm>
            <a:off x="3869992" y="4940944"/>
            <a:ext cx="0" cy="583214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53" name="AutoShape 88">
            <a:extLst>
              <a:ext uri="{FF2B5EF4-FFF2-40B4-BE49-F238E27FC236}">
                <a16:creationId xmlns:a16="http://schemas.microsoft.com/office/drawing/2014/main" id="{738389A3-D763-CC67-D5DB-38B4D667935B}"/>
              </a:ext>
            </a:extLst>
          </p:cNvPr>
          <p:cNvSpPr/>
          <p:nvPr/>
        </p:nvSpPr>
        <p:spPr>
          <a:xfrm>
            <a:off x="4784437" y="4944904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54" name="AutoShape 89">
            <a:extLst>
              <a:ext uri="{FF2B5EF4-FFF2-40B4-BE49-F238E27FC236}">
                <a16:creationId xmlns:a16="http://schemas.microsoft.com/office/drawing/2014/main" id="{A3C89BBA-6A49-B93E-2925-E219E15B5A19}"/>
              </a:ext>
            </a:extLst>
          </p:cNvPr>
          <p:cNvSpPr/>
          <p:nvPr/>
        </p:nvSpPr>
        <p:spPr>
          <a:xfrm>
            <a:off x="5712463" y="4940944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55" name="AutoShape 90">
            <a:extLst>
              <a:ext uri="{FF2B5EF4-FFF2-40B4-BE49-F238E27FC236}">
                <a16:creationId xmlns:a16="http://schemas.microsoft.com/office/drawing/2014/main" id="{6238BBA9-ADCF-4D04-6454-549E3A5A1226}"/>
              </a:ext>
            </a:extLst>
          </p:cNvPr>
          <p:cNvSpPr/>
          <p:nvPr/>
        </p:nvSpPr>
        <p:spPr>
          <a:xfrm>
            <a:off x="6680498" y="4940944"/>
            <a:ext cx="0" cy="583214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56" name="AutoShape 91">
            <a:extLst>
              <a:ext uri="{FF2B5EF4-FFF2-40B4-BE49-F238E27FC236}">
                <a16:creationId xmlns:a16="http://schemas.microsoft.com/office/drawing/2014/main" id="{1257D858-503A-8B13-B857-757EAB3BD711}"/>
              </a:ext>
            </a:extLst>
          </p:cNvPr>
          <p:cNvSpPr/>
          <p:nvPr/>
        </p:nvSpPr>
        <p:spPr>
          <a:xfrm>
            <a:off x="7624774" y="4944904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57" name="AutoShape 92">
            <a:extLst>
              <a:ext uri="{FF2B5EF4-FFF2-40B4-BE49-F238E27FC236}">
                <a16:creationId xmlns:a16="http://schemas.microsoft.com/office/drawing/2014/main" id="{C5F5E11A-22F8-BEBA-C423-E53D7D03C182}"/>
              </a:ext>
            </a:extLst>
          </p:cNvPr>
          <p:cNvSpPr/>
          <p:nvPr/>
        </p:nvSpPr>
        <p:spPr>
          <a:xfrm>
            <a:off x="8519288" y="4940944"/>
            <a:ext cx="0" cy="583214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58" name="AutoShape 93">
            <a:extLst>
              <a:ext uri="{FF2B5EF4-FFF2-40B4-BE49-F238E27FC236}">
                <a16:creationId xmlns:a16="http://schemas.microsoft.com/office/drawing/2014/main" id="{95E5604D-41CC-D11B-CAF8-C942152B182C}"/>
              </a:ext>
            </a:extLst>
          </p:cNvPr>
          <p:cNvSpPr/>
          <p:nvPr/>
        </p:nvSpPr>
        <p:spPr>
          <a:xfrm>
            <a:off x="9624231" y="8371626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59" name="AutoShape 94">
            <a:extLst>
              <a:ext uri="{FF2B5EF4-FFF2-40B4-BE49-F238E27FC236}">
                <a16:creationId xmlns:a16="http://schemas.microsoft.com/office/drawing/2014/main" id="{2E571272-55A6-B828-0996-4C9CB4762E07}"/>
              </a:ext>
            </a:extLst>
          </p:cNvPr>
          <p:cNvSpPr/>
          <p:nvPr/>
        </p:nvSpPr>
        <p:spPr>
          <a:xfrm>
            <a:off x="1994641" y="8371626"/>
            <a:ext cx="0" cy="583214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60" name="AutoShape 95">
            <a:extLst>
              <a:ext uri="{FF2B5EF4-FFF2-40B4-BE49-F238E27FC236}">
                <a16:creationId xmlns:a16="http://schemas.microsoft.com/office/drawing/2014/main" id="{578F1BB1-7087-EC0D-26E8-797E04DE4AD9}"/>
              </a:ext>
            </a:extLst>
          </p:cNvPr>
          <p:cNvSpPr/>
          <p:nvPr/>
        </p:nvSpPr>
        <p:spPr>
          <a:xfrm>
            <a:off x="3008405" y="8400379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61" name="AutoShape 96">
            <a:extLst>
              <a:ext uri="{FF2B5EF4-FFF2-40B4-BE49-F238E27FC236}">
                <a16:creationId xmlns:a16="http://schemas.microsoft.com/office/drawing/2014/main" id="{6826B46C-CDC0-468B-64DE-E72E0A76FA4E}"/>
              </a:ext>
            </a:extLst>
          </p:cNvPr>
          <p:cNvSpPr/>
          <p:nvPr/>
        </p:nvSpPr>
        <p:spPr>
          <a:xfrm>
            <a:off x="3956117" y="8371626"/>
            <a:ext cx="0" cy="583214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62" name="AutoShape 97">
            <a:extLst>
              <a:ext uri="{FF2B5EF4-FFF2-40B4-BE49-F238E27FC236}">
                <a16:creationId xmlns:a16="http://schemas.microsoft.com/office/drawing/2014/main" id="{2C07EC67-94CB-66F5-3406-46EB07818874}"/>
              </a:ext>
            </a:extLst>
          </p:cNvPr>
          <p:cNvSpPr/>
          <p:nvPr/>
        </p:nvSpPr>
        <p:spPr>
          <a:xfrm>
            <a:off x="4870563" y="8375585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63" name="AutoShape 98">
            <a:extLst>
              <a:ext uri="{FF2B5EF4-FFF2-40B4-BE49-F238E27FC236}">
                <a16:creationId xmlns:a16="http://schemas.microsoft.com/office/drawing/2014/main" id="{8C348FA4-E8BB-6DA4-55D0-848986030E79}"/>
              </a:ext>
            </a:extLst>
          </p:cNvPr>
          <p:cNvSpPr/>
          <p:nvPr/>
        </p:nvSpPr>
        <p:spPr>
          <a:xfrm>
            <a:off x="5798590" y="8371626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64" name="AutoShape 99">
            <a:extLst>
              <a:ext uri="{FF2B5EF4-FFF2-40B4-BE49-F238E27FC236}">
                <a16:creationId xmlns:a16="http://schemas.microsoft.com/office/drawing/2014/main" id="{4A6C5289-7452-C971-5F2B-B7FD0F98CF97}"/>
              </a:ext>
            </a:extLst>
          </p:cNvPr>
          <p:cNvSpPr/>
          <p:nvPr/>
        </p:nvSpPr>
        <p:spPr>
          <a:xfrm>
            <a:off x="6766625" y="8371626"/>
            <a:ext cx="0" cy="583214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65" name="AutoShape 100">
            <a:extLst>
              <a:ext uri="{FF2B5EF4-FFF2-40B4-BE49-F238E27FC236}">
                <a16:creationId xmlns:a16="http://schemas.microsoft.com/office/drawing/2014/main" id="{8CB642F3-7A38-1EF1-5D91-5565DED3BC3E}"/>
              </a:ext>
            </a:extLst>
          </p:cNvPr>
          <p:cNvSpPr/>
          <p:nvPr/>
        </p:nvSpPr>
        <p:spPr>
          <a:xfrm>
            <a:off x="7710900" y="8375585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66" name="AutoShape 101">
            <a:extLst>
              <a:ext uri="{FF2B5EF4-FFF2-40B4-BE49-F238E27FC236}">
                <a16:creationId xmlns:a16="http://schemas.microsoft.com/office/drawing/2014/main" id="{39ED9CEE-B863-8F98-692C-150DE43F45B5}"/>
              </a:ext>
            </a:extLst>
          </p:cNvPr>
          <p:cNvSpPr/>
          <p:nvPr/>
        </p:nvSpPr>
        <p:spPr>
          <a:xfrm>
            <a:off x="8605415" y="8371626"/>
            <a:ext cx="0" cy="583214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pic>
        <p:nvPicPr>
          <p:cNvPr id="367" name="Picture 102">
            <a:extLst>
              <a:ext uri="{FF2B5EF4-FFF2-40B4-BE49-F238E27FC236}">
                <a16:creationId xmlns:a16="http://schemas.microsoft.com/office/drawing/2014/main" id="{36A52019-94F9-4A03-C894-3DBF836ED6C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820349" y="8808190"/>
            <a:ext cx="12564649" cy="4697717"/>
          </a:xfrm>
          <a:prstGeom prst="rect">
            <a:avLst/>
          </a:prstGeom>
        </p:spPr>
      </p:pic>
      <p:sp>
        <p:nvSpPr>
          <p:cNvPr id="368" name="AutoShape 103">
            <a:extLst>
              <a:ext uri="{FF2B5EF4-FFF2-40B4-BE49-F238E27FC236}">
                <a16:creationId xmlns:a16="http://schemas.microsoft.com/office/drawing/2014/main" id="{531BA49A-64E2-4A1B-9FF3-5C89156880F8}"/>
              </a:ext>
            </a:extLst>
          </p:cNvPr>
          <p:cNvSpPr/>
          <p:nvPr/>
        </p:nvSpPr>
        <p:spPr>
          <a:xfrm>
            <a:off x="1951129" y="11979016"/>
            <a:ext cx="0" cy="583214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69" name="AutoShape 104">
            <a:extLst>
              <a:ext uri="{FF2B5EF4-FFF2-40B4-BE49-F238E27FC236}">
                <a16:creationId xmlns:a16="http://schemas.microsoft.com/office/drawing/2014/main" id="{6EE38F08-86D1-68F6-161F-84D5CF982D99}"/>
              </a:ext>
            </a:extLst>
          </p:cNvPr>
          <p:cNvSpPr/>
          <p:nvPr/>
        </p:nvSpPr>
        <p:spPr>
          <a:xfrm>
            <a:off x="9526343" y="11979016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70" name="AutoShape 105">
            <a:extLst>
              <a:ext uri="{FF2B5EF4-FFF2-40B4-BE49-F238E27FC236}">
                <a16:creationId xmlns:a16="http://schemas.microsoft.com/office/drawing/2014/main" id="{F62D2A76-AB42-E3F8-377B-2AA8452D7F59}"/>
              </a:ext>
            </a:extLst>
          </p:cNvPr>
          <p:cNvSpPr/>
          <p:nvPr/>
        </p:nvSpPr>
        <p:spPr>
          <a:xfrm>
            <a:off x="2964893" y="12007769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71" name="AutoShape 106">
            <a:extLst>
              <a:ext uri="{FF2B5EF4-FFF2-40B4-BE49-F238E27FC236}">
                <a16:creationId xmlns:a16="http://schemas.microsoft.com/office/drawing/2014/main" id="{BF0EDCE5-C6EC-E113-5151-D6532C988190}"/>
              </a:ext>
            </a:extLst>
          </p:cNvPr>
          <p:cNvSpPr/>
          <p:nvPr/>
        </p:nvSpPr>
        <p:spPr>
          <a:xfrm>
            <a:off x="3912605" y="11979016"/>
            <a:ext cx="0" cy="583214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72" name="AutoShape 107">
            <a:extLst>
              <a:ext uri="{FF2B5EF4-FFF2-40B4-BE49-F238E27FC236}">
                <a16:creationId xmlns:a16="http://schemas.microsoft.com/office/drawing/2014/main" id="{C4921DAE-78B9-D6F1-DCD7-432D8B1A41F6}"/>
              </a:ext>
            </a:extLst>
          </p:cNvPr>
          <p:cNvSpPr/>
          <p:nvPr/>
        </p:nvSpPr>
        <p:spPr>
          <a:xfrm>
            <a:off x="4827050" y="11982975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73" name="AutoShape 108">
            <a:extLst>
              <a:ext uri="{FF2B5EF4-FFF2-40B4-BE49-F238E27FC236}">
                <a16:creationId xmlns:a16="http://schemas.microsoft.com/office/drawing/2014/main" id="{C878D223-1EA5-D569-B85B-F81FFAF7DA2D}"/>
              </a:ext>
            </a:extLst>
          </p:cNvPr>
          <p:cNvSpPr/>
          <p:nvPr/>
        </p:nvSpPr>
        <p:spPr>
          <a:xfrm>
            <a:off x="5755078" y="11979016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74" name="AutoShape 109">
            <a:extLst>
              <a:ext uri="{FF2B5EF4-FFF2-40B4-BE49-F238E27FC236}">
                <a16:creationId xmlns:a16="http://schemas.microsoft.com/office/drawing/2014/main" id="{06BDB186-4902-4C79-3A35-468CF650BAEE}"/>
              </a:ext>
            </a:extLst>
          </p:cNvPr>
          <p:cNvSpPr/>
          <p:nvPr/>
        </p:nvSpPr>
        <p:spPr>
          <a:xfrm>
            <a:off x="6723113" y="11979016"/>
            <a:ext cx="0" cy="583214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75" name="AutoShape 110">
            <a:extLst>
              <a:ext uri="{FF2B5EF4-FFF2-40B4-BE49-F238E27FC236}">
                <a16:creationId xmlns:a16="http://schemas.microsoft.com/office/drawing/2014/main" id="{2D6DB1C1-5772-1AA0-7BF3-7F9BB49FBDB1}"/>
              </a:ext>
            </a:extLst>
          </p:cNvPr>
          <p:cNvSpPr/>
          <p:nvPr/>
        </p:nvSpPr>
        <p:spPr>
          <a:xfrm>
            <a:off x="7667388" y="11982975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76" name="AutoShape 111">
            <a:extLst>
              <a:ext uri="{FF2B5EF4-FFF2-40B4-BE49-F238E27FC236}">
                <a16:creationId xmlns:a16="http://schemas.microsoft.com/office/drawing/2014/main" id="{AF11D1A3-67C9-8842-8CFF-7640391B413F}"/>
              </a:ext>
            </a:extLst>
          </p:cNvPr>
          <p:cNvSpPr/>
          <p:nvPr/>
        </p:nvSpPr>
        <p:spPr>
          <a:xfrm>
            <a:off x="8561903" y="11979016"/>
            <a:ext cx="0" cy="583214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77" name="AutoShape 112">
            <a:extLst>
              <a:ext uri="{FF2B5EF4-FFF2-40B4-BE49-F238E27FC236}">
                <a16:creationId xmlns:a16="http://schemas.microsoft.com/office/drawing/2014/main" id="{1C2E126A-6F41-C87F-0A45-A44BC08A11FE}"/>
              </a:ext>
            </a:extLst>
          </p:cNvPr>
          <p:cNvSpPr/>
          <p:nvPr/>
        </p:nvSpPr>
        <p:spPr>
          <a:xfrm>
            <a:off x="2023969" y="15382743"/>
            <a:ext cx="0" cy="583214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78" name="AutoShape 113">
            <a:extLst>
              <a:ext uri="{FF2B5EF4-FFF2-40B4-BE49-F238E27FC236}">
                <a16:creationId xmlns:a16="http://schemas.microsoft.com/office/drawing/2014/main" id="{C9A0815D-E6E5-162C-673C-C6AD30B89D59}"/>
              </a:ext>
            </a:extLst>
          </p:cNvPr>
          <p:cNvSpPr/>
          <p:nvPr/>
        </p:nvSpPr>
        <p:spPr>
          <a:xfrm>
            <a:off x="9599184" y="15382743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79" name="AutoShape 114">
            <a:extLst>
              <a:ext uri="{FF2B5EF4-FFF2-40B4-BE49-F238E27FC236}">
                <a16:creationId xmlns:a16="http://schemas.microsoft.com/office/drawing/2014/main" id="{4C612087-B1DD-C956-ED17-1C73393F89FC}"/>
              </a:ext>
            </a:extLst>
          </p:cNvPr>
          <p:cNvSpPr/>
          <p:nvPr/>
        </p:nvSpPr>
        <p:spPr>
          <a:xfrm>
            <a:off x="3037733" y="15411495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80" name="AutoShape 115">
            <a:extLst>
              <a:ext uri="{FF2B5EF4-FFF2-40B4-BE49-F238E27FC236}">
                <a16:creationId xmlns:a16="http://schemas.microsoft.com/office/drawing/2014/main" id="{88E2052E-8DE3-CDFC-2F17-EDE54DF2463E}"/>
              </a:ext>
            </a:extLst>
          </p:cNvPr>
          <p:cNvSpPr/>
          <p:nvPr/>
        </p:nvSpPr>
        <p:spPr>
          <a:xfrm>
            <a:off x="3985446" y="15382743"/>
            <a:ext cx="0" cy="583214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81" name="AutoShape 116">
            <a:extLst>
              <a:ext uri="{FF2B5EF4-FFF2-40B4-BE49-F238E27FC236}">
                <a16:creationId xmlns:a16="http://schemas.microsoft.com/office/drawing/2014/main" id="{257524E6-C83F-FD46-2AE6-CA8744AF40ED}"/>
              </a:ext>
            </a:extLst>
          </p:cNvPr>
          <p:cNvSpPr/>
          <p:nvPr/>
        </p:nvSpPr>
        <p:spPr>
          <a:xfrm>
            <a:off x="4899891" y="15386701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82" name="AutoShape 117">
            <a:extLst>
              <a:ext uri="{FF2B5EF4-FFF2-40B4-BE49-F238E27FC236}">
                <a16:creationId xmlns:a16="http://schemas.microsoft.com/office/drawing/2014/main" id="{86B5CA86-9A76-52D3-B14D-067B0821C086}"/>
              </a:ext>
            </a:extLst>
          </p:cNvPr>
          <p:cNvSpPr/>
          <p:nvPr/>
        </p:nvSpPr>
        <p:spPr>
          <a:xfrm>
            <a:off x="5827919" y="15382743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83" name="AutoShape 118">
            <a:extLst>
              <a:ext uri="{FF2B5EF4-FFF2-40B4-BE49-F238E27FC236}">
                <a16:creationId xmlns:a16="http://schemas.microsoft.com/office/drawing/2014/main" id="{205EE231-56AC-1D18-F2E3-D97B182A1E57}"/>
              </a:ext>
            </a:extLst>
          </p:cNvPr>
          <p:cNvSpPr/>
          <p:nvPr/>
        </p:nvSpPr>
        <p:spPr>
          <a:xfrm>
            <a:off x="6795953" y="15382743"/>
            <a:ext cx="0" cy="583214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84" name="AutoShape 119">
            <a:extLst>
              <a:ext uri="{FF2B5EF4-FFF2-40B4-BE49-F238E27FC236}">
                <a16:creationId xmlns:a16="http://schemas.microsoft.com/office/drawing/2014/main" id="{3753027E-0D51-16CA-4B9F-520222AE28DB}"/>
              </a:ext>
            </a:extLst>
          </p:cNvPr>
          <p:cNvSpPr/>
          <p:nvPr/>
        </p:nvSpPr>
        <p:spPr>
          <a:xfrm>
            <a:off x="7740229" y="15386701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85" name="AutoShape 120">
            <a:extLst>
              <a:ext uri="{FF2B5EF4-FFF2-40B4-BE49-F238E27FC236}">
                <a16:creationId xmlns:a16="http://schemas.microsoft.com/office/drawing/2014/main" id="{903DE899-E80E-2A38-9747-686FD9A9E992}"/>
              </a:ext>
            </a:extLst>
          </p:cNvPr>
          <p:cNvSpPr/>
          <p:nvPr/>
        </p:nvSpPr>
        <p:spPr>
          <a:xfrm>
            <a:off x="8634744" y="15382743"/>
            <a:ext cx="0" cy="583214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86" name="AutoShape 121">
            <a:extLst>
              <a:ext uri="{FF2B5EF4-FFF2-40B4-BE49-F238E27FC236}">
                <a16:creationId xmlns:a16="http://schemas.microsoft.com/office/drawing/2014/main" id="{983AB027-3408-50E8-4D25-2F2F5F8F021F}"/>
              </a:ext>
            </a:extLst>
          </p:cNvPr>
          <p:cNvSpPr/>
          <p:nvPr/>
        </p:nvSpPr>
        <p:spPr>
          <a:xfrm>
            <a:off x="2023969" y="18894709"/>
            <a:ext cx="0" cy="583214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87" name="AutoShape 122">
            <a:extLst>
              <a:ext uri="{FF2B5EF4-FFF2-40B4-BE49-F238E27FC236}">
                <a16:creationId xmlns:a16="http://schemas.microsoft.com/office/drawing/2014/main" id="{A357AF46-43D4-EFE8-49D9-C0A56C06CC05}"/>
              </a:ext>
            </a:extLst>
          </p:cNvPr>
          <p:cNvSpPr/>
          <p:nvPr/>
        </p:nvSpPr>
        <p:spPr>
          <a:xfrm>
            <a:off x="9599184" y="18894709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88" name="AutoShape 123">
            <a:extLst>
              <a:ext uri="{FF2B5EF4-FFF2-40B4-BE49-F238E27FC236}">
                <a16:creationId xmlns:a16="http://schemas.microsoft.com/office/drawing/2014/main" id="{46EFE0B4-AE2F-A7D6-3DD0-62E1D381C658}"/>
              </a:ext>
            </a:extLst>
          </p:cNvPr>
          <p:cNvSpPr/>
          <p:nvPr/>
        </p:nvSpPr>
        <p:spPr>
          <a:xfrm>
            <a:off x="3037733" y="18923463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89" name="AutoShape 124">
            <a:extLst>
              <a:ext uri="{FF2B5EF4-FFF2-40B4-BE49-F238E27FC236}">
                <a16:creationId xmlns:a16="http://schemas.microsoft.com/office/drawing/2014/main" id="{AAB31882-3818-E906-7857-256D48D01610}"/>
              </a:ext>
            </a:extLst>
          </p:cNvPr>
          <p:cNvSpPr/>
          <p:nvPr/>
        </p:nvSpPr>
        <p:spPr>
          <a:xfrm>
            <a:off x="3985446" y="18894709"/>
            <a:ext cx="0" cy="583214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90" name="AutoShape 125">
            <a:extLst>
              <a:ext uri="{FF2B5EF4-FFF2-40B4-BE49-F238E27FC236}">
                <a16:creationId xmlns:a16="http://schemas.microsoft.com/office/drawing/2014/main" id="{7D67AF33-B014-33CA-5933-D79CE8AF59CE}"/>
              </a:ext>
            </a:extLst>
          </p:cNvPr>
          <p:cNvSpPr/>
          <p:nvPr/>
        </p:nvSpPr>
        <p:spPr>
          <a:xfrm>
            <a:off x="4899891" y="18898669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91" name="AutoShape 126">
            <a:extLst>
              <a:ext uri="{FF2B5EF4-FFF2-40B4-BE49-F238E27FC236}">
                <a16:creationId xmlns:a16="http://schemas.microsoft.com/office/drawing/2014/main" id="{D77AE681-4CF4-1691-817E-82D24D006004}"/>
              </a:ext>
            </a:extLst>
          </p:cNvPr>
          <p:cNvSpPr/>
          <p:nvPr/>
        </p:nvSpPr>
        <p:spPr>
          <a:xfrm>
            <a:off x="5827919" y="18894709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92" name="AutoShape 127">
            <a:extLst>
              <a:ext uri="{FF2B5EF4-FFF2-40B4-BE49-F238E27FC236}">
                <a16:creationId xmlns:a16="http://schemas.microsoft.com/office/drawing/2014/main" id="{FC93DD9B-3199-6445-4F7D-7B403D9AD69A}"/>
              </a:ext>
            </a:extLst>
          </p:cNvPr>
          <p:cNvSpPr/>
          <p:nvPr/>
        </p:nvSpPr>
        <p:spPr>
          <a:xfrm>
            <a:off x="6795953" y="18894709"/>
            <a:ext cx="0" cy="583214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93" name="AutoShape 128">
            <a:extLst>
              <a:ext uri="{FF2B5EF4-FFF2-40B4-BE49-F238E27FC236}">
                <a16:creationId xmlns:a16="http://schemas.microsoft.com/office/drawing/2014/main" id="{D2F64533-A350-A6B6-AD4D-EFDCD510B733}"/>
              </a:ext>
            </a:extLst>
          </p:cNvPr>
          <p:cNvSpPr/>
          <p:nvPr/>
        </p:nvSpPr>
        <p:spPr>
          <a:xfrm>
            <a:off x="7740229" y="18898669"/>
            <a:ext cx="0" cy="558420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94" name="AutoShape 129">
            <a:extLst>
              <a:ext uri="{FF2B5EF4-FFF2-40B4-BE49-F238E27FC236}">
                <a16:creationId xmlns:a16="http://schemas.microsoft.com/office/drawing/2014/main" id="{68C2D756-4D19-B480-8530-AEA438A5550D}"/>
              </a:ext>
            </a:extLst>
          </p:cNvPr>
          <p:cNvSpPr/>
          <p:nvPr/>
        </p:nvSpPr>
        <p:spPr>
          <a:xfrm>
            <a:off x="8634744" y="18894709"/>
            <a:ext cx="0" cy="583214"/>
          </a:xfrm>
          <a:prstGeom prst="line">
            <a:avLst/>
          </a:prstGeom>
          <a:ln w="19050" cap="flat">
            <a:solidFill>
              <a:srgbClr val="000000">
                <a:alpha val="58824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 sz="2400"/>
          </a:p>
        </p:txBody>
      </p:sp>
      <p:sp>
        <p:nvSpPr>
          <p:cNvPr id="395" name="TextBox 130">
            <a:extLst>
              <a:ext uri="{FF2B5EF4-FFF2-40B4-BE49-F238E27FC236}">
                <a16:creationId xmlns:a16="http://schemas.microsoft.com/office/drawing/2014/main" id="{1D39A27A-191C-E940-E6F2-198E72818C29}"/>
              </a:ext>
            </a:extLst>
          </p:cNvPr>
          <p:cNvSpPr txBox="1"/>
          <p:nvPr/>
        </p:nvSpPr>
        <p:spPr>
          <a:xfrm>
            <a:off x="662002" y="9367315"/>
            <a:ext cx="3220689" cy="451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7" b="1">
                <a:solidFill>
                  <a:srgbClr val="4D2379"/>
                </a:solidFill>
                <a:latin typeface="Poppins Bold"/>
                <a:ea typeface="Poppins Bold"/>
                <a:cs typeface="Poppins Bold"/>
                <a:sym typeface="Poppins Bold"/>
              </a:rPr>
              <a:t>Shorter stays in ED</a:t>
            </a:r>
          </a:p>
        </p:txBody>
      </p:sp>
      <p:sp>
        <p:nvSpPr>
          <p:cNvPr id="396" name="TextBox 131">
            <a:extLst>
              <a:ext uri="{FF2B5EF4-FFF2-40B4-BE49-F238E27FC236}">
                <a16:creationId xmlns:a16="http://schemas.microsoft.com/office/drawing/2014/main" id="{7664EDBE-B55E-2B84-7345-70490C2A662A}"/>
              </a:ext>
            </a:extLst>
          </p:cNvPr>
          <p:cNvSpPr txBox="1"/>
          <p:nvPr/>
        </p:nvSpPr>
        <p:spPr>
          <a:xfrm>
            <a:off x="353693" y="159557"/>
            <a:ext cx="5222400" cy="926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05"/>
              </a:lnSpc>
            </a:pPr>
            <a:r>
              <a:rPr lang="en-US" sz="5432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Health Targets</a:t>
            </a:r>
          </a:p>
        </p:txBody>
      </p:sp>
      <p:sp>
        <p:nvSpPr>
          <p:cNvPr id="397" name="TextBox 132">
            <a:extLst>
              <a:ext uri="{FF2B5EF4-FFF2-40B4-BE49-F238E27FC236}">
                <a16:creationId xmlns:a16="http://schemas.microsoft.com/office/drawing/2014/main" id="{9FCCA304-2240-BC46-3A98-4BFD9BB7532F}"/>
              </a:ext>
            </a:extLst>
          </p:cNvPr>
          <p:cNvSpPr txBox="1"/>
          <p:nvPr/>
        </p:nvSpPr>
        <p:spPr>
          <a:xfrm>
            <a:off x="144587" y="1117978"/>
            <a:ext cx="6294705" cy="511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9"/>
              </a:lnSpc>
            </a:pPr>
            <a:r>
              <a:rPr lang="en-US" sz="2992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2025/26 Quarter 1 Last 10 Years</a:t>
            </a:r>
          </a:p>
        </p:txBody>
      </p:sp>
      <p:sp>
        <p:nvSpPr>
          <p:cNvPr id="398" name="TextBox 133">
            <a:extLst>
              <a:ext uri="{FF2B5EF4-FFF2-40B4-BE49-F238E27FC236}">
                <a16:creationId xmlns:a16="http://schemas.microsoft.com/office/drawing/2014/main" id="{0633ADF7-EB44-CC7C-1675-033AFD873971}"/>
              </a:ext>
            </a:extLst>
          </p:cNvPr>
          <p:cNvSpPr txBox="1"/>
          <p:nvPr/>
        </p:nvSpPr>
        <p:spPr>
          <a:xfrm>
            <a:off x="12269483" y="6175976"/>
            <a:ext cx="1932848" cy="2526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600" spc="-40">
                <a:solidFill>
                  <a:srgbClr val="FEFEFE"/>
                </a:solidFill>
                <a:latin typeface="Poppins"/>
                <a:ea typeface="Poppins"/>
                <a:cs typeface="Poppins"/>
                <a:sym typeface="Poppins"/>
              </a:rPr>
              <a:t>Better immunisation coverage will reduce the risk of measles, mumps, rubella and other infectious diseases which can cause harm to children.</a:t>
            </a:r>
          </a:p>
        </p:txBody>
      </p:sp>
      <p:sp>
        <p:nvSpPr>
          <p:cNvPr id="399" name="TextBox 134">
            <a:extLst>
              <a:ext uri="{FF2B5EF4-FFF2-40B4-BE49-F238E27FC236}">
                <a16:creationId xmlns:a16="http://schemas.microsoft.com/office/drawing/2014/main" id="{D5850DAD-7B16-4928-BD13-44F54752E639}"/>
              </a:ext>
            </a:extLst>
          </p:cNvPr>
          <p:cNvSpPr txBox="1"/>
          <p:nvPr/>
        </p:nvSpPr>
        <p:spPr>
          <a:xfrm>
            <a:off x="11179421" y="4206471"/>
            <a:ext cx="790141" cy="268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4,777</a:t>
            </a:r>
          </a:p>
        </p:txBody>
      </p:sp>
      <p:sp>
        <p:nvSpPr>
          <p:cNvPr id="400" name="TextBox 135">
            <a:extLst>
              <a:ext uri="{FF2B5EF4-FFF2-40B4-BE49-F238E27FC236}">
                <a16:creationId xmlns:a16="http://schemas.microsoft.com/office/drawing/2014/main" id="{7E9C8964-E4D9-EA26-95E9-75E77EFA000B}"/>
              </a:ext>
            </a:extLst>
          </p:cNvPr>
          <p:cNvSpPr txBox="1"/>
          <p:nvPr/>
        </p:nvSpPr>
        <p:spPr>
          <a:xfrm>
            <a:off x="11274752" y="5288006"/>
            <a:ext cx="628954" cy="268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4,548</a:t>
            </a:r>
          </a:p>
        </p:txBody>
      </p:sp>
      <p:sp>
        <p:nvSpPr>
          <p:cNvPr id="401" name="TextBox 136">
            <a:extLst>
              <a:ext uri="{FF2B5EF4-FFF2-40B4-BE49-F238E27FC236}">
                <a16:creationId xmlns:a16="http://schemas.microsoft.com/office/drawing/2014/main" id="{37FC4FC5-6FAB-E59B-2640-FC06EF6298F5}"/>
              </a:ext>
            </a:extLst>
          </p:cNvPr>
          <p:cNvSpPr txBox="1"/>
          <p:nvPr/>
        </p:nvSpPr>
        <p:spPr>
          <a:xfrm>
            <a:off x="12315624" y="2411355"/>
            <a:ext cx="1725544" cy="3090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600" spc="-40">
                <a:solidFill>
                  <a:srgbClr val="FEFEFE"/>
                </a:solidFill>
                <a:latin typeface="Poppins"/>
                <a:ea typeface="Poppins"/>
                <a:cs typeface="Poppins"/>
                <a:sym typeface="Poppins"/>
              </a:rPr>
              <a:t>Reductions in wait time will mean you and your whānau will be guided through complex cancer care pathways to receive treaments sooner.</a:t>
            </a:r>
          </a:p>
        </p:txBody>
      </p:sp>
      <p:sp>
        <p:nvSpPr>
          <p:cNvPr id="402" name="TextBox 137">
            <a:extLst>
              <a:ext uri="{FF2B5EF4-FFF2-40B4-BE49-F238E27FC236}">
                <a16:creationId xmlns:a16="http://schemas.microsoft.com/office/drawing/2014/main" id="{D897FDE6-367E-0BA2-EB2E-BE787A8B7A72}"/>
              </a:ext>
            </a:extLst>
          </p:cNvPr>
          <p:cNvSpPr txBox="1"/>
          <p:nvPr/>
        </p:nvSpPr>
        <p:spPr>
          <a:xfrm>
            <a:off x="12269484" y="9867132"/>
            <a:ext cx="2007311" cy="1961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600" spc="-40">
                <a:solidFill>
                  <a:srgbClr val="FEFEFE"/>
                </a:solidFill>
                <a:latin typeface="Poppins"/>
                <a:ea typeface="Poppins"/>
                <a:cs typeface="Poppins"/>
                <a:sym typeface="Poppins"/>
              </a:rPr>
              <a:t>Reductions in wait time will mean you receive diagnosis, treatment, and progress through to a hospital bed (if needed) sooner.</a:t>
            </a:r>
          </a:p>
        </p:txBody>
      </p:sp>
      <p:sp>
        <p:nvSpPr>
          <p:cNvPr id="403" name="TextBox 138">
            <a:extLst>
              <a:ext uri="{FF2B5EF4-FFF2-40B4-BE49-F238E27FC236}">
                <a16:creationId xmlns:a16="http://schemas.microsoft.com/office/drawing/2014/main" id="{CA3C76B2-E978-DDF3-2F8E-665648A7AD12}"/>
              </a:ext>
            </a:extLst>
          </p:cNvPr>
          <p:cNvSpPr txBox="1"/>
          <p:nvPr/>
        </p:nvSpPr>
        <p:spPr>
          <a:xfrm>
            <a:off x="12282547" y="13503990"/>
            <a:ext cx="1932848" cy="1961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600" spc="-40">
                <a:solidFill>
                  <a:srgbClr val="FEFEFE"/>
                </a:solidFill>
                <a:latin typeface="Poppins"/>
                <a:ea typeface="Poppins"/>
                <a:cs typeface="Poppins"/>
                <a:sym typeface="Poppins"/>
              </a:rPr>
              <a:t>Reductions in waiting will mean you are seen by a hospital specialist sooner who will start plans for your condition.</a:t>
            </a:r>
          </a:p>
        </p:txBody>
      </p:sp>
      <p:sp>
        <p:nvSpPr>
          <p:cNvPr id="404" name="TextBox 139">
            <a:extLst>
              <a:ext uri="{FF2B5EF4-FFF2-40B4-BE49-F238E27FC236}">
                <a16:creationId xmlns:a16="http://schemas.microsoft.com/office/drawing/2014/main" id="{67D5595C-1FAC-ECD2-E8CD-70C602026797}"/>
              </a:ext>
            </a:extLst>
          </p:cNvPr>
          <p:cNvSpPr txBox="1"/>
          <p:nvPr/>
        </p:nvSpPr>
        <p:spPr>
          <a:xfrm>
            <a:off x="12290507" y="17346689"/>
            <a:ext cx="1911824" cy="1397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600" spc="-40">
                <a:solidFill>
                  <a:srgbClr val="FEFEFE"/>
                </a:solidFill>
                <a:latin typeface="Poppins"/>
                <a:ea typeface="Poppins"/>
                <a:cs typeface="Poppins"/>
                <a:sym typeface="Poppins"/>
              </a:rPr>
              <a:t>Reductions in waiting times will mean you receive your treatment sooner.</a:t>
            </a:r>
          </a:p>
        </p:txBody>
      </p:sp>
      <p:sp>
        <p:nvSpPr>
          <p:cNvPr id="405" name="TextBox 140">
            <a:extLst>
              <a:ext uri="{FF2B5EF4-FFF2-40B4-BE49-F238E27FC236}">
                <a16:creationId xmlns:a16="http://schemas.microsoft.com/office/drawing/2014/main" id="{51CFFC18-58AC-9C0F-E444-4D82933F0C81}"/>
              </a:ext>
            </a:extLst>
          </p:cNvPr>
          <p:cNvSpPr txBox="1"/>
          <p:nvPr/>
        </p:nvSpPr>
        <p:spPr>
          <a:xfrm>
            <a:off x="11059182" y="10638977"/>
            <a:ext cx="1055488" cy="450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9"/>
              </a:lnSpc>
            </a:pPr>
            <a:r>
              <a:rPr lang="en-US" sz="130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Seen in ED    Q1 25/26 </a:t>
            </a:r>
          </a:p>
        </p:txBody>
      </p:sp>
      <p:sp>
        <p:nvSpPr>
          <p:cNvPr id="406" name="TextBox 141">
            <a:extLst>
              <a:ext uri="{FF2B5EF4-FFF2-40B4-BE49-F238E27FC236}">
                <a16:creationId xmlns:a16="http://schemas.microsoft.com/office/drawing/2014/main" id="{FF30C5BE-91B7-40C7-EE81-68B2825BC536}"/>
              </a:ext>
            </a:extLst>
          </p:cNvPr>
          <p:cNvSpPr txBox="1"/>
          <p:nvPr/>
        </p:nvSpPr>
        <p:spPr>
          <a:xfrm>
            <a:off x="11032652" y="11754317"/>
            <a:ext cx="1055488" cy="450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9"/>
              </a:lnSpc>
            </a:pPr>
            <a:r>
              <a:rPr lang="en-US" sz="130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Seen in ED Q1 24/25</a:t>
            </a:r>
          </a:p>
        </p:txBody>
      </p:sp>
      <p:sp>
        <p:nvSpPr>
          <p:cNvPr id="407" name="TextBox 142">
            <a:extLst>
              <a:ext uri="{FF2B5EF4-FFF2-40B4-BE49-F238E27FC236}">
                <a16:creationId xmlns:a16="http://schemas.microsoft.com/office/drawing/2014/main" id="{24C46627-6151-75B8-9B4B-3DDA8AB467E6}"/>
              </a:ext>
            </a:extLst>
          </p:cNvPr>
          <p:cNvSpPr txBox="1"/>
          <p:nvPr/>
        </p:nvSpPr>
        <p:spPr>
          <a:xfrm>
            <a:off x="11142573" y="11083874"/>
            <a:ext cx="893311" cy="268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348,598</a:t>
            </a:r>
          </a:p>
        </p:txBody>
      </p:sp>
      <p:sp>
        <p:nvSpPr>
          <p:cNvPr id="408" name="TextBox 143">
            <a:extLst>
              <a:ext uri="{FF2B5EF4-FFF2-40B4-BE49-F238E27FC236}">
                <a16:creationId xmlns:a16="http://schemas.microsoft.com/office/drawing/2014/main" id="{F3CE0FF3-E9D5-9DE8-F127-F9124106F180}"/>
              </a:ext>
            </a:extLst>
          </p:cNvPr>
          <p:cNvSpPr txBox="1"/>
          <p:nvPr/>
        </p:nvSpPr>
        <p:spPr>
          <a:xfrm>
            <a:off x="11185497" y="12196632"/>
            <a:ext cx="851010" cy="268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336,243</a:t>
            </a:r>
          </a:p>
        </p:txBody>
      </p:sp>
      <p:sp>
        <p:nvSpPr>
          <p:cNvPr id="409" name="TextBox 144">
            <a:extLst>
              <a:ext uri="{FF2B5EF4-FFF2-40B4-BE49-F238E27FC236}">
                <a16:creationId xmlns:a16="http://schemas.microsoft.com/office/drawing/2014/main" id="{5B48E364-5A4D-3B53-B227-0EB51CA32F74}"/>
              </a:ext>
            </a:extLst>
          </p:cNvPr>
          <p:cNvSpPr txBox="1"/>
          <p:nvPr/>
        </p:nvSpPr>
        <p:spPr>
          <a:xfrm>
            <a:off x="11060313" y="14061242"/>
            <a:ext cx="1057832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1"/>
              </a:lnSpc>
            </a:pPr>
            <a:r>
              <a:rPr lang="en-US" sz="130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People waiting </a:t>
            </a:r>
          </a:p>
          <a:p>
            <a:pPr algn="ctr">
              <a:lnSpc>
                <a:spcPts val="1541"/>
              </a:lnSpc>
            </a:pPr>
            <a:r>
              <a:rPr lang="en-US" sz="130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Q1 25/26 </a:t>
            </a:r>
          </a:p>
        </p:txBody>
      </p:sp>
      <p:sp>
        <p:nvSpPr>
          <p:cNvPr id="410" name="TextBox 145">
            <a:extLst>
              <a:ext uri="{FF2B5EF4-FFF2-40B4-BE49-F238E27FC236}">
                <a16:creationId xmlns:a16="http://schemas.microsoft.com/office/drawing/2014/main" id="{D00104AE-CBAA-0D18-2EE4-E9BA4CA73FB4}"/>
              </a:ext>
            </a:extLst>
          </p:cNvPr>
          <p:cNvSpPr txBox="1"/>
          <p:nvPr/>
        </p:nvSpPr>
        <p:spPr>
          <a:xfrm>
            <a:off x="11185498" y="14661445"/>
            <a:ext cx="777986" cy="268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198,577</a:t>
            </a:r>
          </a:p>
        </p:txBody>
      </p:sp>
      <p:sp>
        <p:nvSpPr>
          <p:cNvPr id="411" name="TextBox 146">
            <a:extLst>
              <a:ext uri="{FF2B5EF4-FFF2-40B4-BE49-F238E27FC236}">
                <a16:creationId xmlns:a16="http://schemas.microsoft.com/office/drawing/2014/main" id="{8A3B8590-1B11-47E4-632C-8CF6C8B59181}"/>
              </a:ext>
            </a:extLst>
          </p:cNvPr>
          <p:cNvSpPr txBox="1"/>
          <p:nvPr/>
        </p:nvSpPr>
        <p:spPr>
          <a:xfrm>
            <a:off x="11044923" y="15190774"/>
            <a:ext cx="1057832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1"/>
              </a:lnSpc>
            </a:pPr>
            <a:r>
              <a:rPr lang="en-US" sz="130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People waiting</a:t>
            </a:r>
          </a:p>
          <a:p>
            <a:pPr algn="ctr">
              <a:lnSpc>
                <a:spcPts val="1541"/>
              </a:lnSpc>
            </a:pPr>
            <a:r>
              <a:rPr lang="en-US" sz="130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Q1 24/25 </a:t>
            </a:r>
          </a:p>
        </p:txBody>
      </p:sp>
      <p:sp>
        <p:nvSpPr>
          <p:cNvPr id="412" name="TextBox 147">
            <a:extLst>
              <a:ext uri="{FF2B5EF4-FFF2-40B4-BE49-F238E27FC236}">
                <a16:creationId xmlns:a16="http://schemas.microsoft.com/office/drawing/2014/main" id="{DF7302A4-8F0F-465D-B8B0-460971D0B547}"/>
              </a:ext>
            </a:extLst>
          </p:cNvPr>
          <p:cNvSpPr txBox="1"/>
          <p:nvPr/>
        </p:nvSpPr>
        <p:spPr>
          <a:xfrm>
            <a:off x="11121514" y="15765579"/>
            <a:ext cx="913315" cy="268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194,854</a:t>
            </a:r>
          </a:p>
        </p:txBody>
      </p:sp>
      <p:sp>
        <p:nvSpPr>
          <p:cNvPr id="413" name="TextBox 148">
            <a:extLst>
              <a:ext uri="{FF2B5EF4-FFF2-40B4-BE49-F238E27FC236}">
                <a16:creationId xmlns:a16="http://schemas.microsoft.com/office/drawing/2014/main" id="{12F53883-418B-C44B-7AEE-578BD23C5105}"/>
              </a:ext>
            </a:extLst>
          </p:cNvPr>
          <p:cNvSpPr txBox="1"/>
          <p:nvPr/>
        </p:nvSpPr>
        <p:spPr>
          <a:xfrm>
            <a:off x="11105212" y="17654277"/>
            <a:ext cx="1057832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1"/>
              </a:lnSpc>
            </a:pPr>
            <a:r>
              <a:rPr lang="en-US" sz="130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People waiting </a:t>
            </a:r>
          </a:p>
          <a:p>
            <a:pPr algn="ctr">
              <a:lnSpc>
                <a:spcPts val="1541"/>
              </a:lnSpc>
            </a:pPr>
            <a:r>
              <a:rPr lang="en-US" sz="130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Q1 25/26 </a:t>
            </a:r>
          </a:p>
        </p:txBody>
      </p:sp>
      <p:sp>
        <p:nvSpPr>
          <p:cNvPr id="414" name="TextBox 149">
            <a:extLst>
              <a:ext uri="{FF2B5EF4-FFF2-40B4-BE49-F238E27FC236}">
                <a16:creationId xmlns:a16="http://schemas.microsoft.com/office/drawing/2014/main" id="{5E2FBD9B-74E8-79A2-1671-C15BE9EBE594}"/>
              </a:ext>
            </a:extLst>
          </p:cNvPr>
          <p:cNvSpPr txBox="1"/>
          <p:nvPr/>
        </p:nvSpPr>
        <p:spPr>
          <a:xfrm>
            <a:off x="11308600" y="18251505"/>
            <a:ext cx="651056" cy="268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77,764</a:t>
            </a:r>
          </a:p>
        </p:txBody>
      </p:sp>
      <p:sp>
        <p:nvSpPr>
          <p:cNvPr id="415" name="TextBox 150">
            <a:extLst>
              <a:ext uri="{FF2B5EF4-FFF2-40B4-BE49-F238E27FC236}">
                <a16:creationId xmlns:a16="http://schemas.microsoft.com/office/drawing/2014/main" id="{810CD808-2811-A82D-6AE1-1F9ABF71A25E}"/>
              </a:ext>
            </a:extLst>
          </p:cNvPr>
          <p:cNvSpPr txBox="1"/>
          <p:nvPr/>
        </p:nvSpPr>
        <p:spPr>
          <a:xfrm>
            <a:off x="11104072" y="18786671"/>
            <a:ext cx="1057832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1"/>
              </a:lnSpc>
            </a:pPr>
            <a:r>
              <a:rPr lang="en-US" sz="130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People waiting</a:t>
            </a:r>
          </a:p>
          <a:p>
            <a:pPr algn="ctr">
              <a:lnSpc>
                <a:spcPts val="1541"/>
              </a:lnSpc>
            </a:pPr>
            <a:r>
              <a:rPr lang="en-US" sz="130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Q1 24/25 </a:t>
            </a:r>
          </a:p>
        </p:txBody>
      </p:sp>
      <p:sp>
        <p:nvSpPr>
          <p:cNvPr id="416" name="TextBox 151">
            <a:extLst>
              <a:ext uri="{FF2B5EF4-FFF2-40B4-BE49-F238E27FC236}">
                <a16:creationId xmlns:a16="http://schemas.microsoft.com/office/drawing/2014/main" id="{E41DBF19-F699-D017-6356-DA537E2EEC00}"/>
              </a:ext>
            </a:extLst>
          </p:cNvPr>
          <p:cNvSpPr txBox="1"/>
          <p:nvPr/>
        </p:nvSpPr>
        <p:spPr>
          <a:xfrm>
            <a:off x="11339092" y="19374175"/>
            <a:ext cx="622681" cy="268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81,973</a:t>
            </a:r>
          </a:p>
        </p:txBody>
      </p:sp>
      <p:sp>
        <p:nvSpPr>
          <p:cNvPr id="417" name="TextBox 152">
            <a:extLst>
              <a:ext uri="{FF2B5EF4-FFF2-40B4-BE49-F238E27FC236}">
                <a16:creationId xmlns:a16="http://schemas.microsoft.com/office/drawing/2014/main" id="{933BB86E-7F43-6D8C-7B5B-4D0AE10FD01E}"/>
              </a:ext>
            </a:extLst>
          </p:cNvPr>
          <p:cNvSpPr txBox="1"/>
          <p:nvPr/>
        </p:nvSpPr>
        <p:spPr>
          <a:xfrm>
            <a:off x="1360593" y="3424593"/>
            <a:ext cx="428605" cy="422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87.1%</a:t>
            </a:r>
          </a:p>
        </p:txBody>
      </p:sp>
      <p:sp>
        <p:nvSpPr>
          <p:cNvPr id="418" name="TextBox 153">
            <a:extLst>
              <a:ext uri="{FF2B5EF4-FFF2-40B4-BE49-F238E27FC236}">
                <a16:creationId xmlns:a16="http://schemas.microsoft.com/office/drawing/2014/main" id="{FFB2B535-7903-7789-4695-BC15E814F6C2}"/>
              </a:ext>
            </a:extLst>
          </p:cNvPr>
          <p:cNvSpPr txBox="1"/>
          <p:nvPr/>
        </p:nvSpPr>
        <p:spPr>
          <a:xfrm>
            <a:off x="1379696" y="10403324"/>
            <a:ext cx="528818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91.5%</a:t>
            </a:r>
          </a:p>
        </p:txBody>
      </p:sp>
      <p:sp>
        <p:nvSpPr>
          <p:cNvPr id="419" name="TextBox 154">
            <a:extLst>
              <a:ext uri="{FF2B5EF4-FFF2-40B4-BE49-F238E27FC236}">
                <a16:creationId xmlns:a16="http://schemas.microsoft.com/office/drawing/2014/main" id="{5C561749-CC49-7109-E1C4-CFE7FE1A8589}"/>
              </a:ext>
            </a:extLst>
          </p:cNvPr>
          <p:cNvSpPr txBox="1"/>
          <p:nvPr/>
        </p:nvSpPr>
        <p:spPr>
          <a:xfrm>
            <a:off x="2253245" y="3318158"/>
            <a:ext cx="492507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88.6%</a:t>
            </a:r>
          </a:p>
        </p:txBody>
      </p:sp>
      <p:sp>
        <p:nvSpPr>
          <p:cNvPr id="420" name="TextBox 155">
            <a:extLst>
              <a:ext uri="{FF2B5EF4-FFF2-40B4-BE49-F238E27FC236}">
                <a16:creationId xmlns:a16="http://schemas.microsoft.com/office/drawing/2014/main" id="{91FFB842-8EE6-6C2D-DC3E-F5FAE8D4DC1E}"/>
              </a:ext>
            </a:extLst>
          </p:cNvPr>
          <p:cNvSpPr txBox="1"/>
          <p:nvPr/>
        </p:nvSpPr>
        <p:spPr>
          <a:xfrm>
            <a:off x="3183878" y="3381225"/>
            <a:ext cx="482955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88.0%</a:t>
            </a:r>
          </a:p>
        </p:txBody>
      </p:sp>
      <p:sp>
        <p:nvSpPr>
          <p:cNvPr id="421" name="TextBox 156">
            <a:extLst>
              <a:ext uri="{FF2B5EF4-FFF2-40B4-BE49-F238E27FC236}">
                <a16:creationId xmlns:a16="http://schemas.microsoft.com/office/drawing/2014/main" id="{52EF60DA-5055-A9B8-AF0B-BF2D82047D1D}"/>
              </a:ext>
            </a:extLst>
          </p:cNvPr>
          <p:cNvSpPr txBox="1"/>
          <p:nvPr/>
        </p:nvSpPr>
        <p:spPr>
          <a:xfrm>
            <a:off x="4141130" y="3381225"/>
            <a:ext cx="447707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87.7%</a:t>
            </a:r>
          </a:p>
        </p:txBody>
      </p:sp>
      <p:sp>
        <p:nvSpPr>
          <p:cNvPr id="422" name="TextBox 157">
            <a:extLst>
              <a:ext uri="{FF2B5EF4-FFF2-40B4-BE49-F238E27FC236}">
                <a16:creationId xmlns:a16="http://schemas.microsoft.com/office/drawing/2014/main" id="{12347B33-D81F-4A46-6BC3-7F78134B4E3B}"/>
              </a:ext>
            </a:extLst>
          </p:cNvPr>
          <p:cNvSpPr txBox="1"/>
          <p:nvPr/>
        </p:nvSpPr>
        <p:spPr>
          <a:xfrm>
            <a:off x="4966089" y="3283397"/>
            <a:ext cx="646762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90.3%</a:t>
            </a:r>
          </a:p>
        </p:txBody>
      </p:sp>
      <p:sp>
        <p:nvSpPr>
          <p:cNvPr id="423" name="TextBox 158">
            <a:extLst>
              <a:ext uri="{FF2B5EF4-FFF2-40B4-BE49-F238E27FC236}">
                <a16:creationId xmlns:a16="http://schemas.microsoft.com/office/drawing/2014/main" id="{4A0E24FB-48E5-0840-A8FC-AD9C9C18A9C3}"/>
              </a:ext>
            </a:extLst>
          </p:cNvPr>
          <p:cNvSpPr txBox="1"/>
          <p:nvPr/>
        </p:nvSpPr>
        <p:spPr>
          <a:xfrm>
            <a:off x="5990104" y="3347528"/>
            <a:ext cx="449190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87.7%</a:t>
            </a:r>
          </a:p>
        </p:txBody>
      </p:sp>
      <p:sp>
        <p:nvSpPr>
          <p:cNvPr id="424" name="TextBox 159">
            <a:extLst>
              <a:ext uri="{FF2B5EF4-FFF2-40B4-BE49-F238E27FC236}">
                <a16:creationId xmlns:a16="http://schemas.microsoft.com/office/drawing/2014/main" id="{2A803F0C-FC7E-DAD1-D464-C0D159DABA0E}"/>
              </a:ext>
            </a:extLst>
          </p:cNvPr>
          <p:cNvSpPr txBox="1"/>
          <p:nvPr/>
        </p:nvSpPr>
        <p:spPr>
          <a:xfrm>
            <a:off x="6906473" y="3381225"/>
            <a:ext cx="494484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85.9%</a:t>
            </a:r>
          </a:p>
        </p:txBody>
      </p:sp>
      <p:sp>
        <p:nvSpPr>
          <p:cNvPr id="425" name="TextBox 160">
            <a:extLst>
              <a:ext uri="{FF2B5EF4-FFF2-40B4-BE49-F238E27FC236}">
                <a16:creationId xmlns:a16="http://schemas.microsoft.com/office/drawing/2014/main" id="{48F5D203-1694-CD64-E113-CE77A8BE5B78}"/>
              </a:ext>
            </a:extLst>
          </p:cNvPr>
          <p:cNvSpPr txBox="1"/>
          <p:nvPr/>
        </p:nvSpPr>
        <p:spPr>
          <a:xfrm>
            <a:off x="7781946" y="3408020"/>
            <a:ext cx="639469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84.9%</a:t>
            </a:r>
          </a:p>
        </p:txBody>
      </p:sp>
      <p:sp>
        <p:nvSpPr>
          <p:cNvPr id="426" name="TextBox 161">
            <a:extLst>
              <a:ext uri="{FF2B5EF4-FFF2-40B4-BE49-F238E27FC236}">
                <a16:creationId xmlns:a16="http://schemas.microsoft.com/office/drawing/2014/main" id="{BB5D384A-C960-AB4F-91D5-223B0993A57A}"/>
              </a:ext>
            </a:extLst>
          </p:cNvPr>
          <p:cNvSpPr txBox="1"/>
          <p:nvPr/>
        </p:nvSpPr>
        <p:spPr>
          <a:xfrm>
            <a:off x="8832815" y="3424593"/>
            <a:ext cx="492507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84.6%</a:t>
            </a:r>
          </a:p>
        </p:txBody>
      </p:sp>
      <p:sp>
        <p:nvSpPr>
          <p:cNvPr id="427" name="TextBox 162">
            <a:extLst>
              <a:ext uri="{FF2B5EF4-FFF2-40B4-BE49-F238E27FC236}">
                <a16:creationId xmlns:a16="http://schemas.microsoft.com/office/drawing/2014/main" id="{937F996B-EBC0-81A0-5CA7-60B5A3CD783B}"/>
              </a:ext>
            </a:extLst>
          </p:cNvPr>
          <p:cNvSpPr txBox="1"/>
          <p:nvPr/>
        </p:nvSpPr>
        <p:spPr>
          <a:xfrm>
            <a:off x="9742238" y="3410594"/>
            <a:ext cx="473522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86.8%</a:t>
            </a:r>
          </a:p>
        </p:txBody>
      </p:sp>
      <p:sp>
        <p:nvSpPr>
          <p:cNvPr id="428" name="TextBox 163">
            <a:extLst>
              <a:ext uri="{FF2B5EF4-FFF2-40B4-BE49-F238E27FC236}">
                <a16:creationId xmlns:a16="http://schemas.microsoft.com/office/drawing/2014/main" id="{89DD0992-9B8E-D74E-3E08-E4B6FB838F8E}"/>
              </a:ext>
            </a:extLst>
          </p:cNvPr>
          <p:cNvSpPr txBox="1"/>
          <p:nvPr/>
        </p:nvSpPr>
        <p:spPr>
          <a:xfrm>
            <a:off x="1323766" y="6758819"/>
            <a:ext cx="455151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93.1%</a:t>
            </a:r>
          </a:p>
        </p:txBody>
      </p:sp>
      <p:sp>
        <p:nvSpPr>
          <p:cNvPr id="429" name="TextBox 164">
            <a:extLst>
              <a:ext uri="{FF2B5EF4-FFF2-40B4-BE49-F238E27FC236}">
                <a16:creationId xmlns:a16="http://schemas.microsoft.com/office/drawing/2014/main" id="{4432D77D-764E-4BAD-335B-D3834195B6F6}"/>
              </a:ext>
            </a:extLst>
          </p:cNvPr>
          <p:cNvSpPr txBox="1"/>
          <p:nvPr/>
        </p:nvSpPr>
        <p:spPr>
          <a:xfrm>
            <a:off x="2340777" y="6758819"/>
            <a:ext cx="479905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92.4%</a:t>
            </a:r>
          </a:p>
        </p:txBody>
      </p:sp>
      <p:sp>
        <p:nvSpPr>
          <p:cNvPr id="430" name="TextBox 165">
            <a:extLst>
              <a:ext uri="{FF2B5EF4-FFF2-40B4-BE49-F238E27FC236}">
                <a16:creationId xmlns:a16="http://schemas.microsoft.com/office/drawing/2014/main" id="{0BE43829-8702-B166-08BF-EFA272C24CC3}"/>
              </a:ext>
            </a:extLst>
          </p:cNvPr>
          <p:cNvSpPr txBox="1"/>
          <p:nvPr/>
        </p:nvSpPr>
        <p:spPr>
          <a:xfrm>
            <a:off x="3266881" y="6759685"/>
            <a:ext cx="603109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90.9%</a:t>
            </a:r>
          </a:p>
        </p:txBody>
      </p:sp>
      <p:sp>
        <p:nvSpPr>
          <p:cNvPr id="431" name="TextBox 166">
            <a:extLst>
              <a:ext uri="{FF2B5EF4-FFF2-40B4-BE49-F238E27FC236}">
                <a16:creationId xmlns:a16="http://schemas.microsoft.com/office/drawing/2014/main" id="{F2900355-760D-24F9-1F94-FE593931A051}"/>
              </a:ext>
            </a:extLst>
          </p:cNvPr>
          <p:cNvSpPr txBox="1"/>
          <p:nvPr/>
        </p:nvSpPr>
        <p:spPr>
          <a:xfrm>
            <a:off x="4174645" y="6795047"/>
            <a:ext cx="494066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91.3%</a:t>
            </a:r>
          </a:p>
        </p:txBody>
      </p:sp>
      <p:sp>
        <p:nvSpPr>
          <p:cNvPr id="432" name="TextBox 167">
            <a:extLst>
              <a:ext uri="{FF2B5EF4-FFF2-40B4-BE49-F238E27FC236}">
                <a16:creationId xmlns:a16="http://schemas.microsoft.com/office/drawing/2014/main" id="{5456F7C3-6FE5-C2E3-FC9B-506EE7BD0B37}"/>
              </a:ext>
            </a:extLst>
          </p:cNvPr>
          <p:cNvSpPr txBox="1"/>
          <p:nvPr/>
        </p:nvSpPr>
        <p:spPr>
          <a:xfrm>
            <a:off x="5022713" y="6822750"/>
            <a:ext cx="544191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90.3%</a:t>
            </a:r>
          </a:p>
        </p:txBody>
      </p:sp>
      <p:sp>
        <p:nvSpPr>
          <p:cNvPr id="433" name="TextBox 168">
            <a:extLst>
              <a:ext uri="{FF2B5EF4-FFF2-40B4-BE49-F238E27FC236}">
                <a16:creationId xmlns:a16="http://schemas.microsoft.com/office/drawing/2014/main" id="{17623FF5-19FF-2617-BC37-79E11C011E92}"/>
              </a:ext>
            </a:extLst>
          </p:cNvPr>
          <p:cNvSpPr txBox="1"/>
          <p:nvPr/>
        </p:nvSpPr>
        <p:spPr>
          <a:xfrm>
            <a:off x="5990104" y="7096736"/>
            <a:ext cx="449190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71.5%</a:t>
            </a:r>
          </a:p>
        </p:txBody>
      </p:sp>
      <p:sp>
        <p:nvSpPr>
          <p:cNvPr id="434" name="TextBox 169">
            <a:extLst>
              <a:ext uri="{FF2B5EF4-FFF2-40B4-BE49-F238E27FC236}">
                <a16:creationId xmlns:a16="http://schemas.microsoft.com/office/drawing/2014/main" id="{743DA2AD-6DEF-617E-1EE4-1460F5F8C7CB}"/>
              </a:ext>
            </a:extLst>
          </p:cNvPr>
          <p:cNvSpPr txBox="1"/>
          <p:nvPr/>
        </p:nvSpPr>
        <p:spPr>
          <a:xfrm>
            <a:off x="7056370" y="6995139"/>
            <a:ext cx="456023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82.2%</a:t>
            </a:r>
          </a:p>
        </p:txBody>
      </p:sp>
      <p:sp>
        <p:nvSpPr>
          <p:cNvPr id="435" name="TextBox 170">
            <a:extLst>
              <a:ext uri="{FF2B5EF4-FFF2-40B4-BE49-F238E27FC236}">
                <a16:creationId xmlns:a16="http://schemas.microsoft.com/office/drawing/2014/main" id="{B0B2297B-A2D6-F78D-BBB6-3885663B760B}"/>
              </a:ext>
            </a:extLst>
          </p:cNvPr>
          <p:cNvSpPr txBox="1"/>
          <p:nvPr/>
        </p:nvSpPr>
        <p:spPr>
          <a:xfrm>
            <a:off x="7956228" y="7029381"/>
            <a:ext cx="465188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77.1%</a:t>
            </a:r>
          </a:p>
        </p:txBody>
      </p:sp>
      <p:sp>
        <p:nvSpPr>
          <p:cNvPr id="436" name="TextBox 171">
            <a:extLst>
              <a:ext uri="{FF2B5EF4-FFF2-40B4-BE49-F238E27FC236}">
                <a16:creationId xmlns:a16="http://schemas.microsoft.com/office/drawing/2014/main" id="{600F2201-48A1-0DD0-2645-BD9E888040BE}"/>
              </a:ext>
            </a:extLst>
          </p:cNvPr>
          <p:cNvSpPr txBox="1"/>
          <p:nvPr/>
        </p:nvSpPr>
        <p:spPr>
          <a:xfrm>
            <a:off x="8865903" y="7029381"/>
            <a:ext cx="459419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75.7%</a:t>
            </a:r>
          </a:p>
        </p:txBody>
      </p:sp>
      <p:sp>
        <p:nvSpPr>
          <p:cNvPr id="437" name="TextBox 172">
            <a:extLst>
              <a:ext uri="{FF2B5EF4-FFF2-40B4-BE49-F238E27FC236}">
                <a16:creationId xmlns:a16="http://schemas.microsoft.com/office/drawing/2014/main" id="{B52B9D09-0BF9-6861-9D26-410C36DB754A}"/>
              </a:ext>
            </a:extLst>
          </p:cNvPr>
          <p:cNvSpPr txBox="1"/>
          <p:nvPr/>
        </p:nvSpPr>
        <p:spPr>
          <a:xfrm>
            <a:off x="9844461" y="6948882"/>
            <a:ext cx="487609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82.6%</a:t>
            </a:r>
          </a:p>
        </p:txBody>
      </p:sp>
      <p:sp>
        <p:nvSpPr>
          <p:cNvPr id="438" name="TextBox 173">
            <a:extLst>
              <a:ext uri="{FF2B5EF4-FFF2-40B4-BE49-F238E27FC236}">
                <a16:creationId xmlns:a16="http://schemas.microsoft.com/office/drawing/2014/main" id="{984EEF5E-9DA2-DA4B-429B-C642030F3D33}"/>
              </a:ext>
            </a:extLst>
          </p:cNvPr>
          <p:cNvSpPr txBox="1"/>
          <p:nvPr/>
        </p:nvSpPr>
        <p:spPr>
          <a:xfrm>
            <a:off x="6054589" y="10577482"/>
            <a:ext cx="437573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79.7%</a:t>
            </a:r>
          </a:p>
        </p:txBody>
      </p:sp>
      <p:sp>
        <p:nvSpPr>
          <p:cNvPr id="439" name="TextBox 174">
            <a:extLst>
              <a:ext uri="{FF2B5EF4-FFF2-40B4-BE49-F238E27FC236}">
                <a16:creationId xmlns:a16="http://schemas.microsoft.com/office/drawing/2014/main" id="{6793F92A-72CC-B0C9-9DB2-06A75A8AC291}"/>
              </a:ext>
            </a:extLst>
          </p:cNvPr>
          <p:cNvSpPr txBox="1"/>
          <p:nvPr/>
        </p:nvSpPr>
        <p:spPr>
          <a:xfrm>
            <a:off x="6972351" y="10726178"/>
            <a:ext cx="540042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72.2%</a:t>
            </a:r>
          </a:p>
        </p:txBody>
      </p:sp>
      <p:sp>
        <p:nvSpPr>
          <p:cNvPr id="440" name="TextBox 175">
            <a:extLst>
              <a:ext uri="{FF2B5EF4-FFF2-40B4-BE49-F238E27FC236}">
                <a16:creationId xmlns:a16="http://schemas.microsoft.com/office/drawing/2014/main" id="{CA75FBDC-E7A2-75EB-45B9-7BF59498463B}"/>
              </a:ext>
            </a:extLst>
          </p:cNvPr>
          <p:cNvSpPr txBox="1"/>
          <p:nvPr/>
        </p:nvSpPr>
        <p:spPr>
          <a:xfrm>
            <a:off x="7908473" y="10779693"/>
            <a:ext cx="512943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67.5%</a:t>
            </a:r>
          </a:p>
        </p:txBody>
      </p:sp>
      <p:sp>
        <p:nvSpPr>
          <p:cNvPr id="441" name="TextBox 176">
            <a:extLst>
              <a:ext uri="{FF2B5EF4-FFF2-40B4-BE49-F238E27FC236}">
                <a16:creationId xmlns:a16="http://schemas.microsoft.com/office/drawing/2014/main" id="{A81C26FB-4F12-109C-F32E-D9A140698850}"/>
              </a:ext>
            </a:extLst>
          </p:cNvPr>
          <p:cNvSpPr txBox="1"/>
          <p:nvPr/>
        </p:nvSpPr>
        <p:spPr>
          <a:xfrm>
            <a:off x="8851917" y="10761747"/>
            <a:ext cx="473405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67.5%</a:t>
            </a:r>
          </a:p>
        </p:txBody>
      </p:sp>
      <p:sp>
        <p:nvSpPr>
          <p:cNvPr id="442" name="TextBox 177">
            <a:extLst>
              <a:ext uri="{FF2B5EF4-FFF2-40B4-BE49-F238E27FC236}">
                <a16:creationId xmlns:a16="http://schemas.microsoft.com/office/drawing/2014/main" id="{4FDB87D1-38ED-F37E-5D19-7256123D183E}"/>
              </a:ext>
            </a:extLst>
          </p:cNvPr>
          <p:cNvSpPr txBox="1"/>
          <p:nvPr/>
        </p:nvSpPr>
        <p:spPr>
          <a:xfrm>
            <a:off x="9761339" y="10741741"/>
            <a:ext cx="497891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68.9%</a:t>
            </a:r>
          </a:p>
        </p:txBody>
      </p:sp>
      <p:sp>
        <p:nvSpPr>
          <p:cNvPr id="443" name="TextBox 178">
            <a:extLst>
              <a:ext uri="{FF2B5EF4-FFF2-40B4-BE49-F238E27FC236}">
                <a16:creationId xmlns:a16="http://schemas.microsoft.com/office/drawing/2014/main" id="{0E84EF1D-CDCB-41AB-7448-24C0F10229CA}"/>
              </a:ext>
            </a:extLst>
          </p:cNvPr>
          <p:cNvSpPr txBox="1"/>
          <p:nvPr/>
        </p:nvSpPr>
        <p:spPr>
          <a:xfrm>
            <a:off x="2350327" y="10392423"/>
            <a:ext cx="470353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89.2%</a:t>
            </a:r>
          </a:p>
        </p:txBody>
      </p:sp>
      <p:sp>
        <p:nvSpPr>
          <p:cNvPr id="444" name="TextBox 179">
            <a:extLst>
              <a:ext uri="{FF2B5EF4-FFF2-40B4-BE49-F238E27FC236}">
                <a16:creationId xmlns:a16="http://schemas.microsoft.com/office/drawing/2014/main" id="{EF9589A1-3116-DEFE-484E-6784C1379503}"/>
              </a:ext>
            </a:extLst>
          </p:cNvPr>
          <p:cNvSpPr txBox="1"/>
          <p:nvPr/>
        </p:nvSpPr>
        <p:spPr>
          <a:xfrm>
            <a:off x="3291940" y="10448590"/>
            <a:ext cx="473422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87.1%</a:t>
            </a:r>
          </a:p>
        </p:txBody>
      </p:sp>
      <p:sp>
        <p:nvSpPr>
          <p:cNvPr id="445" name="TextBox 180">
            <a:extLst>
              <a:ext uri="{FF2B5EF4-FFF2-40B4-BE49-F238E27FC236}">
                <a16:creationId xmlns:a16="http://schemas.microsoft.com/office/drawing/2014/main" id="{3EE99B4C-29EA-0FD6-316A-68E1525B9B53}"/>
              </a:ext>
            </a:extLst>
          </p:cNvPr>
          <p:cNvSpPr txBox="1"/>
          <p:nvPr/>
        </p:nvSpPr>
        <p:spPr>
          <a:xfrm>
            <a:off x="4174646" y="10480389"/>
            <a:ext cx="588335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83.5%</a:t>
            </a:r>
          </a:p>
        </p:txBody>
      </p:sp>
      <p:sp>
        <p:nvSpPr>
          <p:cNvPr id="446" name="TextBox 181">
            <a:extLst>
              <a:ext uri="{FF2B5EF4-FFF2-40B4-BE49-F238E27FC236}">
                <a16:creationId xmlns:a16="http://schemas.microsoft.com/office/drawing/2014/main" id="{316FCE2D-C552-93C8-AF65-EA55667D0108}"/>
              </a:ext>
            </a:extLst>
          </p:cNvPr>
          <p:cNvSpPr txBox="1"/>
          <p:nvPr/>
        </p:nvSpPr>
        <p:spPr>
          <a:xfrm>
            <a:off x="5093500" y="10495458"/>
            <a:ext cx="473405" cy="422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86.0%</a:t>
            </a:r>
          </a:p>
        </p:txBody>
      </p:sp>
      <p:sp>
        <p:nvSpPr>
          <p:cNvPr id="447" name="TextBox 182">
            <a:extLst>
              <a:ext uri="{FF2B5EF4-FFF2-40B4-BE49-F238E27FC236}">
                <a16:creationId xmlns:a16="http://schemas.microsoft.com/office/drawing/2014/main" id="{48F3AB09-26CC-6EC2-E067-14701AA6C1EA}"/>
              </a:ext>
            </a:extLst>
          </p:cNvPr>
          <p:cNvSpPr txBox="1"/>
          <p:nvPr/>
        </p:nvSpPr>
        <p:spPr>
          <a:xfrm>
            <a:off x="1379696" y="13671574"/>
            <a:ext cx="684359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99.3%</a:t>
            </a:r>
          </a:p>
        </p:txBody>
      </p:sp>
      <p:sp>
        <p:nvSpPr>
          <p:cNvPr id="448" name="TextBox 183">
            <a:extLst>
              <a:ext uri="{FF2B5EF4-FFF2-40B4-BE49-F238E27FC236}">
                <a16:creationId xmlns:a16="http://schemas.microsoft.com/office/drawing/2014/main" id="{5F1EA30D-BFDE-4B1C-3BFC-0FA8D0ADE89F}"/>
              </a:ext>
            </a:extLst>
          </p:cNvPr>
          <p:cNvSpPr txBox="1"/>
          <p:nvPr/>
        </p:nvSpPr>
        <p:spPr>
          <a:xfrm>
            <a:off x="2427097" y="13671574"/>
            <a:ext cx="495182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99.1%</a:t>
            </a:r>
          </a:p>
        </p:txBody>
      </p:sp>
      <p:sp>
        <p:nvSpPr>
          <p:cNvPr id="449" name="TextBox 184">
            <a:extLst>
              <a:ext uri="{FF2B5EF4-FFF2-40B4-BE49-F238E27FC236}">
                <a16:creationId xmlns:a16="http://schemas.microsoft.com/office/drawing/2014/main" id="{27F37169-1035-8F15-B659-35E07CE6B635}"/>
              </a:ext>
            </a:extLst>
          </p:cNvPr>
          <p:cNvSpPr txBox="1"/>
          <p:nvPr/>
        </p:nvSpPr>
        <p:spPr>
          <a:xfrm>
            <a:off x="6171675" y="14007459"/>
            <a:ext cx="508824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79.1%</a:t>
            </a:r>
          </a:p>
        </p:txBody>
      </p:sp>
      <p:sp>
        <p:nvSpPr>
          <p:cNvPr id="450" name="TextBox 185">
            <a:extLst>
              <a:ext uri="{FF2B5EF4-FFF2-40B4-BE49-F238E27FC236}">
                <a16:creationId xmlns:a16="http://schemas.microsoft.com/office/drawing/2014/main" id="{74EA8B83-AF30-C134-C09A-CB25EA59B3E2}"/>
              </a:ext>
            </a:extLst>
          </p:cNvPr>
          <p:cNvSpPr txBox="1"/>
          <p:nvPr/>
        </p:nvSpPr>
        <p:spPr>
          <a:xfrm>
            <a:off x="7098441" y="14099592"/>
            <a:ext cx="526333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75.4%</a:t>
            </a:r>
          </a:p>
        </p:txBody>
      </p:sp>
      <p:sp>
        <p:nvSpPr>
          <p:cNvPr id="451" name="TextBox 186">
            <a:extLst>
              <a:ext uri="{FF2B5EF4-FFF2-40B4-BE49-F238E27FC236}">
                <a16:creationId xmlns:a16="http://schemas.microsoft.com/office/drawing/2014/main" id="{C420DBEE-B229-E523-6CC3-2B60ABBFE742}"/>
              </a:ext>
            </a:extLst>
          </p:cNvPr>
          <p:cNvSpPr txBox="1"/>
          <p:nvPr/>
        </p:nvSpPr>
        <p:spPr>
          <a:xfrm>
            <a:off x="8028224" y="14209408"/>
            <a:ext cx="491064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66.3%</a:t>
            </a:r>
          </a:p>
        </p:txBody>
      </p:sp>
      <p:sp>
        <p:nvSpPr>
          <p:cNvPr id="452" name="TextBox 187">
            <a:extLst>
              <a:ext uri="{FF2B5EF4-FFF2-40B4-BE49-F238E27FC236}">
                <a16:creationId xmlns:a16="http://schemas.microsoft.com/office/drawing/2014/main" id="{635E554B-19E8-76A4-97AF-31A51A24DC9B}"/>
              </a:ext>
            </a:extLst>
          </p:cNvPr>
          <p:cNvSpPr txBox="1"/>
          <p:nvPr/>
        </p:nvSpPr>
        <p:spPr>
          <a:xfrm>
            <a:off x="5175742" y="13855840"/>
            <a:ext cx="535867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89.3%</a:t>
            </a:r>
          </a:p>
        </p:txBody>
      </p:sp>
      <p:sp>
        <p:nvSpPr>
          <p:cNvPr id="453" name="TextBox 188">
            <a:extLst>
              <a:ext uri="{FF2B5EF4-FFF2-40B4-BE49-F238E27FC236}">
                <a16:creationId xmlns:a16="http://schemas.microsoft.com/office/drawing/2014/main" id="{0572A04F-9191-E9C2-A8AF-ABB132EAB27B}"/>
              </a:ext>
            </a:extLst>
          </p:cNvPr>
          <p:cNvSpPr txBox="1"/>
          <p:nvPr/>
        </p:nvSpPr>
        <p:spPr>
          <a:xfrm>
            <a:off x="4276571" y="13823970"/>
            <a:ext cx="486409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90.3%</a:t>
            </a:r>
          </a:p>
        </p:txBody>
      </p:sp>
      <p:sp>
        <p:nvSpPr>
          <p:cNvPr id="454" name="TextBox 189">
            <a:extLst>
              <a:ext uri="{FF2B5EF4-FFF2-40B4-BE49-F238E27FC236}">
                <a16:creationId xmlns:a16="http://schemas.microsoft.com/office/drawing/2014/main" id="{F1B489D5-F614-02C5-CBC5-4224088B3353}"/>
              </a:ext>
            </a:extLst>
          </p:cNvPr>
          <p:cNvSpPr txBox="1"/>
          <p:nvPr/>
        </p:nvSpPr>
        <p:spPr>
          <a:xfrm>
            <a:off x="3351372" y="13722373"/>
            <a:ext cx="518620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96.4%</a:t>
            </a:r>
          </a:p>
        </p:txBody>
      </p:sp>
      <p:sp>
        <p:nvSpPr>
          <p:cNvPr id="455" name="TextBox 190">
            <a:extLst>
              <a:ext uri="{FF2B5EF4-FFF2-40B4-BE49-F238E27FC236}">
                <a16:creationId xmlns:a16="http://schemas.microsoft.com/office/drawing/2014/main" id="{7F0615B8-E488-139F-20D5-B1C04F2A5BC2}"/>
              </a:ext>
            </a:extLst>
          </p:cNvPr>
          <p:cNvSpPr txBox="1"/>
          <p:nvPr/>
        </p:nvSpPr>
        <p:spPr>
          <a:xfrm>
            <a:off x="8974939" y="14299551"/>
            <a:ext cx="508791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61.2%</a:t>
            </a:r>
          </a:p>
        </p:txBody>
      </p:sp>
      <p:sp>
        <p:nvSpPr>
          <p:cNvPr id="456" name="TextBox 191">
            <a:extLst>
              <a:ext uri="{FF2B5EF4-FFF2-40B4-BE49-F238E27FC236}">
                <a16:creationId xmlns:a16="http://schemas.microsoft.com/office/drawing/2014/main" id="{96877087-0099-FC12-A137-5BBEDA4AC67C}"/>
              </a:ext>
            </a:extLst>
          </p:cNvPr>
          <p:cNvSpPr txBox="1"/>
          <p:nvPr/>
        </p:nvSpPr>
        <p:spPr>
          <a:xfrm>
            <a:off x="9892673" y="14299551"/>
            <a:ext cx="476225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62.3%</a:t>
            </a:r>
          </a:p>
        </p:txBody>
      </p:sp>
      <p:sp>
        <p:nvSpPr>
          <p:cNvPr id="457" name="TextBox 192">
            <a:extLst>
              <a:ext uri="{FF2B5EF4-FFF2-40B4-BE49-F238E27FC236}">
                <a16:creationId xmlns:a16="http://schemas.microsoft.com/office/drawing/2014/main" id="{F46704E0-C31C-19FC-B75E-15064DDE3183}"/>
              </a:ext>
            </a:extLst>
          </p:cNvPr>
          <p:cNvSpPr txBox="1"/>
          <p:nvPr/>
        </p:nvSpPr>
        <p:spPr>
          <a:xfrm>
            <a:off x="1379696" y="17220557"/>
            <a:ext cx="473405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98.5%</a:t>
            </a:r>
          </a:p>
        </p:txBody>
      </p:sp>
      <p:sp>
        <p:nvSpPr>
          <p:cNvPr id="458" name="TextBox 193">
            <a:extLst>
              <a:ext uri="{FF2B5EF4-FFF2-40B4-BE49-F238E27FC236}">
                <a16:creationId xmlns:a16="http://schemas.microsoft.com/office/drawing/2014/main" id="{0E427F92-CD97-7250-9E63-468393C41672}"/>
              </a:ext>
            </a:extLst>
          </p:cNvPr>
          <p:cNvSpPr txBox="1"/>
          <p:nvPr/>
        </p:nvSpPr>
        <p:spPr>
          <a:xfrm>
            <a:off x="5209911" y="17450235"/>
            <a:ext cx="467530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84.3%</a:t>
            </a:r>
          </a:p>
        </p:txBody>
      </p:sp>
      <p:sp>
        <p:nvSpPr>
          <p:cNvPr id="459" name="TextBox 194">
            <a:extLst>
              <a:ext uri="{FF2B5EF4-FFF2-40B4-BE49-F238E27FC236}">
                <a16:creationId xmlns:a16="http://schemas.microsoft.com/office/drawing/2014/main" id="{19286978-E4FD-6298-E6E0-62072DED9DE9}"/>
              </a:ext>
            </a:extLst>
          </p:cNvPr>
          <p:cNvSpPr txBox="1"/>
          <p:nvPr/>
        </p:nvSpPr>
        <p:spPr>
          <a:xfrm>
            <a:off x="4266865" y="17358103"/>
            <a:ext cx="496115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89.1%</a:t>
            </a:r>
          </a:p>
        </p:txBody>
      </p:sp>
      <p:sp>
        <p:nvSpPr>
          <p:cNvPr id="460" name="TextBox 195">
            <a:extLst>
              <a:ext uri="{FF2B5EF4-FFF2-40B4-BE49-F238E27FC236}">
                <a16:creationId xmlns:a16="http://schemas.microsoft.com/office/drawing/2014/main" id="{A99CA20E-D98F-53E1-6B6A-632889BAE743}"/>
              </a:ext>
            </a:extLst>
          </p:cNvPr>
          <p:cNvSpPr txBox="1"/>
          <p:nvPr/>
        </p:nvSpPr>
        <p:spPr>
          <a:xfrm>
            <a:off x="3338145" y="17247040"/>
            <a:ext cx="531845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94.0%</a:t>
            </a:r>
          </a:p>
        </p:txBody>
      </p:sp>
      <p:sp>
        <p:nvSpPr>
          <p:cNvPr id="461" name="TextBox 196">
            <a:extLst>
              <a:ext uri="{FF2B5EF4-FFF2-40B4-BE49-F238E27FC236}">
                <a16:creationId xmlns:a16="http://schemas.microsoft.com/office/drawing/2014/main" id="{121918D4-3BB8-4767-9EB0-6958DB46EE44}"/>
              </a:ext>
            </a:extLst>
          </p:cNvPr>
          <p:cNvSpPr txBox="1"/>
          <p:nvPr/>
        </p:nvSpPr>
        <p:spPr>
          <a:xfrm>
            <a:off x="2423781" y="17221641"/>
            <a:ext cx="498498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97.3%</a:t>
            </a:r>
          </a:p>
        </p:txBody>
      </p:sp>
      <p:sp>
        <p:nvSpPr>
          <p:cNvPr id="462" name="TextBox 197">
            <a:extLst>
              <a:ext uri="{FF2B5EF4-FFF2-40B4-BE49-F238E27FC236}">
                <a16:creationId xmlns:a16="http://schemas.microsoft.com/office/drawing/2014/main" id="{5E8CC61A-614F-80AB-AEE2-C0C703C125AF}"/>
              </a:ext>
            </a:extLst>
          </p:cNvPr>
          <p:cNvSpPr txBox="1"/>
          <p:nvPr/>
        </p:nvSpPr>
        <p:spPr>
          <a:xfrm>
            <a:off x="6170192" y="17691529"/>
            <a:ext cx="510308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68.2%</a:t>
            </a:r>
          </a:p>
        </p:txBody>
      </p:sp>
      <p:sp>
        <p:nvSpPr>
          <p:cNvPr id="463" name="TextBox 198">
            <a:extLst>
              <a:ext uri="{FF2B5EF4-FFF2-40B4-BE49-F238E27FC236}">
                <a16:creationId xmlns:a16="http://schemas.microsoft.com/office/drawing/2014/main" id="{BA7862B2-B5EB-8973-31A2-1F08D2EB0BA9}"/>
              </a:ext>
            </a:extLst>
          </p:cNvPr>
          <p:cNvSpPr txBox="1"/>
          <p:nvPr/>
        </p:nvSpPr>
        <p:spPr>
          <a:xfrm>
            <a:off x="7078986" y="17793522"/>
            <a:ext cx="545788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62.4%</a:t>
            </a:r>
          </a:p>
        </p:txBody>
      </p:sp>
      <p:sp>
        <p:nvSpPr>
          <p:cNvPr id="464" name="TextBox 199">
            <a:extLst>
              <a:ext uri="{FF2B5EF4-FFF2-40B4-BE49-F238E27FC236}">
                <a16:creationId xmlns:a16="http://schemas.microsoft.com/office/drawing/2014/main" id="{4C4806AF-44A2-5E15-98EA-29496190724D}"/>
              </a:ext>
            </a:extLst>
          </p:cNvPr>
          <p:cNvSpPr txBox="1"/>
          <p:nvPr/>
        </p:nvSpPr>
        <p:spPr>
          <a:xfrm>
            <a:off x="8014376" y="17793522"/>
            <a:ext cx="504912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62.1%</a:t>
            </a:r>
          </a:p>
        </p:txBody>
      </p:sp>
      <p:sp>
        <p:nvSpPr>
          <p:cNvPr id="465" name="TextBox 200">
            <a:extLst>
              <a:ext uri="{FF2B5EF4-FFF2-40B4-BE49-F238E27FC236}">
                <a16:creationId xmlns:a16="http://schemas.microsoft.com/office/drawing/2014/main" id="{6FEC5808-5D3F-237D-4896-EF8E3B76EE2D}"/>
              </a:ext>
            </a:extLst>
          </p:cNvPr>
          <p:cNvSpPr txBox="1"/>
          <p:nvPr/>
        </p:nvSpPr>
        <p:spPr>
          <a:xfrm>
            <a:off x="9003352" y="17754594"/>
            <a:ext cx="480378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62.2%</a:t>
            </a:r>
          </a:p>
        </p:txBody>
      </p:sp>
      <p:sp>
        <p:nvSpPr>
          <p:cNvPr id="466" name="TextBox 201">
            <a:extLst>
              <a:ext uri="{FF2B5EF4-FFF2-40B4-BE49-F238E27FC236}">
                <a16:creationId xmlns:a16="http://schemas.microsoft.com/office/drawing/2014/main" id="{3F1F200B-8F8D-29D5-5BF6-17C913EE3009}"/>
              </a:ext>
            </a:extLst>
          </p:cNvPr>
          <p:cNvSpPr txBox="1"/>
          <p:nvPr/>
        </p:nvSpPr>
        <p:spPr>
          <a:xfrm>
            <a:off x="9844461" y="17735389"/>
            <a:ext cx="636207" cy="20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65.9%</a:t>
            </a:r>
          </a:p>
        </p:txBody>
      </p:sp>
      <p:sp>
        <p:nvSpPr>
          <p:cNvPr id="467" name="TextBox 202">
            <a:extLst>
              <a:ext uri="{FF2B5EF4-FFF2-40B4-BE49-F238E27FC236}">
                <a16:creationId xmlns:a16="http://schemas.microsoft.com/office/drawing/2014/main" id="{AF25C16E-00E8-0D3F-F80B-C4DC511A78CB}"/>
              </a:ext>
            </a:extLst>
          </p:cNvPr>
          <p:cNvSpPr txBox="1"/>
          <p:nvPr/>
        </p:nvSpPr>
        <p:spPr>
          <a:xfrm>
            <a:off x="11054848" y="3437292"/>
            <a:ext cx="1033293" cy="834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7"/>
              </a:lnSpc>
            </a:pPr>
            <a:r>
              <a:rPr lang="en-US" sz="117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No. of patients receiving 1st treatment   Q1 25/26 </a:t>
            </a:r>
          </a:p>
        </p:txBody>
      </p:sp>
      <p:sp>
        <p:nvSpPr>
          <p:cNvPr id="468" name="TextBox 203">
            <a:extLst>
              <a:ext uri="{FF2B5EF4-FFF2-40B4-BE49-F238E27FC236}">
                <a16:creationId xmlns:a16="http://schemas.microsoft.com/office/drawing/2014/main" id="{30043065-779B-AF81-F844-D5D3B41F1EBF}"/>
              </a:ext>
            </a:extLst>
          </p:cNvPr>
          <p:cNvSpPr txBox="1"/>
          <p:nvPr/>
        </p:nvSpPr>
        <p:spPr>
          <a:xfrm>
            <a:off x="11054848" y="4559521"/>
            <a:ext cx="1033293" cy="773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8"/>
              </a:lnSpc>
            </a:pPr>
            <a:r>
              <a:rPr lang="en-US" sz="117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No. of patients receiving 1st treatment   Q1 24/25 </a:t>
            </a:r>
          </a:p>
        </p:txBody>
      </p:sp>
      <p:grpSp>
        <p:nvGrpSpPr>
          <p:cNvPr id="469" name="Group 204">
            <a:extLst>
              <a:ext uri="{FF2B5EF4-FFF2-40B4-BE49-F238E27FC236}">
                <a16:creationId xmlns:a16="http://schemas.microsoft.com/office/drawing/2014/main" id="{E3A1552B-6A26-C2E0-458C-EDD3C5242CF3}"/>
              </a:ext>
            </a:extLst>
          </p:cNvPr>
          <p:cNvGrpSpPr/>
          <p:nvPr/>
        </p:nvGrpSpPr>
        <p:grpSpPr>
          <a:xfrm>
            <a:off x="1207457" y="5186094"/>
            <a:ext cx="9008306" cy="520271"/>
            <a:chOff x="0" y="-19050"/>
            <a:chExt cx="9008542" cy="520287"/>
          </a:xfrm>
        </p:grpSpPr>
        <p:sp>
          <p:nvSpPr>
            <p:cNvPr id="470" name="TextBox 205">
              <a:extLst>
                <a:ext uri="{FF2B5EF4-FFF2-40B4-BE49-F238E27FC236}">
                  <a16:creationId xmlns:a16="http://schemas.microsoft.com/office/drawing/2014/main" id="{80F850DD-71AE-58A8-F9FD-839B73944086}"/>
                </a:ext>
              </a:extLst>
            </p:cNvPr>
            <p:cNvSpPr txBox="1"/>
            <p:nvPr/>
          </p:nvSpPr>
          <p:spPr>
            <a:xfrm>
              <a:off x="0" y="-19049"/>
              <a:ext cx="533792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16/17</a:t>
              </a:r>
            </a:p>
          </p:txBody>
        </p:sp>
        <p:sp>
          <p:nvSpPr>
            <p:cNvPr id="471" name="TextBox 206">
              <a:extLst>
                <a:ext uri="{FF2B5EF4-FFF2-40B4-BE49-F238E27FC236}">
                  <a16:creationId xmlns:a16="http://schemas.microsoft.com/office/drawing/2014/main" id="{39C40FD5-5F92-A7D5-9814-BF02A43E8BA0}"/>
                </a:ext>
              </a:extLst>
            </p:cNvPr>
            <p:cNvSpPr txBox="1"/>
            <p:nvPr/>
          </p:nvSpPr>
          <p:spPr>
            <a:xfrm>
              <a:off x="989905" y="-19050"/>
              <a:ext cx="510344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17/18</a:t>
              </a:r>
            </a:p>
          </p:txBody>
        </p:sp>
        <p:sp>
          <p:nvSpPr>
            <p:cNvPr id="472" name="TextBox 207">
              <a:extLst>
                <a:ext uri="{FF2B5EF4-FFF2-40B4-BE49-F238E27FC236}">
                  <a16:creationId xmlns:a16="http://schemas.microsoft.com/office/drawing/2014/main" id="{071503C5-EB1F-D130-0EEC-AF8ED0232AE5}"/>
                </a:ext>
              </a:extLst>
            </p:cNvPr>
            <p:cNvSpPr txBox="1"/>
            <p:nvPr/>
          </p:nvSpPr>
          <p:spPr>
            <a:xfrm>
              <a:off x="1944749" y="-19050"/>
              <a:ext cx="516151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18/19</a:t>
              </a:r>
            </a:p>
          </p:txBody>
        </p:sp>
        <p:sp>
          <p:nvSpPr>
            <p:cNvPr id="473" name="TextBox 208">
              <a:extLst>
                <a:ext uri="{FF2B5EF4-FFF2-40B4-BE49-F238E27FC236}">
                  <a16:creationId xmlns:a16="http://schemas.microsoft.com/office/drawing/2014/main" id="{9D31BAE1-90B2-B2AA-5EEE-2C1437004323}"/>
                </a:ext>
              </a:extLst>
            </p:cNvPr>
            <p:cNvSpPr txBox="1"/>
            <p:nvPr/>
          </p:nvSpPr>
          <p:spPr>
            <a:xfrm>
              <a:off x="2865593" y="-19050"/>
              <a:ext cx="521957" cy="5202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19/20</a:t>
              </a:r>
            </a:p>
          </p:txBody>
        </p:sp>
        <p:sp>
          <p:nvSpPr>
            <p:cNvPr id="474" name="TextBox 209">
              <a:extLst>
                <a:ext uri="{FF2B5EF4-FFF2-40B4-BE49-F238E27FC236}">
                  <a16:creationId xmlns:a16="http://schemas.microsoft.com/office/drawing/2014/main" id="{C09D91E2-DD6F-7EF3-31D3-EFCE02DEAD2E}"/>
                </a:ext>
              </a:extLst>
            </p:cNvPr>
            <p:cNvSpPr txBox="1"/>
            <p:nvPr/>
          </p:nvSpPr>
          <p:spPr>
            <a:xfrm>
              <a:off x="3793951" y="-19050"/>
              <a:ext cx="523648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20/21</a:t>
              </a:r>
            </a:p>
          </p:txBody>
        </p:sp>
        <p:sp>
          <p:nvSpPr>
            <p:cNvPr id="475" name="TextBox 210">
              <a:extLst>
                <a:ext uri="{FF2B5EF4-FFF2-40B4-BE49-F238E27FC236}">
                  <a16:creationId xmlns:a16="http://schemas.microsoft.com/office/drawing/2014/main" id="{2D5808F9-28F5-1816-CFBC-9C7A9CED2BB0}"/>
                </a:ext>
              </a:extLst>
            </p:cNvPr>
            <p:cNvSpPr txBox="1"/>
            <p:nvPr/>
          </p:nvSpPr>
          <p:spPr>
            <a:xfrm>
              <a:off x="5642811" y="-19050"/>
              <a:ext cx="533792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22/23</a:t>
              </a:r>
            </a:p>
          </p:txBody>
        </p:sp>
        <p:sp>
          <p:nvSpPr>
            <p:cNvPr id="476" name="TextBox 211">
              <a:extLst>
                <a:ext uri="{FF2B5EF4-FFF2-40B4-BE49-F238E27FC236}">
                  <a16:creationId xmlns:a16="http://schemas.microsoft.com/office/drawing/2014/main" id="{9E21AE2E-DB05-D80B-875F-D025CCDC9786}"/>
                </a:ext>
              </a:extLst>
            </p:cNvPr>
            <p:cNvSpPr txBox="1"/>
            <p:nvPr/>
          </p:nvSpPr>
          <p:spPr>
            <a:xfrm>
              <a:off x="6588452" y="-19050"/>
              <a:ext cx="510344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23/24</a:t>
              </a:r>
            </a:p>
          </p:txBody>
        </p:sp>
        <p:sp>
          <p:nvSpPr>
            <p:cNvPr id="477" name="TextBox 212">
              <a:extLst>
                <a:ext uri="{FF2B5EF4-FFF2-40B4-BE49-F238E27FC236}">
                  <a16:creationId xmlns:a16="http://schemas.microsoft.com/office/drawing/2014/main" id="{BDF588C5-1525-E0B5-430A-833057A193B2}"/>
                </a:ext>
              </a:extLst>
            </p:cNvPr>
            <p:cNvSpPr txBox="1"/>
            <p:nvPr/>
          </p:nvSpPr>
          <p:spPr>
            <a:xfrm>
              <a:off x="7539915" y="-19050"/>
              <a:ext cx="516151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24/25</a:t>
              </a:r>
            </a:p>
          </p:txBody>
        </p:sp>
        <p:sp>
          <p:nvSpPr>
            <p:cNvPr id="478" name="TextBox 213">
              <a:extLst>
                <a:ext uri="{FF2B5EF4-FFF2-40B4-BE49-F238E27FC236}">
                  <a16:creationId xmlns:a16="http://schemas.microsoft.com/office/drawing/2014/main" id="{BE915544-70C2-5CFC-C5D0-204FDE3DB8BB}"/>
                </a:ext>
              </a:extLst>
            </p:cNvPr>
            <p:cNvSpPr txBox="1"/>
            <p:nvPr/>
          </p:nvSpPr>
          <p:spPr>
            <a:xfrm>
              <a:off x="4736611" y="-19050"/>
              <a:ext cx="521957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21/22</a:t>
              </a:r>
            </a:p>
          </p:txBody>
        </p:sp>
        <p:sp>
          <p:nvSpPr>
            <p:cNvPr id="479" name="TextBox 214">
              <a:extLst>
                <a:ext uri="{FF2B5EF4-FFF2-40B4-BE49-F238E27FC236}">
                  <a16:creationId xmlns:a16="http://schemas.microsoft.com/office/drawing/2014/main" id="{33C11D9B-6419-77C0-C9A9-9AE542B0A92B}"/>
                </a:ext>
              </a:extLst>
            </p:cNvPr>
            <p:cNvSpPr txBox="1"/>
            <p:nvPr/>
          </p:nvSpPr>
          <p:spPr>
            <a:xfrm>
              <a:off x="8492391" y="-19050"/>
              <a:ext cx="516151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25/26</a:t>
              </a:r>
            </a:p>
          </p:txBody>
        </p:sp>
      </p:grpSp>
      <p:grpSp>
        <p:nvGrpSpPr>
          <p:cNvPr id="480" name="Group 215">
            <a:extLst>
              <a:ext uri="{FF2B5EF4-FFF2-40B4-BE49-F238E27FC236}">
                <a16:creationId xmlns:a16="http://schemas.microsoft.com/office/drawing/2014/main" id="{B2747B69-0876-6741-735C-BF9806E79B8A}"/>
              </a:ext>
            </a:extLst>
          </p:cNvPr>
          <p:cNvGrpSpPr/>
          <p:nvPr/>
        </p:nvGrpSpPr>
        <p:grpSpPr>
          <a:xfrm>
            <a:off x="1250926" y="8613482"/>
            <a:ext cx="9008306" cy="520271"/>
            <a:chOff x="0" y="-19050"/>
            <a:chExt cx="9008542" cy="520287"/>
          </a:xfrm>
        </p:grpSpPr>
        <p:sp>
          <p:nvSpPr>
            <p:cNvPr id="481" name="TextBox 216">
              <a:extLst>
                <a:ext uri="{FF2B5EF4-FFF2-40B4-BE49-F238E27FC236}">
                  <a16:creationId xmlns:a16="http://schemas.microsoft.com/office/drawing/2014/main" id="{8BA8004F-183C-72E0-C486-9B269FEC7494}"/>
                </a:ext>
              </a:extLst>
            </p:cNvPr>
            <p:cNvSpPr txBox="1"/>
            <p:nvPr/>
          </p:nvSpPr>
          <p:spPr>
            <a:xfrm>
              <a:off x="0" y="-19049"/>
              <a:ext cx="533792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16/17</a:t>
              </a:r>
            </a:p>
          </p:txBody>
        </p:sp>
        <p:sp>
          <p:nvSpPr>
            <p:cNvPr id="482" name="TextBox 217">
              <a:extLst>
                <a:ext uri="{FF2B5EF4-FFF2-40B4-BE49-F238E27FC236}">
                  <a16:creationId xmlns:a16="http://schemas.microsoft.com/office/drawing/2014/main" id="{89BCF65B-9F3D-A9F0-1D06-E8801599ACD5}"/>
                </a:ext>
              </a:extLst>
            </p:cNvPr>
            <p:cNvSpPr txBox="1"/>
            <p:nvPr/>
          </p:nvSpPr>
          <p:spPr>
            <a:xfrm>
              <a:off x="989905" y="-19050"/>
              <a:ext cx="510344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17/18</a:t>
              </a:r>
            </a:p>
          </p:txBody>
        </p:sp>
        <p:sp>
          <p:nvSpPr>
            <p:cNvPr id="483" name="TextBox 218">
              <a:extLst>
                <a:ext uri="{FF2B5EF4-FFF2-40B4-BE49-F238E27FC236}">
                  <a16:creationId xmlns:a16="http://schemas.microsoft.com/office/drawing/2014/main" id="{5F6DC882-5906-86B0-9486-C324BDAC7740}"/>
                </a:ext>
              </a:extLst>
            </p:cNvPr>
            <p:cNvSpPr txBox="1"/>
            <p:nvPr/>
          </p:nvSpPr>
          <p:spPr>
            <a:xfrm>
              <a:off x="1944749" y="-19050"/>
              <a:ext cx="516151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18/19</a:t>
              </a:r>
            </a:p>
          </p:txBody>
        </p:sp>
        <p:sp>
          <p:nvSpPr>
            <p:cNvPr id="484" name="TextBox 219">
              <a:extLst>
                <a:ext uri="{FF2B5EF4-FFF2-40B4-BE49-F238E27FC236}">
                  <a16:creationId xmlns:a16="http://schemas.microsoft.com/office/drawing/2014/main" id="{2A6B739F-7FEC-7B73-CE34-EEACE6132184}"/>
                </a:ext>
              </a:extLst>
            </p:cNvPr>
            <p:cNvSpPr txBox="1"/>
            <p:nvPr/>
          </p:nvSpPr>
          <p:spPr>
            <a:xfrm>
              <a:off x="2865593" y="-19050"/>
              <a:ext cx="521957" cy="5202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19/20</a:t>
              </a:r>
            </a:p>
          </p:txBody>
        </p:sp>
        <p:sp>
          <p:nvSpPr>
            <p:cNvPr id="485" name="TextBox 220">
              <a:extLst>
                <a:ext uri="{FF2B5EF4-FFF2-40B4-BE49-F238E27FC236}">
                  <a16:creationId xmlns:a16="http://schemas.microsoft.com/office/drawing/2014/main" id="{EFA7DFCA-1FBD-2770-046F-6B9761607087}"/>
                </a:ext>
              </a:extLst>
            </p:cNvPr>
            <p:cNvSpPr txBox="1"/>
            <p:nvPr/>
          </p:nvSpPr>
          <p:spPr>
            <a:xfrm>
              <a:off x="3793951" y="-19050"/>
              <a:ext cx="523648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20/21</a:t>
              </a:r>
            </a:p>
          </p:txBody>
        </p:sp>
        <p:sp>
          <p:nvSpPr>
            <p:cNvPr id="486" name="TextBox 221">
              <a:extLst>
                <a:ext uri="{FF2B5EF4-FFF2-40B4-BE49-F238E27FC236}">
                  <a16:creationId xmlns:a16="http://schemas.microsoft.com/office/drawing/2014/main" id="{AA964DFA-9A02-22C3-4527-B690DAB39037}"/>
                </a:ext>
              </a:extLst>
            </p:cNvPr>
            <p:cNvSpPr txBox="1"/>
            <p:nvPr/>
          </p:nvSpPr>
          <p:spPr>
            <a:xfrm>
              <a:off x="5642811" y="-19050"/>
              <a:ext cx="533792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22/23</a:t>
              </a:r>
            </a:p>
          </p:txBody>
        </p:sp>
        <p:sp>
          <p:nvSpPr>
            <p:cNvPr id="487" name="TextBox 222">
              <a:extLst>
                <a:ext uri="{FF2B5EF4-FFF2-40B4-BE49-F238E27FC236}">
                  <a16:creationId xmlns:a16="http://schemas.microsoft.com/office/drawing/2014/main" id="{9CF2DA73-BB98-5D50-4DAC-4E8714E3CC6F}"/>
                </a:ext>
              </a:extLst>
            </p:cNvPr>
            <p:cNvSpPr txBox="1"/>
            <p:nvPr/>
          </p:nvSpPr>
          <p:spPr>
            <a:xfrm>
              <a:off x="6588452" y="-19050"/>
              <a:ext cx="510344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23/24</a:t>
              </a:r>
            </a:p>
          </p:txBody>
        </p:sp>
        <p:sp>
          <p:nvSpPr>
            <p:cNvPr id="488" name="TextBox 223">
              <a:extLst>
                <a:ext uri="{FF2B5EF4-FFF2-40B4-BE49-F238E27FC236}">
                  <a16:creationId xmlns:a16="http://schemas.microsoft.com/office/drawing/2014/main" id="{D2A2607F-54D5-AEFD-266A-ADD6A2CE6ED4}"/>
                </a:ext>
              </a:extLst>
            </p:cNvPr>
            <p:cNvSpPr txBox="1"/>
            <p:nvPr/>
          </p:nvSpPr>
          <p:spPr>
            <a:xfrm>
              <a:off x="7539915" y="-19050"/>
              <a:ext cx="516151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24/25</a:t>
              </a:r>
            </a:p>
          </p:txBody>
        </p:sp>
        <p:sp>
          <p:nvSpPr>
            <p:cNvPr id="489" name="TextBox 224">
              <a:extLst>
                <a:ext uri="{FF2B5EF4-FFF2-40B4-BE49-F238E27FC236}">
                  <a16:creationId xmlns:a16="http://schemas.microsoft.com/office/drawing/2014/main" id="{9E41EE2B-EE39-860B-F758-E967E0FB28EC}"/>
                </a:ext>
              </a:extLst>
            </p:cNvPr>
            <p:cNvSpPr txBox="1"/>
            <p:nvPr/>
          </p:nvSpPr>
          <p:spPr>
            <a:xfrm>
              <a:off x="4736611" y="-19050"/>
              <a:ext cx="521957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21/22</a:t>
              </a:r>
            </a:p>
          </p:txBody>
        </p:sp>
        <p:sp>
          <p:nvSpPr>
            <p:cNvPr id="490" name="TextBox 225">
              <a:extLst>
                <a:ext uri="{FF2B5EF4-FFF2-40B4-BE49-F238E27FC236}">
                  <a16:creationId xmlns:a16="http://schemas.microsoft.com/office/drawing/2014/main" id="{915ADCE4-7517-B791-E5D7-A1A1F62518A0}"/>
                </a:ext>
              </a:extLst>
            </p:cNvPr>
            <p:cNvSpPr txBox="1"/>
            <p:nvPr/>
          </p:nvSpPr>
          <p:spPr>
            <a:xfrm>
              <a:off x="8492391" y="-19050"/>
              <a:ext cx="516151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25/26</a:t>
              </a:r>
            </a:p>
          </p:txBody>
        </p:sp>
      </p:grpSp>
      <p:grpSp>
        <p:nvGrpSpPr>
          <p:cNvPr id="491" name="Group 226">
            <a:extLst>
              <a:ext uri="{FF2B5EF4-FFF2-40B4-BE49-F238E27FC236}">
                <a16:creationId xmlns:a16="http://schemas.microsoft.com/office/drawing/2014/main" id="{55E9C55A-DE32-601C-8AB4-7AE83A3502D2}"/>
              </a:ext>
            </a:extLst>
          </p:cNvPr>
          <p:cNvGrpSpPr/>
          <p:nvPr/>
        </p:nvGrpSpPr>
        <p:grpSpPr>
          <a:xfrm>
            <a:off x="1250926" y="12215682"/>
            <a:ext cx="9008306" cy="520271"/>
            <a:chOff x="0" y="-19050"/>
            <a:chExt cx="9008542" cy="520287"/>
          </a:xfrm>
        </p:grpSpPr>
        <p:sp>
          <p:nvSpPr>
            <p:cNvPr id="492" name="TextBox 227">
              <a:extLst>
                <a:ext uri="{FF2B5EF4-FFF2-40B4-BE49-F238E27FC236}">
                  <a16:creationId xmlns:a16="http://schemas.microsoft.com/office/drawing/2014/main" id="{C80DA49D-CE72-E31D-61DA-8A199BE91B0F}"/>
                </a:ext>
              </a:extLst>
            </p:cNvPr>
            <p:cNvSpPr txBox="1"/>
            <p:nvPr/>
          </p:nvSpPr>
          <p:spPr>
            <a:xfrm>
              <a:off x="0" y="-19049"/>
              <a:ext cx="533792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16/17</a:t>
              </a:r>
            </a:p>
          </p:txBody>
        </p:sp>
        <p:sp>
          <p:nvSpPr>
            <p:cNvPr id="493" name="TextBox 228">
              <a:extLst>
                <a:ext uri="{FF2B5EF4-FFF2-40B4-BE49-F238E27FC236}">
                  <a16:creationId xmlns:a16="http://schemas.microsoft.com/office/drawing/2014/main" id="{CBAB62BC-B4B0-9D47-5C57-3B0CE69D28B1}"/>
                </a:ext>
              </a:extLst>
            </p:cNvPr>
            <p:cNvSpPr txBox="1"/>
            <p:nvPr/>
          </p:nvSpPr>
          <p:spPr>
            <a:xfrm>
              <a:off x="989905" y="-19050"/>
              <a:ext cx="510344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17/18</a:t>
              </a:r>
            </a:p>
          </p:txBody>
        </p:sp>
        <p:sp>
          <p:nvSpPr>
            <p:cNvPr id="494" name="TextBox 229">
              <a:extLst>
                <a:ext uri="{FF2B5EF4-FFF2-40B4-BE49-F238E27FC236}">
                  <a16:creationId xmlns:a16="http://schemas.microsoft.com/office/drawing/2014/main" id="{B935E1DD-47F2-DC16-8A6F-562503F89E0F}"/>
                </a:ext>
              </a:extLst>
            </p:cNvPr>
            <p:cNvSpPr txBox="1"/>
            <p:nvPr/>
          </p:nvSpPr>
          <p:spPr>
            <a:xfrm>
              <a:off x="1944749" y="-19050"/>
              <a:ext cx="516151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18/19</a:t>
              </a:r>
            </a:p>
          </p:txBody>
        </p:sp>
        <p:sp>
          <p:nvSpPr>
            <p:cNvPr id="495" name="TextBox 230">
              <a:extLst>
                <a:ext uri="{FF2B5EF4-FFF2-40B4-BE49-F238E27FC236}">
                  <a16:creationId xmlns:a16="http://schemas.microsoft.com/office/drawing/2014/main" id="{9FED2F1C-F9B5-F367-EEB4-76FE448A07DE}"/>
                </a:ext>
              </a:extLst>
            </p:cNvPr>
            <p:cNvSpPr txBox="1"/>
            <p:nvPr/>
          </p:nvSpPr>
          <p:spPr>
            <a:xfrm>
              <a:off x="2865593" y="-19050"/>
              <a:ext cx="521957" cy="5202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19/20</a:t>
              </a:r>
            </a:p>
          </p:txBody>
        </p:sp>
        <p:sp>
          <p:nvSpPr>
            <p:cNvPr id="496" name="TextBox 231">
              <a:extLst>
                <a:ext uri="{FF2B5EF4-FFF2-40B4-BE49-F238E27FC236}">
                  <a16:creationId xmlns:a16="http://schemas.microsoft.com/office/drawing/2014/main" id="{0D3E67B8-263A-15FF-2E74-7195AA335209}"/>
                </a:ext>
              </a:extLst>
            </p:cNvPr>
            <p:cNvSpPr txBox="1"/>
            <p:nvPr/>
          </p:nvSpPr>
          <p:spPr>
            <a:xfrm>
              <a:off x="3793951" y="-19050"/>
              <a:ext cx="523648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20/21</a:t>
              </a:r>
            </a:p>
          </p:txBody>
        </p:sp>
        <p:sp>
          <p:nvSpPr>
            <p:cNvPr id="497" name="TextBox 232">
              <a:extLst>
                <a:ext uri="{FF2B5EF4-FFF2-40B4-BE49-F238E27FC236}">
                  <a16:creationId xmlns:a16="http://schemas.microsoft.com/office/drawing/2014/main" id="{E8006049-FC0A-3BCA-34AD-7946DB74A692}"/>
                </a:ext>
              </a:extLst>
            </p:cNvPr>
            <p:cNvSpPr txBox="1"/>
            <p:nvPr/>
          </p:nvSpPr>
          <p:spPr>
            <a:xfrm>
              <a:off x="5642811" y="-19050"/>
              <a:ext cx="533792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22/23</a:t>
              </a:r>
            </a:p>
          </p:txBody>
        </p:sp>
        <p:sp>
          <p:nvSpPr>
            <p:cNvPr id="498" name="TextBox 233">
              <a:extLst>
                <a:ext uri="{FF2B5EF4-FFF2-40B4-BE49-F238E27FC236}">
                  <a16:creationId xmlns:a16="http://schemas.microsoft.com/office/drawing/2014/main" id="{EE79CF7F-531C-49D4-A9BE-FC2BAE65B7D6}"/>
                </a:ext>
              </a:extLst>
            </p:cNvPr>
            <p:cNvSpPr txBox="1"/>
            <p:nvPr/>
          </p:nvSpPr>
          <p:spPr>
            <a:xfrm>
              <a:off x="6588452" y="-19050"/>
              <a:ext cx="510344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23/24</a:t>
              </a:r>
            </a:p>
          </p:txBody>
        </p:sp>
        <p:sp>
          <p:nvSpPr>
            <p:cNvPr id="499" name="TextBox 234">
              <a:extLst>
                <a:ext uri="{FF2B5EF4-FFF2-40B4-BE49-F238E27FC236}">
                  <a16:creationId xmlns:a16="http://schemas.microsoft.com/office/drawing/2014/main" id="{5A7E630F-8F00-AAA4-2603-B3F7066458F8}"/>
                </a:ext>
              </a:extLst>
            </p:cNvPr>
            <p:cNvSpPr txBox="1"/>
            <p:nvPr/>
          </p:nvSpPr>
          <p:spPr>
            <a:xfrm>
              <a:off x="7539915" y="-19050"/>
              <a:ext cx="516151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24/25</a:t>
              </a:r>
            </a:p>
          </p:txBody>
        </p:sp>
        <p:sp>
          <p:nvSpPr>
            <p:cNvPr id="500" name="TextBox 235">
              <a:extLst>
                <a:ext uri="{FF2B5EF4-FFF2-40B4-BE49-F238E27FC236}">
                  <a16:creationId xmlns:a16="http://schemas.microsoft.com/office/drawing/2014/main" id="{CE38FA62-E7EE-CD2B-56A7-786BFCF8C6BB}"/>
                </a:ext>
              </a:extLst>
            </p:cNvPr>
            <p:cNvSpPr txBox="1"/>
            <p:nvPr/>
          </p:nvSpPr>
          <p:spPr>
            <a:xfrm>
              <a:off x="4736611" y="-19050"/>
              <a:ext cx="521957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21/22</a:t>
              </a:r>
            </a:p>
          </p:txBody>
        </p:sp>
        <p:sp>
          <p:nvSpPr>
            <p:cNvPr id="501" name="TextBox 236">
              <a:extLst>
                <a:ext uri="{FF2B5EF4-FFF2-40B4-BE49-F238E27FC236}">
                  <a16:creationId xmlns:a16="http://schemas.microsoft.com/office/drawing/2014/main" id="{AC0005CE-D055-3D52-FE79-186BFEDFC693}"/>
                </a:ext>
              </a:extLst>
            </p:cNvPr>
            <p:cNvSpPr txBox="1"/>
            <p:nvPr/>
          </p:nvSpPr>
          <p:spPr>
            <a:xfrm>
              <a:off x="8492391" y="-19050"/>
              <a:ext cx="516151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25/26</a:t>
              </a:r>
            </a:p>
          </p:txBody>
        </p:sp>
      </p:grpSp>
      <p:grpSp>
        <p:nvGrpSpPr>
          <p:cNvPr id="502" name="Group 237">
            <a:extLst>
              <a:ext uri="{FF2B5EF4-FFF2-40B4-BE49-F238E27FC236}">
                <a16:creationId xmlns:a16="http://schemas.microsoft.com/office/drawing/2014/main" id="{8709499E-308A-1C80-797A-6F411779A73B}"/>
              </a:ext>
            </a:extLst>
          </p:cNvPr>
          <p:cNvGrpSpPr/>
          <p:nvPr/>
        </p:nvGrpSpPr>
        <p:grpSpPr>
          <a:xfrm>
            <a:off x="1323767" y="15651201"/>
            <a:ext cx="9008306" cy="520271"/>
            <a:chOff x="0" y="-19050"/>
            <a:chExt cx="9008542" cy="520287"/>
          </a:xfrm>
        </p:grpSpPr>
        <p:sp>
          <p:nvSpPr>
            <p:cNvPr id="503" name="TextBox 238">
              <a:extLst>
                <a:ext uri="{FF2B5EF4-FFF2-40B4-BE49-F238E27FC236}">
                  <a16:creationId xmlns:a16="http://schemas.microsoft.com/office/drawing/2014/main" id="{099CE5DD-C80C-2655-1A33-27B139662410}"/>
                </a:ext>
              </a:extLst>
            </p:cNvPr>
            <p:cNvSpPr txBox="1"/>
            <p:nvPr/>
          </p:nvSpPr>
          <p:spPr>
            <a:xfrm>
              <a:off x="0" y="-19049"/>
              <a:ext cx="533792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16/17</a:t>
              </a:r>
            </a:p>
          </p:txBody>
        </p:sp>
        <p:sp>
          <p:nvSpPr>
            <p:cNvPr id="504" name="TextBox 239">
              <a:extLst>
                <a:ext uri="{FF2B5EF4-FFF2-40B4-BE49-F238E27FC236}">
                  <a16:creationId xmlns:a16="http://schemas.microsoft.com/office/drawing/2014/main" id="{0C19852C-DB6B-37B2-A2AB-14E6620CDE3E}"/>
                </a:ext>
              </a:extLst>
            </p:cNvPr>
            <p:cNvSpPr txBox="1"/>
            <p:nvPr/>
          </p:nvSpPr>
          <p:spPr>
            <a:xfrm>
              <a:off x="989905" y="-19050"/>
              <a:ext cx="510344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17/18</a:t>
              </a:r>
            </a:p>
          </p:txBody>
        </p:sp>
        <p:sp>
          <p:nvSpPr>
            <p:cNvPr id="505" name="TextBox 240">
              <a:extLst>
                <a:ext uri="{FF2B5EF4-FFF2-40B4-BE49-F238E27FC236}">
                  <a16:creationId xmlns:a16="http://schemas.microsoft.com/office/drawing/2014/main" id="{8CB6933A-F3AB-D43F-A185-04DB7BA1064D}"/>
                </a:ext>
              </a:extLst>
            </p:cNvPr>
            <p:cNvSpPr txBox="1"/>
            <p:nvPr/>
          </p:nvSpPr>
          <p:spPr>
            <a:xfrm>
              <a:off x="1944749" y="-19050"/>
              <a:ext cx="516151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18/19</a:t>
              </a:r>
            </a:p>
          </p:txBody>
        </p:sp>
        <p:sp>
          <p:nvSpPr>
            <p:cNvPr id="506" name="TextBox 241">
              <a:extLst>
                <a:ext uri="{FF2B5EF4-FFF2-40B4-BE49-F238E27FC236}">
                  <a16:creationId xmlns:a16="http://schemas.microsoft.com/office/drawing/2014/main" id="{C80562BE-D7AF-4C30-4F23-DDFC87495A77}"/>
                </a:ext>
              </a:extLst>
            </p:cNvPr>
            <p:cNvSpPr txBox="1"/>
            <p:nvPr/>
          </p:nvSpPr>
          <p:spPr>
            <a:xfrm>
              <a:off x="2865593" y="-19050"/>
              <a:ext cx="521957" cy="5202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19/20</a:t>
              </a:r>
            </a:p>
          </p:txBody>
        </p:sp>
        <p:sp>
          <p:nvSpPr>
            <p:cNvPr id="507" name="TextBox 242">
              <a:extLst>
                <a:ext uri="{FF2B5EF4-FFF2-40B4-BE49-F238E27FC236}">
                  <a16:creationId xmlns:a16="http://schemas.microsoft.com/office/drawing/2014/main" id="{89AC5B63-01B9-8267-1B96-91C7C3947C75}"/>
                </a:ext>
              </a:extLst>
            </p:cNvPr>
            <p:cNvSpPr txBox="1"/>
            <p:nvPr/>
          </p:nvSpPr>
          <p:spPr>
            <a:xfrm>
              <a:off x="3793951" y="-19050"/>
              <a:ext cx="523648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20/21</a:t>
              </a:r>
            </a:p>
          </p:txBody>
        </p:sp>
        <p:sp>
          <p:nvSpPr>
            <p:cNvPr id="508" name="TextBox 243">
              <a:extLst>
                <a:ext uri="{FF2B5EF4-FFF2-40B4-BE49-F238E27FC236}">
                  <a16:creationId xmlns:a16="http://schemas.microsoft.com/office/drawing/2014/main" id="{AE105F87-68BE-56CC-1CF5-1BB0D6BD2FDD}"/>
                </a:ext>
              </a:extLst>
            </p:cNvPr>
            <p:cNvSpPr txBox="1"/>
            <p:nvPr/>
          </p:nvSpPr>
          <p:spPr>
            <a:xfrm>
              <a:off x="5642811" y="-19050"/>
              <a:ext cx="533792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22/23</a:t>
              </a:r>
            </a:p>
          </p:txBody>
        </p:sp>
        <p:sp>
          <p:nvSpPr>
            <p:cNvPr id="509" name="TextBox 244">
              <a:extLst>
                <a:ext uri="{FF2B5EF4-FFF2-40B4-BE49-F238E27FC236}">
                  <a16:creationId xmlns:a16="http://schemas.microsoft.com/office/drawing/2014/main" id="{A4E680A5-668E-7FFF-1A95-4D6BA5E0C8A1}"/>
                </a:ext>
              </a:extLst>
            </p:cNvPr>
            <p:cNvSpPr txBox="1"/>
            <p:nvPr/>
          </p:nvSpPr>
          <p:spPr>
            <a:xfrm>
              <a:off x="6588452" y="-19050"/>
              <a:ext cx="510344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23/24</a:t>
              </a:r>
            </a:p>
          </p:txBody>
        </p:sp>
        <p:sp>
          <p:nvSpPr>
            <p:cNvPr id="510" name="TextBox 245">
              <a:extLst>
                <a:ext uri="{FF2B5EF4-FFF2-40B4-BE49-F238E27FC236}">
                  <a16:creationId xmlns:a16="http://schemas.microsoft.com/office/drawing/2014/main" id="{12A35269-6931-F8CC-F0AA-4D0C55C4A3F2}"/>
                </a:ext>
              </a:extLst>
            </p:cNvPr>
            <p:cNvSpPr txBox="1"/>
            <p:nvPr/>
          </p:nvSpPr>
          <p:spPr>
            <a:xfrm>
              <a:off x="7539915" y="-19050"/>
              <a:ext cx="516151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24/25</a:t>
              </a:r>
            </a:p>
          </p:txBody>
        </p:sp>
        <p:sp>
          <p:nvSpPr>
            <p:cNvPr id="511" name="TextBox 246">
              <a:extLst>
                <a:ext uri="{FF2B5EF4-FFF2-40B4-BE49-F238E27FC236}">
                  <a16:creationId xmlns:a16="http://schemas.microsoft.com/office/drawing/2014/main" id="{E970789B-6A31-70AC-872E-212FDFC2B82A}"/>
                </a:ext>
              </a:extLst>
            </p:cNvPr>
            <p:cNvSpPr txBox="1"/>
            <p:nvPr/>
          </p:nvSpPr>
          <p:spPr>
            <a:xfrm>
              <a:off x="4736611" y="-19050"/>
              <a:ext cx="521957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21/22</a:t>
              </a:r>
            </a:p>
          </p:txBody>
        </p:sp>
        <p:sp>
          <p:nvSpPr>
            <p:cNvPr id="512" name="TextBox 247">
              <a:extLst>
                <a:ext uri="{FF2B5EF4-FFF2-40B4-BE49-F238E27FC236}">
                  <a16:creationId xmlns:a16="http://schemas.microsoft.com/office/drawing/2014/main" id="{C1894608-A6AC-D76B-E961-48AEA3C719D5}"/>
                </a:ext>
              </a:extLst>
            </p:cNvPr>
            <p:cNvSpPr txBox="1"/>
            <p:nvPr/>
          </p:nvSpPr>
          <p:spPr>
            <a:xfrm>
              <a:off x="8492391" y="-19050"/>
              <a:ext cx="516151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25/26</a:t>
              </a:r>
            </a:p>
          </p:txBody>
        </p:sp>
      </p:grpSp>
      <p:grpSp>
        <p:nvGrpSpPr>
          <p:cNvPr id="513" name="Group 248">
            <a:extLst>
              <a:ext uri="{FF2B5EF4-FFF2-40B4-BE49-F238E27FC236}">
                <a16:creationId xmlns:a16="http://schemas.microsoft.com/office/drawing/2014/main" id="{268E1A4E-F258-1350-1CED-A8A71E911D2F}"/>
              </a:ext>
            </a:extLst>
          </p:cNvPr>
          <p:cNvGrpSpPr/>
          <p:nvPr/>
        </p:nvGrpSpPr>
        <p:grpSpPr>
          <a:xfrm>
            <a:off x="1360594" y="19145172"/>
            <a:ext cx="9008306" cy="520271"/>
            <a:chOff x="0" y="-19050"/>
            <a:chExt cx="9008542" cy="520287"/>
          </a:xfrm>
        </p:grpSpPr>
        <p:sp>
          <p:nvSpPr>
            <p:cNvPr id="514" name="TextBox 249">
              <a:extLst>
                <a:ext uri="{FF2B5EF4-FFF2-40B4-BE49-F238E27FC236}">
                  <a16:creationId xmlns:a16="http://schemas.microsoft.com/office/drawing/2014/main" id="{0F7B422D-9D6D-E954-A63D-BBEEF28786C0}"/>
                </a:ext>
              </a:extLst>
            </p:cNvPr>
            <p:cNvSpPr txBox="1"/>
            <p:nvPr/>
          </p:nvSpPr>
          <p:spPr>
            <a:xfrm>
              <a:off x="0" y="-19049"/>
              <a:ext cx="533792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16/17</a:t>
              </a:r>
            </a:p>
          </p:txBody>
        </p:sp>
        <p:sp>
          <p:nvSpPr>
            <p:cNvPr id="515" name="TextBox 250">
              <a:extLst>
                <a:ext uri="{FF2B5EF4-FFF2-40B4-BE49-F238E27FC236}">
                  <a16:creationId xmlns:a16="http://schemas.microsoft.com/office/drawing/2014/main" id="{92691F65-BC05-7568-6544-0EF5E023893A}"/>
                </a:ext>
              </a:extLst>
            </p:cNvPr>
            <p:cNvSpPr txBox="1"/>
            <p:nvPr/>
          </p:nvSpPr>
          <p:spPr>
            <a:xfrm>
              <a:off x="989905" y="-19050"/>
              <a:ext cx="510344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17/18</a:t>
              </a:r>
            </a:p>
          </p:txBody>
        </p:sp>
        <p:sp>
          <p:nvSpPr>
            <p:cNvPr id="516" name="TextBox 251">
              <a:extLst>
                <a:ext uri="{FF2B5EF4-FFF2-40B4-BE49-F238E27FC236}">
                  <a16:creationId xmlns:a16="http://schemas.microsoft.com/office/drawing/2014/main" id="{B2473481-0B62-5BFE-FEF7-69F168A16025}"/>
                </a:ext>
              </a:extLst>
            </p:cNvPr>
            <p:cNvSpPr txBox="1"/>
            <p:nvPr/>
          </p:nvSpPr>
          <p:spPr>
            <a:xfrm>
              <a:off x="1944749" y="-19050"/>
              <a:ext cx="516151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18/19</a:t>
              </a:r>
            </a:p>
          </p:txBody>
        </p:sp>
        <p:sp>
          <p:nvSpPr>
            <p:cNvPr id="517" name="TextBox 252">
              <a:extLst>
                <a:ext uri="{FF2B5EF4-FFF2-40B4-BE49-F238E27FC236}">
                  <a16:creationId xmlns:a16="http://schemas.microsoft.com/office/drawing/2014/main" id="{E0D8DFE8-F14F-E271-E909-F9DCEE733CB7}"/>
                </a:ext>
              </a:extLst>
            </p:cNvPr>
            <p:cNvSpPr txBox="1"/>
            <p:nvPr/>
          </p:nvSpPr>
          <p:spPr>
            <a:xfrm>
              <a:off x="2865593" y="-19050"/>
              <a:ext cx="521957" cy="5202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19/20</a:t>
              </a:r>
            </a:p>
          </p:txBody>
        </p:sp>
        <p:sp>
          <p:nvSpPr>
            <p:cNvPr id="518" name="TextBox 253">
              <a:extLst>
                <a:ext uri="{FF2B5EF4-FFF2-40B4-BE49-F238E27FC236}">
                  <a16:creationId xmlns:a16="http://schemas.microsoft.com/office/drawing/2014/main" id="{75E620E1-C599-CC49-4528-42C48836B681}"/>
                </a:ext>
              </a:extLst>
            </p:cNvPr>
            <p:cNvSpPr txBox="1"/>
            <p:nvPr/>
          </p:nvSpPr>
          <p:spPr>
            <a:xfrm>
              <a:off x="3793951" y="-19050"/>
              <a:ext cx="523648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20/21</a:t>
              </a:r>
            </a:p>
          </p:txBody>
        </p:sp>
        <p:sp>
          <p:nvSpPr>
            <p:cNvPr id="519" name="TextBox 254">
              <a:extLst>
                <a:ext uri="{FF2B5EF4-FFF2-40B4-BE49-F238E27FC236}">
                  <a16:creationId xmlns:a16="http://schemas.microsoft.com/office/drawing/2014/main" id="{A07673BB-D9C1-6E73-D88D-3092EAD1073F}"/>
                </a:ext>
              </a:extLst>
            </p:cNvPr>
            <p:cNvSpPr txBox="1"/>
            <p:nvPr/>
          </p:nvSpPr>
          <p:spPr>
            <a:xfrm>
              <a:off x="5642811" y="-19050"/>
              <a:ext cx="533792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22/23</a:t>
              </a:r>
            </a:p>
          </p:txBody>
        </p:sp>
        <p:sp>
          <p:nvSpPr>
            <p:cNvPr id="520" name="TextBox 255">
              <a:extLst>
                <a:ext uri="{FF2B5EF4-FFF2-40B4-BE49-F238E27FC236}">
                  <a16:creationId xmlns:a16="http://schemas.microsoft.com/office/drawing/2014/main" id="{3EBA252B-1D2F-6558-0B6E-AE1893A46112}"/>
                </a:ext>
              </a:extLst>
            </p:cNvPr>
            <p:cNvSpPr txBox="1"/>
            <p:nvPr/>
          </p:nvSpPr>
          <p:spPr>
            <a:xfrm>
              <a:off x="6588452" y="-19050"/>
              <a:ext cx="510344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23/24</a:t>
              </a:r>
            </a:p>
          </p:txBody>
        </p:sp>
        <p:sp>
          <p:nvSpPr>
            <p:cNvPr id="521" name="TextBox 256">
              <a:extLst>
                <a:ext uri="{FF2B5EF4-FFF2-40B4-BE49-F238E27FC236}">
                  <a16:creationId xmlns:a16="http://schemas.microsoft.com/office/drawing/2014/main" id="{F047B4A8-501C-F730-3E3C-2F7184F800E6}"/>
                </a:ext>
              </a:extLst>
            </p:cNvPr>
            <p:cNvSpPr txBox="1"/>
            <p:nvPr/>
          </p:nvSpPr>
          <p:spPr>
            <a:xfrm>
              <a:off x="7539915" y="-19050"/>
              <a:ext cx="516151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24/25</a:t>
              </a:r>
            </a:p>
          </p:txBody>
        </p:sp>
        <p:sp>
          <p:nvSpPr>
            <p:cNvPr id="522" name="TextBox 257">
              <a:extLst>
                <a:ext uri="{FF2B5EF4-FFF2-40B4-BE49-F238E27FC236}">
                  <a16:creationId xmlns:a16="http://schemas.microsoft.com/office/drawing/2014/main" id="{0CC54A17-8391-6804-0039-5CAD5139C954}"/>
                </a:ext>
              </a:extLst>
            </p:cNvPr>
            <p:cNvSpPr txBox="1"/>
            <p:nvPr/>
          </p:nvSpPr>
          <p:spPr>
            <a:xfrm>
              <a:off x="4736611" y="-19050"/>
              <a:ext cx="521957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21/22</a:t>
              </a:r>
            </a:p>
          </p:txBody>
        </p:sp>
        <p:sp>
          <p:nvSpPr>
            <p:cNvPr id="523" name="TextBox 258">
              <a:extLst>
                <a:ext uri="{FF2B5EF4-FFF2-40B4-BE49-F238E27FC236}">
                  <a16:creationId xmlns:a16="http://schemas.microsoft.com/office/drawing/2014/main" id="{6EBE2529-3DE6-9742-9D7C-D41BA52CEA27}"/>
                </a:ext>
              </a:extLst>
            </p:cNvPr>
            <p:cNvSpPr txBox="1"/>
            <p:nvPr/>
          </p:nvSpPr>
          <p:spPr>
            <a:xfrm>
              <a:off x="8492391" y="-19050"/>
              <a:ext cx="516151" cy="250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1"/>
                </a:lnSpc>
              </a:pPr>
              <a:r>
                <a:rPr lang="en-US" sz="147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25/26</a:t>
              </a:r>
            </a:p>
          </p:txBody>
        </p:sp>
      </p:grpSp>
      <p:sp>
        <p:nvSpPr>
          <p:cNvPr id="524" name="TextBox 259">
            <a:extLst>
              <a:ext uri="{FF2B5EF4-FFF2-40B4-BE49-F238E27FC236}">
                <a16:creationId xmlns:a16="http://schemas.microsoft.com/office/drawing/2014/main" id="{FAF34BC6-83E7-2328-83BC-4518A7F1FACF}"/>
              </a:ext>
            </a:extLst>
          </p:cNvPr>
          <p:cNvSpPr txBox="1"/>
          <p:nvPr/>
        </p:nvSpPr>
        <p:spPr>
          <a:xfrm>
            <a:off x="352183" y="20195063"/>
            <a:ext cx="13863211" cy="341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29"/>
              </a:lnSpc>
            </a:pPr>
            <a:r>
              <a:rPr lang="en-US" sz="138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  <a:hlinkClick r:id="rId13" tooltip="https://www.tewhatuora.govt.nz/publications/health-targets-performance-resources-2025-26"/>
              </a:rPr>
              <a:t>Comparisons to historic data reflects the first published result. Data i</a:t>
            </a:r>
            <a:r>
              <a:rPr lang="en-US" sz="138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  <a:hlinkClick r:id="rId13" tooltip="https://www.tewhatuora.govt.nz/publications/health-targets-performance-resources-2025-26"/>
              </a:rPr>
              <a:t>s based on point-in-time snapshots and may differ from other published statistics due to differences in timing, methodology, or data sources. </a:t>
            </a:r>
            <a:r>
              <a:rPr lang="en-US" sz="1384" b="1">
                <a:solidFill>
                  <a:srgbClr val="003399"/>
                </a:solidFill>
                <a:latin typeface="Poppins Bold"/>
                <a:ea typeface="Poppins Bold"/>
                <a:cs typeface="Poppins Bold"/>
                <a:sym typeface="Poppins Bold"/>
                <a:hlinkClick r:id="rId13" tooltip="https://www.tewhatuora.govt.nz/publications/health-targets-performance-resources-2025-26"/>
              </a:rPr>
              <a:t>See caveats.</a:t>
            </a:r>
          </a:p>
        </p:txBody>
      </p:sp>
      <p:sp>
        <p:nvSpPr>
          <p:cNvPr id="525" name="TextBox 260">
            <a:extLst>
              <a:ext uri="{FF2B5EF4-FFF2-40B4-BE49-F238E27FC236}">
                <a16:creationId xmlns:a16="http://schemas.microsoft.com/office/drawing/2014/main" id="{91BE5356-8CB9-C95B-3524-923AD4A1A791}"/>
              </a:ext>
            </a:extLst>
          </p:cNvPr>
          <p:cNvSpPr txBox="1"/>
          <p:nvPr/>
        </p:nvSpPr>
        <p:spPr>
          <a:xfrm>
            <a:off x="9058940" y="2437176"/>
            <a:ext cx="1820183" cy="4246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2025/26 milestone: 87%</a:t>
            </a:r>
          </a:p>
          <a:p>
            <a:pPr algn="r">
              <a:lnSpc>
                <a:spcPts val="1680"/>
              </a:lnSpc>
            </a:pPr>
            <a:r>
              <a:rPr lang="en-US" sz="1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2030 target: 90%</a:t>
            </a:r>
          </a:p>
        </p:txBody>
      </p:sp>
      <p:sp>
        <p:nvSpPr>
          <p:cNvPr id="526" name="TextBox 261">
            <a:extLst>
              <a:ext uri="{FF2B5EF4-FFF2-40B4-BE49-F238E27FC236}">
                <a16:creationId xmlns:a16="http://schemas.microsoft.com/office/drawing/2014/main" id="{94CB8569-2474-B63A-B47B-B762CB8BD88F}"/>
              </a:ext>
            </a:extLst>
          </p:cNvPr>
          <p:cNvSpPr txBox="1"/>
          <p:nvPr/>
        </p:nvSpPr>
        <p:spPr>
          <a:xfrm>
            <a:off x="8808192" y="5897087"/>
            <a:ext cx="2140351" cy="4246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680"/>
              </a:lnSpc>
            </a:pPr>
            <a:r>
              <a:rPr lang="en-US" sz="1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2025/26 milestone: 87%</a:t>
            </a:r>
          </a:p>
          <a:p>
            <a:pPr algn="r">
              <a:lnSpc>
                <a:spcPts val="1680"/>
              </a:lnSpc>
            </a:pPr>
            <a:r>
              <a:rPr lang="en-US" sz="1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2030 target: 95%</a:t>
            </a:r>
          </a:p>
        </p:txBody>
      </p:sp>
      <p:sp>
        <p:nvSpPr>
          <p:cNvPr id="527" name="TextBox 262">
            <a:extLst>
              <a:ext uri="{FF2B5EF4-FFF2-40B4-BE49-F238E27FC236}">
                <a16:creationId xmlns:a16="http://schemas.microsoft.com/office/drawing/2014/main" id="{736ED6E6-DC6F-A50B-68D7-6E7903FCA060}"/>
              </a:ext>
            </a:extLst>
          </p:cNvPr>
          <p:cNvSpPr txBox="1"/>
          <p:nvPr/>
        </p:nvSpPr>
        <p:spPr>
          <a:xfrm>
            <a:off x="9125012" y="9457057"/>
            <a:ext cx="1770546" cy="424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2025/26 milestone: 77%</a:t>
            </a:r>
          </a:p>
          <a:p>
            <a:pPr algn="r">
              <a:lnSpc>
                <a:spcPts val="1680"/>
              </a:lnSpc>
            </a:pPr>
            <a:r>
              <a:rPr lang="en-US" sz="1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2030 target: 95%</a:t>
            </a:r>
          </a:p>
        </p:txBody>
      </p:sp>
      <p:sp>
        <p:nvSpPr>
          <p:cNvPr id="528" name="TextBox 263">
            <a:extLst>
              <a:ext uri="{FF2B5EF4-FFF2-40B4-BE49-F238E27FC236}">
                <a16:creationId xmlns:a16="http://schemas.microsoft.com/office/drawing/2014/main" id="{85A8894D-B207-58A7-B3C4-824402FC775E}"/>
              </a:ext>
            </a:extLst>
          </p:cNvPr>
          <p:cNvSpPr txBox="1"/>
          <p:nvPr/>
        </p:nvSpPr>
        <p:spPr>
          <a:xfrm>
            <a:off x="9089063" y="12951930"/>
            <a:ext cx="1875115" cy="4246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2025/26 milestone: 65%</a:t>
            </a:r>
          </a:p>
          <a:p>
            <a:pPr algn="r">
              <a:lnSpc>
                <a:spcPts val="1680"/>
              </a:lnSpc>
            </a:pPr>
            <a:r>
              <a:rPr lang="en-US" sz="1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2030 target: 95%</a:t>
            </a:r>
          </a:p>
        </p:txBody>
      </p:sp>
      <p:sp>
        <p:nvSpPr>
          <p:cNvPr id="529" name="TextBox 264">
            <a:extLst>
              <a:ext uri="{FF2B5EF4-FFF2-40B4-BE49-F238E27FC236}">
                <a16:creationId xmlns:a16="http://schemas.microsoft.com/office/drawing/2014/main" id="{E3974FB3-372B-0790-6C5E-E1F6FBFE52C4}"/>
              </a:ext>
            </a:extLst>
          </p:cNvPr>
          <p:cNvSpPr txBox="1"/>
          <p:nvPr/>
        </p:nvSpPr>
        <p:spPr>
          <a:xfrm>
            <a:off x="9118728" y="16453998"/>
            <a:ext cx="1783113" cy="424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2025/26 milestone: 70%</a:t>
            </a:r>
          </a:p>
          <a:p>
            <a:pPr algn="r">
              <a:lnSpc>
                <a:spcPts val="1680"/>
              </a:lnSpc>
            </a:pPr>
            <a:r>
              <a:rPr lang="en-US" sz="1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2030 target: 95%</a:t>
            </a:r>
          </a:p>
        </p:txBody>
      </p:sp>
    </p:spTree>
    <p:extLst>
      <p:ext uri="{BB962C8B-B14F-4D97-AF65-F5344CB8AC3E}">
        <p14:creationId xmlns:p14="http://schemas.microsoft.com/office/powerpoint/2010/main" val="2641428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ikau document" ma:contentTypeID="0x010100D5C1E13D20A8554992C24F7EE470E023002950EC02031D6D4799265BD36BF630E8" ma:contentTypeVersion="15" ma:contentTypeDescription="Create a new document." ma:contentTypeScope="" ma:versionID="1fb28796d661826e4fb630457b8c3661">
  <xsd:schema xmlns:xsd="http://www.w3.org/2001/XMLSchema" xmlns:xs="http://www.w3.org/2001/XMLSchema" xmlns:p="http://schemas.microsoft.com/office/2006/metadata/properties" xmlns:ns1="http://schemas.microsoft.com/sharepoint/v3" xmlns:ns2="9253c88c-d550-4ff1-afdc-d5dc691f60b0" xmlns:ns3="99bafffc-51bf-4b0f-a18e-b3c6dcf77d93" xmlns:ns4="d3b74e82-c9ec-4ac4-aba2-12ff7e201463" targetNamespace="http://schemas.microsoft.com/office/2006/metadata/properties" ma:root="true" ma:fieldsID="24833eadc307be345b965d41dd4ca701" ns1:_="" ns2:_="" ns3:_="" ns4:_="">
    <xsd:import namespace="http://schemas.microsoft.com/sharepoint/v3"/>
    <xsd:import namespace="9253c88c-d550-4ff1-afdc-d5dc691f60b0"/>
    <xsd:import namespace="99bafffc-51bf-4b0f-a18e-b3c6dcf77d93"/>
    <xsd:import namespace="d3b74e82-c9ec-4ac4-aba2-12ff7e201463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TaxCatchAllLabel" minOccurs="0"/>
                <xsd:element ref="ns3:ka9b207035bc48f2a4f6a2bfed7195b7" minOccurs="0"/>
                <xsd:element ref="ns1:Name" minOccurs="0"/>
                <xsd:element ref="ns3:f3e7f0a218d8438586e2a8545792c0ef" minOccurs="0"/>
                <xsd:element ref="ns3:mb22360ee3e3407ca28e907eb3b7ca6b" minOccurs="0"/>
                <xsd:element ref="ns3:p7110e5651294189b89368865130750f" minOccurs="0"/>
                <xsd:element ref="ns3:p777f0da518742b188a1f7fd5ee91810" minOccurs="0"/>
                <xsd:element ref="ns3:HNZReviewDate" minOccurs="0"/>
                <xsd:element ref="ns4:_dlc_DocId" minOccurs="0"/>
                <xsd:element ref="ns4:_dlc_DocIdUrl" minOccurs="0"/>
                <xsd:element ref="ns4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DateputinAWS" minOccurs="0"/>
                <xsd:element ref="ns3:Publish_x002f_UpdateinAWS" minOccurs="0"/>
                <xsd:element ref="ns3:AWSUploadName" minOccurs="0"/>
                <xsd:element ref="ns3:Test" minOccurs="0"/>
                <xsd:element ref="ns3:FileURL" minOccurs="0"/>
                <xsd:element ref="ns3:Control_x0020_state"/>
                <xsd:element ref="ns3:SME_x0020__x002f__x0020_Owner"/>
                <xsd:element ref="ns3:Publication_x0020_Topic" minOccurs="0"/>
                <xsd:element ref="ns3:Publication_x0020_Document_x0020_Typ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Name" ma:index="12" nillable="true" ma:displayName="Account" ma:internalName="Na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53c88c-d550-4ff1-afdc-d5dc691f60b0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description="" ma:hidden="true" ma:list="{fea06a53-5f16-4c59-aaa2-de483fadc888}" ma:internalName="TaxCatchAll" ma:showField="CatchAllData" ma:web="d3b74e82-c9ec-4ac4-aba2-12ff7e20146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bafffc-51bf-4b0f-a18e-b3c6dcf77d93" elementFormDefault="qualified">
    <xsd:import namespace="http://schemas.microsoft.com/office/2006/documentManagement/types"/>
    <xsd:import namespace="http://schemas.microsoft.com/office/infopath/2007/PartnerControls"/>
    <xsd:element name="TaxCatchAllLabel" ma:index="9" nillable="true" ma:displayName="Taxonomy Catch All Column1" ma:hidden="true" ma:list="{fea06a53-5f16-4c59-aaa2-de483fadc888}" ma:internalName="TaxCatchAllLabel" ma:readOnly="true" ma:showField="CatchAllDataLabel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ka9b207035bc48f2a4f6a2bfed7195b7" ma:index="10" nillable="true" ma:displayName="Business Function_0" ma:hidden="true" ma:internalName="ka9b207035bc48f2a4f6a2bfed7195b7">
      <xsd:simpleType>
        <xsd:restriction base="dms:Note"/>
      </xsd:simpleType>
    </xsd:element>
    <xsd:element name="f3e7f0a218d8438586e2a8545792c0ef" ma:index="13" nillable="true" ma:displayName="Topic_0" ma:hidden="true" ma:internalName="f3e7f0a218d8438586e2a8545792c0ef">
      <xsd:simpleType>
        <xsd:restriction base="dms:Note"/>
      </xsd:simpleType>
    </xsd:element>
    <xsd:element name="mb22360ee3e3407ca28e907eb3b7ca6b" ma:index="15" nillable="true" ma:displayName="Status_0" ma:hidden="true" ma:internalName="mb22360ee3e3407ca28e907eb3b7ca6b">
      <xsd:simpleType>
        <xsd:restriction base="dms:Note"/>
      </xsd:simpleType>
    </xsd:element>
    <xsd:element name="p7110e5651294189b89368865130750f" ma:index="17" nillable="true" ma:displayName="Region_0" ma:hidden="true" ma:internalName="p7110e5651294189b89368865130750f">
      <xsd:simpleType>
        <xsd:restriction base="dms:Note"/>
      </xsd:simpleType>
    </xsd:element>
    <xsd:element name="p777f0da518742b188a1f7fd5ee91810" ma:index="19" nillable="true" ma:displayName="Local Area_0" ma:hidden="true" ma:internalName="p777f0da518742b188a1f7fd5ee91810">
      <xsd:simpleType>
        <xsd:restriction base="dms:Note"/>
      </xsd:simpleType>
    </xsd:element>
    <xsd:element name="HNZReviewDate" ma:index="21" nillable="true" ma:displayName="Review Date" ma:description="Review Date for content" ma:format="DateOnly" ma:internalName="HNZReviewDate">
      <xsd:simpleType>
        <xsd:restriction base="dms:DateTime"/>
      </xsd:simpleType>
    </xsd:element>
    <xsd:element name="MediaServiceMetadata" ma:index="2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ateputinAWS" ma:index="28" nillable="true" ma:displayName="Date put in AWS" ma:format="DateTime" ma:internalName="DateputinAWS">
      <xsd:simpleType>
        <xsd:restriction base="dms:DateTime"/>
      </xsd:simpleType>
    </xsd:element>
    <xsd:element name="Publish_x002f_UpdateinAWS" ma:index="29" nillable="true" ma:displayName="Publish / Update in AWS" ma:default="1" ma:format="Dropdown" ma:internalName="Publish_x002f_UpdateinAWS">
      <xsd:simpleType>
        <xsd:restriction base="dms:Boolean"/>
      </xsd:simpleType>
    </xsd:element>
    <xsd:element name="AWSUploadName" ma:index="30" nillable="true" ma:displayName="AWS Upload Name" ma:format="Dropdown" ma:internalName="AWSUploadName">
      <xsd:simpleType>
        <xsd:restriction base="dms:Text">
          <xsd:maxLength value="255"/>
        </xsd:restriction>
      </xsd:simpleType>
    </xsd:element>
    <xsd:element name="Test" ma:index="31" nillable="true" ma:displayName="Test" ma:default="0" ma:format="Dropdown" ma:internalName="Test">
      <xsd:simpleType>
        <xsd:restriction base="dms:Boolean"/>
      </xsd:simpleType>
    </xsd:element>
    <xsd:element name="FileURL" ma:index="32" nillable="true" ma:displayName="File URL" ma:format="Dropdown" ma:indexed="true" ma:internalName="FileURL">
      <xsd:simpleType>
        <xsd:restriction base="dms:Text">
          <xsd:maxLength value="255"/>
        </xsd:restriction>
      </xsd:simpleType>
    </xsd:element>
    <xsd:element name="Control_x0020_state" ma:index="33" ma:displayName="Control state" ma:format="Dropdown" ma:internalName="Control_x0020_state">
      <xsd:simpleType>
        <xsd:restriction base="dms:Choice">
          <xsd:enumeration value="Semi-controlled"/>
          <xsd:enumeration value="Uncontrolled"/>
          <xsd:enumeration value="Controlled"/>
        </xsd:restriction>
      </xsd:simpleType>
    </xsd:element>
    <xsd:element name="SME_x0020__x002f__x0020_Owner" ma:index="34" ma:displayName="SME / Owner" ma:list="UserInfo" ma:SharePointGroup="0" ma:internalName="SME_x0020__x002f__x0020_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ublication_x0020_Topic" ma:index="35" nillable="true" ma:displayName="Publication Topic" ma:internalName="Publication_x0020_Topic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bortion"/>
                    <xsd:enumeration value="Addiction"/>
                    <xsd:enumeration value="Aged residential care"/>
                    <xsd:enumeration value="Alcohol"/>
                    <xsd:enumeration value="Ambulances"/>
                    <xsd:enumeration value="Antenatal and newborn screening"/>
                    <xsd:enumeration value="Antimicrobial prescribing"/>
                    <xsd:enumeration value="Assisted dying"/>
                    <xsd:enumeration value="Border health"/>
                    <xsd:enumeration value="Bowel screening"/>
                    <xsd:enumeration value="Breast screening"/>
                    <xsd:enumeration value="Breastfeeding"/>
                    <xsd:enumeration value="Cancer"/>
                    <xsd:enumeration value="Cervical screening"/>
                    <xsd:enumeration value="Clinical coding"/>
                    <xsd:enumeration value="COVID-19"/>
                    <xsd:enumeration value="Cyber security"/>
                    <xsd:enumeration value="Death and dying"/>
                    <xsd:enumeration value="Dental care"/>
                    <xsd:enumeration value="Diabetes"/>
                    <xsd:enumeration value="Digital health"/>
                    <xsd:enumeration value="Disability"/>
                    <xsd:enumeration value="Diseases and conditions"/>
                    <xsd:enumeration value="Dioxins"/>
                    <xsd:enumeration value="Drugs"/>
                    <xsd:enumeration value="DSOC screening"/>
                    <xsd:enumeration value="Early childhood education (ECE)"/>
                    <xsd:enumeration value="Education"/>
                    <xsd:enumeration value="Environmental emergencies"/>
                    <xsd:enumeration value="Environmental health"/>
                    <xsd:enumeration value="Eye health"/>
                    <xsd:enumeration value="Family harm"/>
                    <xsd:enumeration value="Gender affirming care"/>
                    <xsd:enumeration value="Genetic health"/>
                    <xsd:enumeration value="Hazardous substances"/>
                    <xsd:enumeration value="Hospitals and specialist care"/>
                    <xsd:enumeration value="Immunisation"/>
                    <xsd:enumeration value="Infection prevention and control"/>
                    <xsd:enumeration value="Infants and children"/>
                    <xsd:enumeration value="Infrastructure"/>
                    <xsd:enumeration value="Laboratories"/>
                    <xsd:enumeration value="Māori health"/>
                    <xsd:enumeration value="Maternity"/>
                    <xsd:enumeration value="Measles"/>
                    <xsd:enumeration value="Mental health"/>
                    <xsd:enumeration value="Metabolic disorder screening"/>
                    <xsd:enumeration value="National Health Index (NHI)"/>
                    <xsd:enumeration value="New Dunedin Hospital"/>
                    <xsd:enumeration value="Newborn hearing screening"/>
                    <xsd:enumeration value="Nutrition"/>
                    <xsd:enumeration value="Occupational health"/>
                    <xsd:enumeration value="Older people's health"/>
                    <xsd:enumeration value="Pacific health"/>
                    <xsd:enumeration value="Palliative care"/>
                    <xsd:enumeration value="Payments and claims"/>
                    <xsd:enumeration value="Pharmacy and prescriptions"/>
                    <xsd:enumeration value="Physical activity"/>
                    <xsd:enumeration value="Primary care"/>
                    <xsd:enumeration value="Refugee and migrant health"/>
                    <xsd:enumeration value="Rheumatic fever"/>
                    <xsd:enumeration value="Rural health"/>
                    <xsd:enumeration value="Shared digital health record"/>
                    <xsd:enumeration value="Sexual harm"/>
                    <xsd:enumeration value="Sexual health"/>
                    <xsd:enumeration value="Smoking and vaping"/>
                    <xsd:enumeration value="Sustainability"/>
                    <xsd:enumeration value="Women's health"/>
                    <xsd:enumeration value="Workforce"/>
                  </xsd:restriction>
                </xsd:simpleType>
              </xsd:element>
            </xsd:sequence>
          </xsd:extension>
        </xsd:complexContent>
      </xsd:complexType>
    </xsd:element>
    <xsd:element name="Publication_x0020_Document_x0020_Type" ma:index="36" nillable="true" ma:displayName="Publication Document Type" ma:format="Dropdown" ma:internalName="Publication_x0020_Document_x0020_Type">
      <xsd:simpleType>
        <xsd:restriction base="dms:Choice">
          <xsd:enumeration value="Annual report"/>
          <xsd:enumeration value="Board paper"/>
          <xsd:enumeration value="Claim form"/>
          <xsd:enumeration value="Clinical guidance"/>
          <xsd:enumeration value="Evaluations and reviews"/>
          <xsd:enumeration value="Fact sheets"/>
          <xsd:enumeration value="Form"/>
          <xsd:enumeration value="Guidance"/>
          <xsd:enumeration value="Information release"/>
          <xsd:enumeration value="Memo"/>
          <xsd:enumeration value="Ministerial advice"/>
          <xsd:enumeration value="Newsletters"/>
          <xsd:enumeration value="OIA request response"/>
          <xsd:enumeration value="Performance"/>
          <xsd:enumeration value="Policy"/>
          <xsd:enumeration value="Posters"/>
          <xsd:enumeration value="Powerpoint presentation"/>
          <xsd:enumeration value="Procedures"/>
          <xsd:enumeration value="Referral forms"/>
          <xsd:enumeration value="Report"/>
          <xsd:enumeration value="Research"/>
          <xsd:enumeration value="Specifications and frameworks"/>
          <xsd:enumeration value="Standard"/>
          <xsd:enumeration value="Statement of intent"/>
          <xsd:enumeration value="Strategies and plan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74e82-c9ec-4ac4-aba2-12ff7e201463" elementFormDefault="qualified">
    <xsd:import namespace="http://schemas.microsoft.com/office/2006/documentManagement/types"/>
    <xsd:import namespace="http://schemas.microsoft.com/office/infopath/2007/PartnerControls"/>
    <xsd:element name="_dlc_DocId" ma:index="22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3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4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253c88c-d550-4ff1-afdc-d5dc691f60b0">
      <Value>3</Value>
      <Value>2</Value>
    </TaxCatchAll>
    <_dlc_DocId xmlns="d3b74e82-c9ec-4ac4-aba2-12ff7e201463">1001576-1159430328-2825</_dlc_DocId>
    <_dlc_DocIdUrl xmlns="d3b74e82-c9ec-4ac4-aba2-12ff7e201463">
      <Url>https://hauoraaotearoa.sharepoint.com/sites/1001576/_layouts/15/DocIdRedir.aspx?ID=1001576-1159430328-2825</Url>
      <Description>1001576-1159430328-2825</Description>
    </_dlc_DocIdUrl>
    <Publish_x002f_UpdateinAWS xmlns="99bafffc-51bf-4b0f-a18e-b3c6dcf77d93">true</Publish_x002f_UpdateinAWS>
    <f3e7f0a218d8438586e2a8545792c0ef xmlns="99bafffc-51bf-4b0f-a18e-b3c6dcf77d93" xsi:nil="true"/>
    <mb22360ee3e3407ca28e907eb3b7ca6b xmlns="99bafffc-51bf-4b0f-a18e-b3c6dcf77d93" xsi:nil="true"/>
    <HNZReviewDate xmlns="99bafffc-51bf-4b0f-a18e-b3c6dcf77d93" xsi:nil="true"/>
    <DateputinAWS xmlns="99bafffc-51bf-4b0f-a18e-b3c6dcf77d93" xsi:nil="true"/>
    <FileURL xmlns="99bafffc-51bf-4b0f-a18e-b3c6dcf77d93" xsi:nil="true"/>
    <Publication_x0020_Document_x0020_Type xmlns="99bafffc-51bf-4b0f-a18e-b3c6dcf77d93" xsi:nil="true"/>
    <Publication_x0020_Topic xmlns="99bafffc-51bf-4b0f-a18e-b3c6dcf77d93" xsi:nil="true"/>
    <Test xmlns="99bafffc-51bf-4b0f-a18e-b3c6dcf77d93">false</Test>
    <Control_x0020_state xmlns="99bafffc-51bf-4b0f-a18e-b3c6dcf77d93"/>
    <p7110e5651294189b89368865130750f xmlns="99bafffc-51bf-4b0f-a18e-b3c6dcf77d93" xsi:nil="true"/>
    <p777f0da518742b188a1f7fd5ee91810 xmlns="99bafffc-51bf-4b0f-a18e-b3c6dcf77d93" xsi:nil="true"/>
    <ka9b207035bc48f2a4f6a2bfed7195b7 xmlns="99bafffc-51bf-4b0f-a18e-b3c6dcf77d93" xsi:nil="true"/>
    <AWSUploadName xmlns="99bafffc-51bf-4b0f-a18e-b3c6dcf77d93" xsi:nil="true"/>
    <SME_x0020__x002f__x0020_Owner xmlns="99bafffc-51bf-4b0f-a18e-b3c6dcf77d93">
      <UserInfo>
        <DisplayName/>
        <AccountId/>
        <AccountType/>
      </UserInfo>
    </SME_x0020__x002f__x0020_Owner>
  </documentManagement>
</p:properties>
</file>

<file path=customXml/itemProps1.xml><?xml version="1.0" encoding="utf-8"?>
<ds:datastoreItem xmlns:ds="http://schemas.openxmlformats.org/officeDocument/2006/customXml" ds:itemID="{545A38B4-1393-45B6-886F-6F3F60BA1CE7}"/>
</file>

<file path=customXml/itemProps2.xml><?xml version="1.0" encoding="utf-8"?>
<ds:datastoreItem xmlns:ds="http://schemas.openxmlformats.org/officeDocument/2006/customXml" ds:itemID="{B274135F-BAAC-469A-A3AB-2F72911F123E}"/>
</file>

<file path=customXml/itemProps3.xml><?xml version="1.0" encoding="utf-8"?>
<ds:datastoreItem xmlns:ds="http://schemas.openxmlformats.org/officeDocument/2006/customXml" ds:itemID="{7140926A-D52C-4674-9EF5-234DBB825164}"/>
</file>

<file path=customXml/itemProps4.xml><?xml version="1.0" encoding="utf-8"?>
<ds:datastoreItem xmlns:ds="http://schemas.openxmlformats.org/officeDocument/2006/customXml" ds:itemID="{BB4CF17E-36F3-4837-958A-3D3E2A4675F6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889</Words>
  <Application>Microsoft Office PowerPoint</Application>
  <PresentationFormat>Custom</PresentationFormat>
  <Paragraphs>259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Canva Sans</vt:lpstr>
      <vt:lpstr>Poppins</vt:lpstr>
      <vt:lpstr>Poppins Bold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Ashleigh Evans</dc:creator>
  <cp:lastModifiedBy>Ashleigh Evans</cp:lastModifiedBy>
  <cp:revision>1</cp:revision>
  <dcterms:created xsi:type="dcterms:W3CDTF">2025-12-14T19:24:07Z</dcterms:created>
  <dcterms:modified xsi:type="dcterms:W3CDTF">2025-12-14T19:31:16Z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0x010100D5C1E13D20A8554992C24F7EE470E023002950EC02031D6D4799265BD36BF630E8</vt:lpwstr>
  </property>
  <property fmtid="{D5CDD505-2E9C-101B-9397-08002B2CF9AE}" pid="3" name="_dlc_DocIdItemGuid">
    <vt:lpwstr>0ab6ae4c-7512-40d1-82a1-9cd19f300334</vt:lpwstr>
  </property>
  <property fmtid="{D5CDD505-2E9C-101B-9397-08002B2CF9AE}" pid="4" name="ka9b207035bc48f2a4f6a2bfed7195b70">
    <vt:lpwstr>Communications and Engagement|0a443b19-3158-4081-b497-657038be65a6</vt:lpwstr>
  </property>
  <property fmtid="{D5CDD505-2E9C-101B-9397-08002B2CF9AE}" pid="5" name="mb22360ee3e3407ca28e907eb3b7ca6b0">
    <vt:lpwstr>Draft|4dbd6f0d-7021-43d2-a391-03666245495e</vt:lpwstr>
  </property>
  <property fmtid="{D5CDD505-2E9C-101B-9397-08002B2CF9AE}" pid="6" name="BusinessFunction">
    <vt:i4>3</vt:i4>
  </property>
  <property fmtid="{D5CDD505-2E9C-101B-9397-08002B2CF9AE}" pid="7" name="HNZStatus">
    <vt:i4>2</vt:i4>
  </property>
</Properties>
</file>