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authors.xml" ContentType="application/vnd.ms-powerpoi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2"/>
  </p:notesMasterIdLst>
  <p:sldIdLst>
    <p:sldId id="256" r:id="rId2"/>
    <p:sldId id="291" r:id="rId3"/>
    <p:sldId id="288" r:id="rId4"/>
    <p:sldId id="259" r:id="rId5"/>
    <p:sldId id="264" r:id="rId6"/>
    <p:sldId id="266" r:id="rId7"/>
    <p:sldId id="282" r:id="rId8"/>
    <p:sldId id="260" r:id="rId9"/>
    <p:sldId id="268" r:id="rId10"/>
    <p:sldId id="261" r:id="rId11"/>
    <p:sldId id="286" r:id="rId12"/>
    <p:sldId id="289" r:id="rId13"/>
    <p:sldId id="272" r:id="rId14"/>
    <p:sldId id="277" r:id="rId15"/>
    <p:sldId id="290" r:id="rId16"/>
    <p:sldId id="278" r:id="rId17"/>
    <p:sldId id="279" r:id="rId18"/>
    <p:sldId id="263" r:id="rId19"/>
    <p:sldId id="280"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E0E5"/>
    <a:srgbClr val="FBD9E6"/>
    <a:srgbClr val="660033"/>
    <a:srgbClr val="EDE7E3"/>
    <a:srgbClr val="C3D7DB"/>
    <a:srgbClr val="006060"/>
    <a:srgbClr val="C4E0E6"/>
    <a:srgbClr val="DFDAF2"/>
    <a:srgbClr val="4D237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69" autoAdjust="0"/>
  </p:normalViewPr>
  <p:slideViewPr>
    <p:cSldViewPr snapToGrid="0">
      <p:cViewPr varScale="1">
        <p:scale>
          <a:sx n="104" d="100"/>
          <a:sy n="104"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9B7AC-1BA4-4A22-99D6-423E95117372}" type="datetimeFigureOut">
              <a:rPr lang="en-NZ" smtClean="0"/>
              <a:t>13/01/2026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92E2E-B26B-4A3F-BB98-9355E9DE8C83}" type="slidenum">
              <a:rPr lang="en-NZ" smtClean="0"/>
              <a:t>‹#›</a:t>
            </a:fld>
            <a:endParaRPr lang="en-NZ"/>
          </a:p>
        </p:txBody>
      </p:sp>
    </p:spTree>
    <p:extLst>
      <p:ext uri="{BB962C8B-B14F-4D97-AF65-F5344CB8AC3E}">
        <p14:creationId xmlns:p14="http://schemas.microsoft.com/office/powerpoint/2010/main" val="114098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a:t>
            </a:fld>
            <a:endParaRPr lang="en-NZ"/>
          </a:p>
        </p:txBody>
      </p:sp>
    </p:spTree>
    <p:extLst>
      <p:ext uri="{BB962C8B-B14F-4D97-AF65-F5344CB8AC3E}">
        <p14:creationId xmlns:p14="http://schemas.microsoft.com/office/powerpoint/2010/main" val="2524576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83FE8-AA6B-3925-A429-445FBC326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61BE3-77A2-9AE4-E075-4EA4E1B15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0DBF14-234A-85FF-90C8-92A73842D97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47D28FB0-3CCC-BC88-8AFF-24ED47AC7251}"/>
              </a:ext>
            </a:extLst>
          </p:cNvPr>
          <p:cNvSpPr>
            <a:spLocks noGrp="1"/>
          </p:cNvSpPr>
          <p:nvPr>
            <p:ph type="sldNum" sz="quarter" idx="5"/>
          </p:nvPr>
        </p:nvSpPr>
        <p:spPr/>
        <p:txBody>
          <a:bodyPr/>
          <a:lstStyle/>
          <a:p>
            <a:fld id="{B6292E2E-B26B-4A3F-BB98-9355E9DE8C83}" type="slidenum">
              <a:rPr lang="en-NZ" smtClean="0"/>
              <a:t>2</a:t>
            </a:fld>
            <a:endParaRPr lang="en-NZ"/>
          </a:p>
        </p:txBody>
      </p:sp>
    </p:spTree>
    <p:extLst>
      <p:ext uri="{BB962C8B-B14F-4D97-AF65-F5344CB8AC3E}">
        <p14:creationId xmlns:p14="http://schemas.microsoft.com/office/powerpoint/2010/main" val="275056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4</a:t>
            </a:fld>
            <a:endParaRPr lang="en-NZ"/>
          </a:p>
        </p:txBody>
      </p:sp>
    </p:spTree>
    <p:extLst>
      <p:ext uri="{BB962C8B-B14F-4D97-AF65-F5344CB8AC3E}">
        <p14:creationId xmlns:p14="http://schemas.microsoft.com/office/powerpoint/2010/main" val="3611403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5</a:t>
            </a:fld>
            <a:endParaRPr lang="en-NZ"/>
          </a:p>
        </p:txBody>
      </p:sp>
    </p:spTree>
    <p:extLst>
      <p:ext uri="{BB962C8B-B14F-4D97-AF65-F5344CB8AC3E}">
        <p14:creationId xmlns:p14="http://schemas.microsoft.com/office/powerpoint/2010/main" val="107394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6</a:t>
            </a:fld>
            <a:endParaRPr lang="en-NZ"/>
          </a:p>
        </p:txBody>
      </p:sp>
    </p:spTree>
    <p:extLst>
      <p:ext uri="{BB962C8B-B14F-4D97-AF65-F5344CB8AC3E}">
        <p14:creationId xmlns:p14="http://schemas.microsoft.com/office/powerpoint/2010/main" val="1357425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9A7CC-EE5F-546B-6092-A2A1D16F2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F169D-8234-DBD3-B19A-08938C76A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08F3D-6B36-C957-1079-830EEEA310BB}"/>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E10990DF-9A77-53D7-7F6D-EAD649332283}"/>
              </a:ext>
            </a:extLst>
          </p:cNvPr>
          <p:cNvSpPr>
            <a:spLocks noGrp="1"/>
          </p:cNvSpPr>
          <p:nvPr>
            <p:ph type="sldNum" sz="quarter" idx="5"/>
          </p:nvPr>
        </p:nvSpPr>
        <p:spPr/>
        <p:txBody>
          <a:bodyPr/>
          <a:lstStyle/>
          <a:p>
            <a:fld id="{B6292E2E-B26B-4A3F-BB98-9355E9DE8C83}" type="slidenum">
              <a:rPr lang="en-NZ" smtClean="0"/>
              <a:t>7</a:t>
            </a:fld>
            <a:endParaRPr lang="en-NZ"/>
          </a:p>
        </p:txBody>
      </p:sp>
    </p:spTree>
    <p:extLst>
      <p:ext uri="{BB962C8B-B14F-4D97-AF65-F5344CB8AC3E}">
        <p14:creationId xmlns:p14="http://schemas.microsoft.com/office/powerpoint/2010/main" val="1424877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8</a:t>
            </a:fld>
            <a:endParaRPr lang="en-NZ"/>
          </a:p>
        </p:txBody>
      </p:sp>
    </p:spTree>
    <p:extLst>
      <p:ext uri="{BB962C8B-B14F-4D97-AF65-F5344CB8AC3E}">
        <p14:creationId xmlns:p14="http://schemas.microsoft.com/office/powerpoint/2010/main" val="871388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9</a:t>
            </a:fld>
            <a:endParaRPr lang="en-NZ"/>
          </a:p>
        </p:txBody>
      </p:sp>
    </p:spTree>
    <p:extLst>
      <p:ext uri="{BB962C8B-B14F-4D97-AF65-F5344CB8AC3E}">
        <p14:creationId xmlns:p14="http://schemas.microsoft.com/office/powerpoint/2010/main" val="2561346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10</a:t>
            </a:fld>
            <a:endParaRPr lang="en-NZ"/>
          </a:p>
        </p:txBody>
      </p:sp>
    </p:spTree>
    <p:extLst>
      <p:ext uri="{BB962C8B-B14F-4D97-AF65-F5344CB8AC3E}">
        <p14:creationId xmlns:p14="http://schemas.microsoft.com/office/powerpoint/2010/main" val="2355688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0086C-93AB-E15D-0321-1165CCE48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2D07F-2239-1176-F94E-AB4683B56E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7ADF5-6B50-7AEC-AF39-8205B70A3933}"/>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C8BD263F-7794-ECB5-1928-65A00EB768C2}"/>
              </a:ext>
            </a:extLst>
          </p:cNvPr>
          <p:cNvSpPr>
            <a:spLocks noGrp="1"/>
          </p:cNvSpPr>
          <p:nvPr>
            <p:ph type="sldNum" sz="quarter" idx="5"/>
          </p:nvPr>
        </p:nvSpPr>
        <p:spPr/>
        <p:txBody>
          <a:bodyPr/>
          <a:lstStyle/>
          <a:p>
            <a:fld id="{B6292E2E-B26B-4A3F-BB98-9355E9DE8C83}" type="slidenum">
              <a:rPr lang="en-NZ" smtClean="0"/>
              <a:t>11</a:t>
            </a:fld>
            <a:endParaRPr lang="en-NZ"/>
          </a:p>
        </p:txBody>
      </p:sp>
    </p:spTree>
    <p:extLst>
      <p:ext uri="{BB962C8B-B14F-4D97-AF65-F5344CB8AC3E}">
        <p14:creationId xmlns:p14="http://schemas.microsoft.com/office/powerpoint/2010/main" val="2677976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7945-B24C-86DE-1AD0-C3A102A63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A7E2F-2B08-3A98-AD1B-BB819C16E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52CAE-D2F7-EFB5-0A3A-DB948C8D940B}"/>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FF605AC9-AFB9-5EF6-C2E4-F66C6E4397B8}"/>
              </a:ext>
            </a:extLst>
          </p:cNvPr>
          <p:cNvSpPr>
            <a:spLocks noGrp="1"/>
          </p:cNvSpPr>
          <p:nvPr>
            <p:ph type="sldNum" sz="quarter" idx="5"/>
          </p:nvPr>
        </p:nvSpPr>
        <p:spPr/>
        <p:txBody>
          <a:bodyPr/>
          <a:lstStyle/>
          <a:p>
            <a:fld id="{B6292E2E-B26B-4A3F-BB98-9355E9DE8C83}" type="slidenum">
              <a:rPr lang="en-NZ" smtClean="0"/>
              <a:t>12</a:t>
            </a:fld>
            <a:endParaRPr lang="en-NZ"/>
          </a:p>
        </p:txBody>
      </p:sp>
    </p:spTree>
    <p:extLst>
      <p:ext uri="{BB962C8B-B14F-4D97-AF65-F5344CB8AC3E}">
        <p14:creationId xmlns:p14="http://schemas.microsoft.com/office/powerpoint/2010/main" val="4005914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13</a:t>
            </a:fld>
            <a:endParaRPr lang="en-NZ"/>
          </a:p>
        </p:txBody>
      </p:sp>
    </p:spTree>
    <p:extLst>
      <p:ext uri="{BB962C8B-B14F-4D97-AF65-F5344CB8AC3E}">
        <p14:creationId xmlns:p14="http://schemas.microsoft.com/office/powerpoint/2010/main" val="3827413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14</a:t>
            </a:fld>
            <a:endParaRPr lang="en-NZ"/>
          </a:p>
        </p:txBody>
      </p:sp>
    </p:spTree>
    <p:extLst>
      <p:ext uri="{BB962C8B-B14F-4D97-AF65-F5344CB8AC3E}">
        <p14:creationId xmlns:p14="http://schemas.microsoft.com/office/powerpoint/2010/main" val="880015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8B408-BDDE-5603-064A-E33359BA0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0AC91-2B1C-5B3B-3BCB-82936C682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22AA1-27AE-70EF-448E-C2CA20B1CAA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69E2B3B-E94F-8561-C572-EDBD1298CB47}"/>
              </a:ext>
            </a:extLst>
          </p:cNvPr>
          <p:cNvSpPr>
            <a:spLocks noGrp="1"/>
          </p:cNvSpPr>
          <p:nvPr>
            <p:ph type="sldNum" sz="quarter" idx="5"/>
          </p:nvPr>
        </p:nvSpPr>
        <p:spPr/>
        <p:txBody>
          <a:bodyPr/>
          <a:lstStyle/>
          <a:p>
            <a:fld id="{B6292E2E-B26B-4A3F-BB98-9355E9DE8C83}" type="slidenum">
              <a:rPr lang="en-NZ" smtClean="0"/>
              <a:t>15</a:t>
            </a:fld>
            <a:endParaRPr lang="en-NZ"/>
          </a:p>
        </p:txBody>
      </p:sp>
    </p:spTree>
    <p:extLst>
      <p:ext uri="{BB962C8B-B14F-4D97-AF65-F5344CB8AC3E}">
        <p14:creationId xmlns:p14="http://schemas.microsoft.com/office/powerpoint/2010/main" val="2669871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16</a:t>
            </a:fld>
            <a:endParaRPr lang="en-NZ"/>
          </a:p>
        </p:txBody>
      </p:sp>
    </p:spTree>
    <p:extLst>
      <p:ext uri="{BB962C8B-B14F-4D97-AF65-F5344CB8AC3E}">
        <p14:creationId xmlns:p14="http://schemas.microsoft.com/office/powerpoint/2010/main" val="4232394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17</a:t>
            </a:fld>
            <a:endParaRPr lang="en-NZ"/>
          </a:p>
        </p:txBody>
      </p:sp>
    </p:spTree>
    <p:extLst>
      <p:ext uri="{BB962C8B-B14F-4D97-AF65-F5344CB8AC3E}">
        <p14:creationId xmlns:p14="http://schemas.microsoft.com/office/powerpoint/2010/main" val="699278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18</a:t>
            </a:fld>
            <a:endParaRPr lang="en-NZ"/>
          </a:p>
        </p:txBody>
      </p:sp>
    </p:spTree>
    <p:extLst>
      <p:ext uri="{BB962C8B-B14F-4D97-AF65-F5344CB8AC3E}">
        <p14:creationId xmlns:p14="http://schemas.microsoft.com/office/powerpoint/2010/main" val="826798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19</a:t>
            </a:fld>
            <a:endParaRPr lang="en-NZ"/>
          </a:p>
        </p:txBody>
      </p:sp>
    </p:spTree>
    <p:extLst>
      <p:ext uri="{BB962C8B-B14F-4D97-AF65-F5344CB8AC3E}">
        <p14:creationId xmlns:p14="http://schemas.microsoft.com/office/powerpoint/2010/main" val="2434656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6292E2E-B26B-4A3F-BB98-9355E9DE8C83}" type="slidenum">
              <a:rPr lang="en-NZ" smtClean="0"/>
              <a:t>20</a:t>
            </a:fld>
            <a:endParaRPr lang="en-NZ"/>
          </a:p>
        </p:txBody>
      </p:sp>
    </p:spTree>
    <p:extLst>
      <p:ext uri="{BB962C8B-B14F-4D97-AF65-F5344CB8AC3E}">
        <p14:creationId xmlns:p14="http://schemas.microsoft.com/office/powerpoint/2010/main" val="3813569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225E-94DD-2344-16D8-E612852D8D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E8F36C8A-5C8B-8028-EC4E-785192B521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4B67CB9F-486D-9FBE-98F6-19E0C57257E2}"/>
              </a:ext>
            </a:extLst>
          </p:cNvPr>
          <p:cNvSpPr>
            <a:spLocks noGrp="1"/>
          </p:cNvSpPr>
          <p:nvPr>
            <p:ph type="dt" sz="half" idx="10"/>
          </p:nvPr>
        </p:nvSpPr>
        <p:spPr/>
        <p:txBody>
          <a:bodyPr/>
          <a:lstStyle/>
          <a:p>
            <a:fld id="{6FF2B5A5-871E-4E50-B364-925A67AEADB4}" type="datetime1">
              <a:rPr lang="en-NZ" smtClean="0"/>
              <a:t>13/01/2026</a:t>
            </a:fld>
            <a:endParaRPr lang="en-NZ"/>
          </a:p>
        </p:txBody>
      </p:sp>
      <p:sp>
        <p:nvSpPr>
          <p:cNvPr id="5" name="Footer Placeholder 4">
            <a:extLst>
              <a:ext uri="{FF2B5EF4-FFF2-40B4-BE49-F238E27FC236}">
                <a16:creationId xmlns:a16="http://schemas.microsoft.com/office/drawing/2014/main" id="{8FD3CED9-C2E5-D888-CEC7-BC50FF5032B9}"/>
              </a:ext>
            </a:extLst>
          </p:cNvPr>
          <p:cNvSpPr>
            <a:spLocks noGrp="1"/>
          </p:cNvSpPr>
          <p:nvPr>
            <p:ph type="ftr" sz="quarter" idx="11"/>
          </p:nvPr>
        </p:nvSpPr>
        <p:spPr/>
        <p:txBody>
          <a:bodyPr/>
          <a:lstStyle/>
          <a:p>
            <a:r>
              <a:rPr lang="en-US"/>
              <a:t>as at 30 June 2025</a:t>
            </a:r>
            <a:endParaRPr lang="en-NZ"/>
          </a:p>
        </p:txBody>
      </p:sp>
      <p:sp>
        <p:nvSpPr>
          <p:cNvPr id="6" name="Slide Number Placeholder 5">
            <a:extLst>
              <a:ext uri="{FF2B5EF4-FFF2-40B4-BE49-F238E27FC236}">
                <a16:creationId xmlns:a16="http://schemas.microsoft.com/office/drawing/2014/main" id="{0D2F1457-188C-1F91-E10A-8996DE7F29A9}"/>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404708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15B03-A226-61B1-4A7E-8589D4A6CC73}"/>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ADA2BF2-6533-05AC-BB35-151499CEC5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B436A61-B46A-7AEA-2E6E-B4E81D10B3D1}"/>
              </a:ext>
            </a:extLst>
          </p:cNvPr>
          <p:cNvSpPr>
            <a:spLocks noGrp="1"/>
          </p:cNvSpPr>
          <p:nvPr>
            <p:ph type="dt" sz="half" idx="10"/>
          </p:nvPr>
        </p:nvSpPr>
        <p:spPr/>
        <p:txBody>
          <a:bodyPr/>
          <a:lstStyle/>
          <a:p>
            <a:fld id="{185F468E-AF12-46A8-A35F-642CC34A916B}" type="datetime1">
              <a:rPr lang="en-NZ" smtClean="0"/>
              <a:t>13/01/2026</a:t>
            </a:fld>
            <a:endParaRPr lang="en-NZ"/>
          </a:p>
        </p:txBody>
      </p:sp>
      <p:sp>
        <p:nvSpPr>
          <p:cNvPr id="5" name="Footer Placeholder 4">
            <a:extLst>
              <a:ext uri="{FF2B5EF4-FFF2-40B4-BE49-F238E27FC236}">
                <a16:creationId xmlns:a16="http://schemas.microsoft.com/office/drawing/2014/main" id="{3B898CC4-4425-273F-FDBD-93C6BD85C645}"/>
              </a:ext>
            </a:extLst>
          </p:cNvPr>
          <p:cNvSpPr>
            <a:spLocks noGrp="1"/>
          </p:cNvSpPr>
          <p:nvPr>
            <p:ph type="ftr" sz="quarter" idx="11"/>
          </p:nvPr>
        </p:nvSpPr>
        <p:spPr/>
        <p:txBody>
          <a:bodyPr/>
          <a:lstStyle/>
          <a:p>
            <a:r>
              <a:rPr lang="en-US"/>
              <a:t>as at 30 June 2025</a:t>
            </a:r>
            <a:endParaRPr lang="en-NZ"/>
          </a:p>
        </p:txBody>
      </p:sp>
      <p:sp>
        <p:nvSpPr>
          <p:cNvPr id="6" name="Slide Number Placeholder 5">
            <a:extLst>
              <a:ext uri="{FF2B5EF4-FFF2-40B4-BE49-F238E27FC236}">
                <a16:creationId xmlns:a16="http://schemas.microsoft.com/office/drawing/2014/main" id="{38F3F691-6FC9-92CB-04F8-58F83193FFAC}"/>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36890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1AF5-C892-B537-79CB-DE9A7E7959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16B214FC-BF86-E340-5915-988CA31663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9A7FBC-7A07-E4C3-50E3-449A4E9D91FE}"/>
              </a:ext>
            </a:extLst>
          </p:cNvPr>
          <p:cNvSpPr>
            <a:spLocks noGrp="1"/>
          </p:cNvSpPr>
          <p:nvPr>
            <p:ph type="dt" sz="half" idx="10"/>
          </p:nvPr>
        </p:nvSpPr>
        <p:spPr/>
        <p:txBody>
          <a:bodyPr/>
          <a:lstStyle/>
          <a:p>
            <a:fld id="{AD492A2F-0A2E-4BE2-BCEC-DD62621253DD}" type="datetime1">
              <a:rPr lang="en-NZ" smtClean="0"/>
              <a:t>13/01/2026</a:t>
            </a:fld>
            <a:endParaRPr lang="en-NZ"/>
          </a:p>
        </p:txBody>
      </p:sp>
      <p:sp>
        <p:nvSpPr>
          <p:cNvPr id="5" name="Footer Placeholder 4">
            <a:extLst>
              <a:ext uri="{FF2B5EF4-FFF2-40B4-BE49-F238E27FC236}">
                <a16:creationId xmlns:a16="http://schemas.microsoft.com/office/drawing/2014/main" id="{D9CE9B33-F6FD-F59D-A6A1-BB492554AB5E}"/>
              </a:ext>
            </a:extLst>
          </p:cNvPr>
          <p:cNvSpPr>
            <a:spLocks noGrp="1"/>
          </p:cNvSpPr>
          <p:nvPr>
            <p:ph type="ftr" sz="quarter" idx="11"/>
          </p:nvPr>
        </p:nvSpPr>
        <p:spPr/>
        <p:txBody>
          <a:bodyPr/>
          <a:lstStyle/>
          <a:p>
            <a:r>
              <a:rPr lang="en-US"/>
              <a:t>as at 30 June 2025</a:t>
            </a:r>
            <a:endParaRPr lang="en-NZ"/>
          </a:p>
        </p:txBody>
      </p:sp>
      <p:sp>
        <p:nvSpPr>
          <p:cNvPr id="6" name="Slide Number Placeholder 5">
            <a:extLst>
              <a:ext uri="{FF2B5EF4-FFF2-40B4-BE49-F238E27FC236}">
                <a16:creationId xmlns:a16="http://schemas.microsoft.com/office/drawing/2014/main" id="{5072BD7E-9052-C8D9-827E-A0799321232D}"/>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229046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DDDD-5A4F-8AA2-E017-D99E7FBCF642}"/>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90838F6-17CC-6D71-066B-5414BC177E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C187C455-806A-5AAC-AF3A-EE1DC547CF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FA68C146-5160-89EA-6802-8AD3061F18B4}"/>
              </a:ext>
            </a:extLst>
          </p:cNvPr>
          <p:cNvSpPr>
            <a:spLocks noGrp="1"/>
          </p:cNvSpPr>
          <p:nvPr>
            <p:ph type="dt" sz="half" idx="10"/>
          </p:nvPr>
        </p:nvSpPr>
        <p:spPr/>
        <p:txBody>
          <a:bodyPr/>
          <a:lstStyle/>
          <a:p>
            <a:fld id="{5B059745-4CFA-45E9-8F61-A1BE9AD0B784}" type="datetime1">
              <a:rPr lang="en-NZ" smtClean="0"/>
              <a:t>13/01/2026</a:t>
            </a:fld>
            <a:endParaRPr lang="en-NZ"/>
          </a:p>
        </p:txBody>
      </p:sp>
      <p:sp>
        <p:nvSpPr>
          <p:cNvPr id="6" name="Footer Placeholder 5">
            <a:extLst>
              <a:ext uri="{FF2B5EF4-FFF2-40B4-BE49-F238E27FC236}">
                <a16:creationId xmlns:a16="http://schemas.microsoft.com/office/drawing/2014/main" id="{1C2A43C1-0BD8-0346-7095-F91F937AFEB7}"/>
              </a:ext>
            </a:extLst>
          </p:cNvPr>
          <p:cNvSpPr>
            <a:spLocks noGrp="1"/>
          </p:cNvSpPr>
          <p:nvPr>
            <p:ph type="ftr" sz="quarter" idx="11"/>
          </p:nvPr>
        </p:nvSpPr>
        <p:spPr/>
        <p:txBody>
          <a:bodyPr/>
          <a:lstStyle/>
          <a:p>
            <a:r>
              <a:rPr lang="en-US"/>
              <a:t>as at 30 June 2025</a:t>
            </a:r>
            <a:endParaRPr lang="en-NZ"/>
          </a:p>
        </p:txBody>
      </p:sp>
      <p:sp>
        <p:nvSpPr>
          <p:cNvPr id="7" name="Slide Number Placeholder 6">
            <a:extLst>
              <a:ext uri="{FF2B5EF4-FFF2-40B4-BE49-F238E27FC236}">
                <a16:creationId xmlns:a16="http://schemas.microsoft.com/office/drawing/2014/main" id="{D9BA4DB3-4B03-F01E-CF62-47393AA1461C}"/>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1535808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F4C42-47BF-31F0-F09B-E0804D8BC91F}"/>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A832EDCC-B839-D017-179A-786B83085A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634043-0FDB-018F-A310-41A585BB8F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B04BB98-6ABF-3F94-9F8F-B92CCADB25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11FB24-F085-F596-B38E-54362E1D37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4CA1EA56-24F7-2469-4360-C7A5760BEEEF}"/>
              </a:ext>
            </a:extLst>
          </p:cNvPr>
          <p:cNvSpPr>
            <a:spLocks noGrp="1"/>
          </p:cNvSpPr>
          <p:nvPr>
            <p:ph type="dt" sz="half" idx="10"/>
          </p:nvPr>
        </p:nvSpPr>
        <p:spPr/>
        <p:txBody>
          <a:bodyPr/>
          <a:lstStyle/>
          <a:p>
            <a:fld id="{8C5BDB99-72A0-44AC-BB05-715EA2D3BA1A}" type="datetime1">
              <a:rPr lang="en-NZ" smtClean="0"/>
              <a:t>13/01/2026</a:t>
            </a:fld>
            <a:endParaRPr lang="en-NZ"/>
          </a:p>
        </p:txBody>
      </p:sp>
      <p:sp>
        <p:nvSpPr>
          <p:cNvPr id="8" name="Footer Placeholder 7">
            <a:extLst>
              <a:ext uri="{FF2B5EF4-FFF2-40B4-BE49-F238E27FC236}">
                <a16:creationId xmlns:a16="http://schemas.microsoft.com/office/drawing/2014/main" id="{72B99F24-25D3-1F47-AD52-8D62A7814F5E}"/>
              </a:ext>
            </a:extLst>
          </p:cNvPr>
          <p:cNvSpPr>
            <a:spLocks noGrp="1"/>
          </p:cNvSpPr>
          <p:nvPr>
            <p:ph type="ftr" sz="quarter" idx="11"/>
          </p:nvPr>
        </p:nvSpPr>
        <p:spPr/>
        <p:txBody>
          <a:bodyPr/>
          <a:lstStyle/>
          <a:p>
            <a:r>
              <a:rPr lang="en-US"/>
              <a:t>as at 30 June 2025</a:t>
            </a:r>
            <a:endParaRPr lang="en-NZ"/>
          </a:p>
        </p:txBody>
      </p:sp>
      <p:sp>
        <p:nvSpPr>
          <p:cNvPr id="9" name="Slide Number Placeholder 8">
            <a:extLst>
              <a:ext uri="{FF2B5EF4-FFF2-40B4-BE49-F238E27FC236}">
                <a16:creationId xmlns:a16="http://schemas.microsoft.com/office/drawing/2014/main" id="{1C9F80C3-B547-D0EA-9433-1FCCACB9E21D}"/>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99436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8B3D4-E71C-A180-C426-0F78F7B438B7}"/>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F97F4F88-97AC-6D25-6C39-C0D0588A6CDD}"/>
              </a:ext>
            </a:extLst>
          </p:cNvPr>
          <p:cNvSpPr>
            <a:spLocks noGrp="1"/>
          </p:cNvSpPr>
          <p:nvPr>
            <p:ph type="dt" sz="half" idx="10"/>
          </p:nvPr>
        </p:nvSpPr>
        <p:spPr/>
        <p:txBody>
          <a:bodyPr/>
          <a:lstStyle/>
          <a:p>
            <a:fld id="{17030BE4-2854-4421-A1B1-6BF55C53DBFF}" type="datetime1">
              <a:rPr lang="en-NZ" smtClean="0"/>
              <a:t>13/01/2026</a:t>
            </a:fld>
            <a:endParaRPr lang="en-NZ"/>
          </a:p>
        </p:txBody>
      </p:sp>
      <p:sp>
        <p:nvSpPr>
          <p:cNvPr id="4" name="Footer Placeholder 3">
            <a:extLst>
              <a:ext uri="{FF2B5EF4-FFF2-40B4-BE49-F238E27FC236}">
                <a16:creationId xmlns:a16="http://schemas.microsoft.com/office/drawing/2014/main" id="{EC16F4AE-B025-3927-8781-ADD5DB506775}"/>
              </a:ext>
            </a:extLst>
          </p:cNvPr>
          <p:cNvSpPr>
            <a:spLocks noGrp="1"/>
          </p:cNvSpPr>
          <p:nvPr>
            <p:ph type="ftr" sz="quarter" idx="11"/>
          </p:nvPr>
        </p:nvSpPr>
        <p:spPr/>
        <p:txBody>
          <a:bodyPr/>
          <a:lstStyle/>
          <a:p>
            <a:r>
              <a:rPr lang="en-US"/>
              <a:t>as at 30 June 2025</a:t>
            </a:r>
            <a:endParaRPr lang="en-NZ"/>
          </a:p>
        </p:txBody>
      </p:sp>
      <p:sp>
        <p:nvSpPr>
          <p:cNvPr id="5" name="Slide Number Placeholder 4">
            <a:extLst>
              <a:ext uri="{FF2B5EF4-FFF2-40B4-BE49-F238E27FC236}">
                <a16:creationId xmlns:a16="http://schemas.microsoft.com/office/drawing/2014/main" id="{7E943160-EB81-98B7-412D-50684E6EB1F8}"/>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17285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F7529-D867-5B0C-9A01-2A7D501E175E}"/>
              </a:ext>
            </a:extLst>
          </p:cNvPr>
          <p:cNvSpPr>
            <a:spLocks noGrp="1"/>
          </p:cNvSpPr>
          <p:nvPr>
            <p:ph type="dt" sz="half" idx="10"/>
          </p:nvPr>
        </p:nvSpPr>
        <p:spPr/>
        <p:txBody>
          <a:bodyPr/>
          <a:lstStyle/>
          <a:p>
            <a:fld id="{85BCB69E-6A9E-4E6D-B510-617028742CFF}" type="datetime1">
              <a:rPr lang="en-NZ" smtClean="0"/>
              <a:t>13/01/2026</a:t>
            </a:fld>
            <a:endParaRPr lang="en-NZ"/>
          </a:p>
        </p:txBody>
      </p:sp>
      <p:sp>
        <p:nvSpPr>
          <p:cNvPr id="3" name="Footer Placeholder 2">
            <a:extLst>
              <a:ext uri="{FF2B5EF4-FFF2-40B4-BE49-F238E27FC236}">
                <a16:creationId xmlns:a16="http://schemas.microsoft.com/office/drawing/2014/main" id="{02C2A7C0-9305-A2F6-C8CE-1F503D910A98}"/>
              </a:ext>
            </a:extLst>
          </p:cNvPr>
          <p:cNvSpPr>
            <a:spLocks noGrp="1"/>
          </p:cNvSpPr>
          <p:nvPr>
            <p:ph type="ftr" sz="quarter" idx="11"/>
          </p:nvPr>
        </p:nvSpPr>
        <p:spPr/>
        <p:txBody>
          <a:bodyPr/>
          <a:lstStyle/>
          <a:p>
            <a:r>
              <a:rPr lang="en-US"/>
              <a:t>as at 30 June 2025</a:t>
            </a:r>
            <a:endParaRPr lang="en-NZ"/>
          </a:p>
        </p:txBody>
      </p:sp>
      <p:sp>
        <p:nvSpPr>
          <p:cNvPr id="4" name="Slide Number Placeholder 3">
            <a:extLst>
              <a:ext uri="{FF2B5EF4-FFF2-40B4-BE49-F238E27FC236}">
                <a16:creationId xmlns:a16="http://schemas.microsoft.com/office/drawing/2014/main" id="{EA29187C-60FB-4FDB-B248-5B3A88407B82}"/>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2974017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C82A6-6ED0-C8D5-D0EF-99F101398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E2ACA53F-A469-91E8-3C84-533B6815B2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F074BB46-197C-38F0-39E2-EB6BF031F1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A2C90-BE02-AAC0-7458-EA1B2037C556}"/>
              </a:ext>
            </a:extLst>
          </p:cNvPr>
          <p:cNvSpPr>
            <a:spLocks noGrp="1"/>
          </p:cNvSpPr>
          <p:nvPr>
            <p:ph type="dt" sz="half" idx="10"/>
          </p:nvPr>
        </p:nvSpPr>
        <p:spPr/>
        <p:txBody>
          <a:bodyPr/>
          <a:lstStyle/>
          <a:p>
            <a:fld id="{14C30C64-67C6-46AC-B51A-339965F52E3A}" type="datetime1">
              <a:rPr lang="en-NZ" smtClean="0"/>
              <a:t>13/01/2026</a:t>
            </a:fld>
            <a:endParaRPr lang="en-NZ"/>
          </a:p>
        </p:txBody>
      </p:sp>
      <p:sp>
        <p:nvSpPr>
          <p:cNvPr id="6" name="Footer Placeholder 5">
            <a:extLst>
              <a:ext uri="{FF2B5EF4-FFF2-40B4-BE49-F238E27FC236}">
                <a16:creationId xmlns:a16="http://schemas.microsoft.com/office/drawing/2014/main" id="{A8930AED-B01E-4A98-5059-A02BA3E53063}"/>
              </a:ext>
            </a:extLst>
          </p:cNvPr>
          <p:cNvSpPr>
            <a:spLocks noGrp="1"/>
          </p:cNvSpPr>
          <p:nvPr>
            <p:ph type="ftr" sz="quarter" idx="11"/>
          </p:nvPr>
        </p:nvSpPr>
        <p:spPr/>
        <p:txBody>
          <a:bodyPr/>
          <a:lstStyle/>
          <a:p>
            <a:r>
              <a:rPr lang="en-US"/>
              <a:t>as at 30 June 2025</a:t>
            </a:r>
            <a:endParaRPr lang="en-NZ"/>
          </a:p>
        </p:txBody>
      </p:sp>
      <p:sp>
        <p:nvSpPr>
          <p:cNvPr id="7" name="Slide Number Placeholder 6">
            <a:extLst>
              <a:ext uri="{FF2B5EF4-FFF2-40B4-BE49-F238E27FC236}">
                <a16:creationId xmlns:a16="http://schemas.microsoft.com/office/drawing/2014/main" id="{4DED17CF-5E1A-00E4-CAA6-EA9F9336FA92}"/>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775202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1F53-2EF9-4782-8A35-B14FDE2635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53C334A7-ADB8-D221-D506-CA8612F3F1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50C3FF02-AEAA-3E8F-602F-C290CAE9B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35DBF9-C71E-BAD7-BEA5-FF40EC930993}"/>
              </a:ext>
            </a:extLst>
          </p:cNvPr>
          <p:cNvSpPr>
            <a:spLocks noGrp="1"/>
          </p:cNvSpPr>
          <p:nvPr>
            <p:ph type="dt" sz="half" idx="10"/>
          </p:nvPr>
        </p:nvSpPr>
        <p:spPr/>
        <p:txBody>
          <a:bodyPr/>
          <a:lstStyle/>
          <a:p>
            <a:fld id="{A1651579-9B31-4DF5-B495-647F0DB3DBA8}" type="datetime1">
              <a:rPr lang="en-NZ" smtClean="0"/>
              <a:t>13/01/2026</a:t>
            </a:fld>
            <a:endParaRPr lang="en-NZ"/>
          </a:p>
        </p:txBody>
      </p:sp>
      <p:sp>
        <p:nvSpPr>
          <p:cNvPr id="6" name="Footer Placeholder 5">
            <a:extLst>
              <a:ext uri="{FF2B5EF4-FFF2-40B4-BE49-F238E27FC236}">
                <a16:creationId xmlns:a16="http://schemas.microsoft.com/office/drawing/2014/main" id="{D958CFC6-E69E-B469-DD63-0D8CB571BAA2}"/>
              </a:ext>
            </a:extLst>
          </p:cNvPr>
          <p:cNvSpPr>
            <a:spLocks noGrp="1"/>
          </p:cNvSpPr>
          <p:nvPr>
            <p:ph type="ftr" sz="quarter" idx="11"/>
          </p:nvPr>
        </p:nvSpPr>
        <p:spPr/>
        <p:txBody>
          <a:bodyPr/>
          <a:lstStyle/>
          <a:p>
            <a:r>
              <a:rPr lang="en-US"/>
              <a:t>as at 30 June 2025</a:t>
            </a:r>
            <a:endParaRPr lang="en-NZ"/>
          </a:p>
        </p:txBody>
      </p:sp>
      <p:sp>
        <p:nvSpPr>
          <p:cNvPr id="7" name="Slide Number Placeholder 6">
            <a:extLst>
              <a:ext uri="{FF2B5EF4-FFF2-40B4-BE49-F238E27FC236}">
                <a16:creationId xmlns:a16="http://schemas.microsoft.com/office/drawing/2014/main" id="{79269A25-DE75-5F70-5DD3-6569F30D8336}"/>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86156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56A3-C3FA-42AA-61AE-E2FB2AD2D8CC}"/>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D12C8A7F-64A3-429A-36DF-FD7873724C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EE51E98-B14F-18E2-AAE8-BDD987C9E4B8}"/>
              </a:ext>
            </a:extLst>
          </p:cNvPr>
          <p:cNvSpPr>
            <a:spLocks noGrp="1"/>
          </p:cNvSpPr>
          <p:nvPr>
            <p:ph type="dt" sz="half" idx="10"/>
          </p:nvPr>
        </p:nvSpPr>
        <p:spPr/>
        <p:txBody>
          <a:bodyPr/>
          <a:lstStyle/>
          <a:p>
            <a:fld id="{DB6E82A1-F518-4340-8226-46BEE7976CFB}" type="datetime1">
              <a:rPr lang="en-NZ" smtClean="0"/>
              <a:t>13/01/2026</a:t>
            </a:fld>
            <a:endParaRPr lang="en-NZ"/>
          </a:p>
        </p:txBody>
      </p:sp>
      <p:sp>
        <p:nvSpPr>
          <p:cNvPr id="5" name="Footer Placeholder 4">
            <a:extLst>
              <a:ext uri="{FF2B5EF4-FFF2-40B4-BE49-F238E27FC236}">
                <a16:creationId xmlns:a16="http://schemas.microsoft.com/office/drawing/2014/main" id="{9E41DE5A-8B02-4ADF-7BED-7237C47A6C79}"/>
              </a:ext>
            </a:extLst>
          </p:cNvPr>
          <p:cNvSpPr>
            <a:spLocks noGrp="1"/>
          </p:cNvSpPr>
          <p:nvPr>
            <p:ph type="ftr" sz="quarter" idx="11"/>
          </p:nvPr>
        </p:nvSpPr>
        <p:spPr/>
        <p:txBody>
          <a:bodyPr/>
          <a:lstStyle/>
          <a:p>
            <a:r>
              <a:rPr lang="en-US"/>
              <a:t>as at 30 June 2025</a:t>
            </a:r>
            <a:endParaRPr lang="en-NZ"/>
          </a:p>
        </p:txBody>
      </p:sp>
      <p:sp>
        <p:nvSpPr>
          <p:cNvPr id="6" name="Slide Number Placeholder 5">
            <a:extLst>
              <a:ext uri="{FF2B5EF4-FFF2-40B4-BE49-F238E27FC236}">
                <a16:creationId xmlns:a16="http://schemas.microsoft.com/office/drawing/2014/main" id="{434A63FA-E0AE-D99A-3555-33587A9495DE}"/>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279301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92F9CC-D44A-CF8F-D323-07A45D8883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BE1C85E-FFE4-F039-BA80-344EC75C66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40AEB18-3F11-1F66-4BF6-B56262F4E76A}"/>
              </a:ext>
            </a:extLst>
          </p:cNvPr>
          <p:cNvSpPr>
            <a:spLocks noGrp="1"/>
          </p:cNvSpPr>
          <p:nvPr>
            <p:ph type="dt" sz="half" idx="10"/>
          </p:nvPr>
        </p:nvSpPr>
        <p:spPr/>
        <p:txBody>
          <a:bodyPr/>
          <a:lstStyle/>
          <a:p>
            <a:fld id="{2EB7DD2C-D92E-4C08-9113-9B942593BB9D}" type="datetime1">
              <a:rPr lang="en-NZ" smtClean="0"/>
              <a:t>13/01/2026</a:t>
            </a:fld>
            <a:endParaRPr lang="en-NZ"/>
          </a:p>
        </p:txBody>
      </p:sp>
      <p:sp>
        <p:nvSpPr>
          <p:cNvPr id="5" name="Footer Placeholder 4">
            <a:extLst>
              <a:ext uri="{FF2B5EF4-FFF2-40B4-BE49-F238E27FC236}">
                <a16:creationId xmlns:a16="http://schemas.microsoft.com/office/drawing/2014/main" id="{9F786DD2-3CEC-8B8F-75AD-FC099A7662A4}"/>
              </a:ext>
            </a:extLst>
          </p:cNvPr>
          <p:cNvSpPr>
            <a:spLocks noGrp="1"/>
          </p:cNvSpPr>
          <p:nvPr>
            <p:ph type="ftr" sz="quarter" idx="11"/>
          </p:nvPr>
        </p:nvSpPr>
        <p:spPr/>
        <p:txBody>
          <a:bodyPr/>
          <a:lstStyle/>
          <a:p>
            <a:r>
              <a:rPr lang="en-US"/>
              <a:t>as at 30 June 2025</a:t>
            </a:r>
            <a:endParaRPr lang="en-NZ"/>
          </a:p>
        </p:txBody>
      </p:sp>
      <p:sp>
        <p:nvSpPr>
          <p:cNvPr id="6" name="Slide Number Placeholder 5">
            <a:extLst>
              <a:ext uri="{FF2B5EF4-FFF2-40B4-BE49-F238E27FC236}">
                <a16:creationId xmlns:a16="http://schemas.microsoft.com/office/drawing/2014/main" id="{43D95A96-4E39-70A9-85E3-44CC734EB6E8}"/>
              </a:ext>
            </a:extLst>
          </p:cNvPr>
          <p:cNvSpPr>
            <a:spLocks noGrp="1"/>
          </p:cNvSpPr>
          <p:nvPr>
            <p:ph type="sldNum" sz="quarter" idx="12"/>
          </p:nvPr>
        </p:nvSpPr>
        <p:spPr/>
        <p:txBody>
          <a:bodyPr/>
          <a:lstStyle/>
          <a:p>
            <a:fld id="{1A91385F-75DC-4EF4-9A13-20473755EC0E}" type="slidenum">
              <a:rPr lang="en-NZ" smtClean="0"/>
              <a:t>‹#›</a:t>
            </a:fld>
            <a:endParaRPr lang="en-NZ"/>
          </a:p>
        </p:txBody>
      </p:sp>
    </p:spTree>
    <p:extLst>
      <p:ext uri="{BB962C8B-B14F-4D97-AF65-F5344CB8AC3E}">
        <p14:creationId xmlns:p14="http://schemas.microsoft.com/office/powerpoint/2010/main" val="79123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4DA1DB-6A98-E4AC-69A8-816F9D2A64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8C5C894-8F46-DD4F-14A1-E8E130D472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41E9945-45CB-7D10-4B74-EB7E75DE12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73A17B-7003-4165-AD3D-A023AC7A4838}" type="datetime1">
              <a:rPr lang="en-NZ" smtClean="0"/>
              <a:t>13/01/2026</a:t>
            </a:fld>
            <a:endParaRPr lang="en-NZ"/>
          </a:p>
        </p:txBody>
      </p:sp>
      <p:sp>
        <p:nvSpPr>
          <p:cNvPr id="5" name="Footer Placeholder 4">
            <a:extLst>
              <a:ext uri="{FF2B5EF4-FFF2-40B4-BE49-F238E27FC236}">
                <a16:creationId xmlns:a16="http://schemas.microsoft.com/office/drawing/2014/main" id="{BCF5B9EE-ADD1-4985-2AFF-D14BC7C4E1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as at 30 June 2025</a:t>
            </a:r>
            <a:endParaRPr lang="en-NZ"/>
          </a:p>
        </p:txBody>
      </p:sp>
      <p:sp>
        <p:nvSpPr>
          <p:cNvPr id="6" name="Slide Number Placeholder 5">
            <a:extLst>
              <a:ext uri="{FF2B5EF4-FFF2-40B4-BE49-F238E27FC236}">
                <a16:creationId xmlns:a16="http://schemas.microsoft.com/office/drawing/2014/main" id="{545EEEDA-5E76-9E9E-D6E2-722CCAD0BF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91385F-75DC-4EF4-9A13-20473755EC0E}" type="slidenum">
              <a:rPr lang="en-NZ" smtClean="0"/>
              <a:t>‹#›</a:t>
            </a:fld>
            <a:endParaRPr lang="en-NZ"/>
          </a:p>
        </p:txBody>
      </p:sp>
    </p:spTree>
    <p:extLst>
      <p:ext uri="{BB962C8B-B14F-4D97-AF65-F5344CB8AC3E}">
        <p14:creationId xmlns:p14="http://schemas.microsoft.com/office/powerpoint/2010/main" val="27951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8.png"/><Relationship Id="rId3" Type="http://schemas.openxmlformats.org/officeDocument/2006/relationships/image" Target="../media/image4.jpeg"/><Relationship Id="rId21" Type="http://schemas.openxmlformats.org/officeDocument/2006/relationships/image" Target="../media/image21.png"/><Relationship Id="rId7" Type="http://schemas.openxmlformats.org/officeDocument/2006/relationships/image" Target="../media/image8.jpeg"/><Relationship Id="rId12" Type="http://schemas.openxmlformats.org/officeDocument/2006/relationships/image" Target="../media/image13.pn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image" Target="../media/image3.jpe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png"/><Relationship Id="rId24" Type="http://schemas.openxmlformats.org/officeDocument/2006/relationships/image" Target="../media/image24.png"/><Relationship Id="rId5" Type="http://schemas.openxmlformats.org/officeDocument/2006/relationships/image" Target="../media/image6.jpe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1.png"/><Relationship Id="rId19" Type="http://schemas.openxmlformats.org/officeDocument/2006/relationships/image" Target="../media/image19.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hyperlink" Target="https://toitutewaiora.nz/update-on-long-term-health-conditions-skill-standards/" TargetMode="External"/><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pink background&#10;&#10;Description automatically generated">
            <a:extLst>
              <a:ext uri="{FF2B5EF4-FFF2-40B4-BE49-F238E27FC236}">
                <a16:creationId xmlns:a16="http://schemas.microsoft.com/office/drawing/2014/main" id="{65D89559-4E00-7CCD-6CC3-5C725F29B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E9AC96BE-C02A-3BCC-3F78-FAFE3E0D5491}"/>
              </a:ext>
            </a:extLst>
          </p:cNvPr>
          <p:cNvSpPr txBox="1"/>
          <p:nvPr/>
        </p:nvSpPr>
        <p:spPr>
          <a:xfrm>
            <a:off x="127906" y="970962"/>
            <a:ext cx="10090749" cy="3139321"/>
          </a:xfrm>
          <a:prstGeom prst="rect">
            <a:avLst/>
          </a:prstGeom>
          <a:noFill/>
        </p:spPr>
        <p:txBody>
          <a:bodyPr wrap="square" rtlCol="0">
            <a:spAutoFit/>
          </a:bodyPr>
          <a:lstStyle/>
          <a:p>
            <a:r>
              <a:rPr lang="en-NZ" sz="6600" b="1" kern="1400" spc="-50">
                <a:solidFill>
                  <a:schemeClr val="bg1"/>
                </a:solidFill>
                <a:latin typeface="Poppins" panose="00000500000000000000" pitchFamily="2" charset="0"/>
                <a:ea typeface="Times New Roman" panose="02020603050405020304" pitchFamily="18" charset="0"/>
                <a:cs typeface="Times New Roman" panose="02020603050405020304" pitchFamily="18" charset="0"/>
              </a:rPr>
              <a:t>Health Workforce Plan</a:t>
            </a:r>
          </a:p>
          <a:p>
            <a:r>
              <a:rPr lang="en-NZ" sz="6600" b="1" kern="1400" spc="-50">
                <a:solidFill>
                  <a:schemeClr val="bg1"/>
                </a:solidFill>
                <a:latin typeface="Poppins" panose="00000500000000000000" pitchFamily="2" charset="0"/>
                <a:ea typeface="Times New Roman" panose="02020603050405020304" pitchFamily="18" charset="0"/>
                <a:cs typeface="Times New Roman" panose="02020603050405020304" pitchFamily="18" charset="0"/>
              </a:rPr>
              <a:t>Progress Report</a:t>
            </a:r>
          </a:p>
          <a:p>
            <a:r>
              <a:rPr lang="en-NZ" sz="6600" b="1" kern="1400" spc="-50">
                <a:solidFill>
                  <a:schemeClr val="bg1"/>
                </a:solidFill>
                <a:latin typeface="Poppins" panose="00000500000000000000" pitchFamily="2" charset="0"/>
                <a:ea typeface="Times New Roman" panose="02020603050405020304" pitchFamily="18" charset="0"/>
                <a:cs typeface="Times New Roman" panose="02020603050405020304" pitchFamily="18" charset="0"/>
              </a:rPr>
              <a:t>Dec 24 – 30 June 25</a:t>
            </a:r>
            <a:endParaRPr lang="en-NZ" sz="6600" b="1" kern="1400" spc="-5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0E9EE162-2163-2D16-D727-407CF8F02E41}"/>
              </a:ext>
            </a:extLst>
          </p:cNvPr>
          <p:cNvSpPr>
            <a:spLocks noGrp="1"/>
          </p:cNvSpPr>
          <p:nvPr>
            <p:ph type="ftr" sz="quarter" idx="11"/>
          </p:nvPr>
        </p:nvSpPr>
        <p:spPr/>
        <p:txBody>
          <a:bodyPr/>
          <a:lstStyle/>
          <a:p>
            <a:r>
              <a:rPr lang="en-US"/>
              <a:t>as at 30 June 2025</a:t>
            </a:r>
            <a:endParaRPr lang="en-NZ"/>
          </a:p>
        </p:txBody>
      </p:sp>
    </p:spTree>
    <p:extLst>
      <p:ext uri="{BB962C8B-B14F-4D97-AF65-F5344CB8AC3E}">
        <p14:creationId xmlns:p14="http://schemas.microsoft.com/office/powerpoint/2010/main" val="2475382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3A5C-744E-63D8-6105-B9BAF2691C9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2C391C0-AF19-4A6B-8C64-570278DF7E7B}"/>
              </a:ext>
            </a:extLst>
          </p:cNvPr>
          <p:cNvSpPr txBox="1"/>
          <p:nvPr/>
        </p:nvSpPr>
        <p:spPr>
          <a:xfrm>
            <a:off x="236113" y="238969"/>
            <a:ext cx="6495143" cy="707886"/>
          </a:xfrm>
          <a:prstGeom prst="rect">
            <a:avLst/>
          </a:prstGeom>
          <a:noFill/>
        </p:spPr>
        <p:txBody>
          <a:bodyPr wrap="square" rtlCol="0">
            <a:spAutoFit/>
          </a:bodyPr>
          <a:lstStyle/>
          <a:p>
            <a:r>
              <a:rPr lang="en-NZ" sz="4000" b="1" kern="1400" spc="-50">
                <a:solidFill>
                  <a:srgbClr val="15284C"/>
                </a:solidFill>
                <a:effectLst/>
                <a:latin typeface="Poppins" panose="00000500000000000000" pitchFamily="2" charset="0"/>
                <a:ea typeface="Times New Roman" panose="02020603050405020304" pitchFamily="18" charset="0"/>
                <a:cs typeface="Times New Roman" panose="02020603050405020304" pitchFamily="18" charset="0"/>
              </a:rPr>
              <a:t>Summary</a:t>
            </a:r>
            <a:endParaRPr lang="en-NZ" sz="4000" b="1" kern="1400" spc="-50">
              <a:solidFill>
                <a:srgbClr val="15284C"/>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913FF5E-98CD-1F82-702C-085084CDB761}"/>
              </a:ext>
            </a:extLst>
          </p:cNvPr>
          <p:cNvSpPr txBox="1"/>
          <p:nvPr/>
        </p:nvSpPr>
        <p:spPr>
          <a:xfrm>
            <a:off x="358359" y="1007057"/>
            <a:ext cx="6078536" cy="5009064"/>
          </a:xfrm>
          <a:prstGeom prst="rect">
            <a:avLst/>
          </a:prstGeom>
          <a:noFill/>
        </p:spPr>
        <p:txBody>
          <a:bodyPr wrap="square">
            <a:spAutoFit/>
          </a:bodyPr>
          <a:lstStyle/>
          <a:p>
            <a:r>
              <a:rPr lang="en-US" sz="1400" b="1" dirty="0">
                <a:latin typeface="Poppins" panose="00000500000000000000" pitchFamily="2" charset="0"/>
                <a:cs typeface="Poppins" panose="00000500000000000000" pitchFamily="2" charset="0"/>
              </a:rPr>
              <a:t>Health Workforce Implementation Plan – Progress Overview (Dec 2024 – June 2025)</a:t>
            </a:r>
          </a:p>
          <a:p>
            <a:endParaRPr lang="en-US" sz="1400" b="1" dirty="0">
              <a:latin typeface="Poppins" panose="00000500000000000000" pitchFamily="2" charset="0"/>
              <a:cs typeface="Poppins" panose="00000500000000000000" pitchFamily="2" charset="0"/>
            </a:endParaRPr>
          </a:p>
          <a:p>
            <a:r>
              <a:rPr lang="en-US" sz="1400" dirty="0">
                <a:latin typeface="Poppins" panose="00000500000000000000" pitchFamily="2" charset="0"/>
                <a:cs typeface="Poppins" panose="00000500000000000000" pitchFamily="2" charset="0"/>
              </a:rPr>
              <a:t>This report provides a comprehensive update on the initiatives that commenced delivery in late December 2024 under the Health Workforce Implementation Plan (HWP). It reflects the first full reporting period and sets the foundation for quarterly updates going forward.</a:t>
            </a:r>
          </a:p>
          <a:p>
            <a:r>
              <a:rPr lang="en-US" sz="1400" dirty="0">
                <a:latin typeface="Poppins" panose="00000500000000000000" pitchFamily="2" charset="0"/>
                <a:cs typeface="Poppins" panose="00000500000000000000" pitchFamily="2" charset="0"/>
              </a:rPr>
              <a:t>The initiatives included in this report are those that </a:t>
            </a:r>
            <a:r>
              <a:rPr lang="en-US" sz="1400" b="1" dirty="0">
                <a:latin typeface="Poppins" panose="00000500000000000000" pitchFamily="2" charset="0"/>
                <a:cs typeface="Poppins" panose="00000500000000000000" pitchFamily="2" charset="0"/>
              </a:rPr>
              <a:t>actively began delivery in 2024</a:t>
            </a:r>
            <a:r>
              <a:rPr lang="en-US" sz="1400" dirty="0">
                <a:latin typeface="Poppins" panose="00000500000000000000" pitchFamily="2" charset="0"/>
                <a:cs typeface="Poppins" panose="00000500000000000000" pitchFamily="2" charset="0"/>
              </a:rPr>
              <a:t>. </a:t>
            </a:r>
          </a:p>
          <a:p>
            <a:r>
              <a:rPr lang="en-US" sz="1400" dirty="0">
                <a:latin typeface="Poppins" panose="00000500000000000000" pitchFamily="2" charset="0"/>
                <a:cs typeface="Poppins" panose="00000500000000000000" pitchFamily="2" charset="0"/>
              </a:rPr>
              <a:t>Any initiatives not included in this report are scheduled for delivery in </a:t>
            </a:r>
            <a:r>
              <a:rPr lang="en-US" sz="1400" b="1" dirty="0">
                <a:latin typeface="Poppins" panose="00000500000000000000" pitchFamily="2" charset="0"/>
                <a:cs typeface="Poppins" panose="00000500000000000000" pitchFamily="2" charset="0"/>
              </a:rPr>
              <a:t>future years (2025/2026 and 2026/2027)</a:t>
            </a:r>
            <a:r>
              <a:rPr lang="en-US" sz="1400" dirty="0">
                <a:latin typeface="Poppins" panose="00000500000000000000" pitchFamily="2" charset="0"/>
                <a:cs typeface="Poppins" panose="00000500000000000000" pitchFamily="2" charset="0"/>
              </a:rPr>
              <a:t> and will be reported on as they progress into implementation.</a:t>
            </a:r>
          </a:p>
          <a:p>
            <a:endParaRPr lang="en-US" sz="1400" dirty="0">
              <a:latin typeface="Poppins" panose="00000500000000000000" pitchFamily="2" charset="0"/>
              <a:cs typeface="Poppins" panose="00000500000000000000" pitchFamily="2" charset="0"/>
            </a:endParaRPr>
          </a:p>
          <a:p>
            <a:r>
              <a:rPr lang="en-US" sz="1400" b="1" dirty="0">
                <a:latin typeface="Poppins" panose="00000500000000000000" pitchFamily="2" charset="0"/>
                <a:cs typeface="Poppins" panose="00000500000000000000" pitchFamily="2" charset="0"/>
              </a:rPr>
              <a:t>Progress Snapshot</a:t>
            </a:r>
          </a:p>
          <a:p>
            <a:r>
              <a:rPr lang="en-US" sz="1400" dirty="0">
                <a:latin typeface="Poppins" panose="00000500000000000000" pitchFamily="2" charset="0"/>
                <a:cs typeface="Poppins" panose="00000500000000000000" pitchFamily="2" charset="0"/>
              </a:rPr>
              <a:t>Total Initiatives Reported: 36</a:t>
            </a:r>
          </a:p>
          <a:p>
            <a:r>
              <a:rPr lang="en-US" sz="1400" dirty="0">
                <a:latin typeface="Poppins" panose="00000500000000000000" pitchFamily="2" charset="0"/>
                <a:cs typeface="Poppins" panose="00000500000000000000" pitchFamily="2" charset="0"/>
              </a:rPr>
              <a:t>On Track for Delivery (</a:t>
            </a:r>
            <a:r>
              <a:rPr lang="en-US" sz="1400" b="1" dirty="0">
                <a:latin typeface="Poppins" panose="00000500000000000000" pitchFamily="2" charset="0"/>
                <a:cs typeface="Poppins" panose="00000500000000000000" pitchFamily="2" charset="0"/>
              </a:rPr>
              <a:t>Green RAG</a:t>
            </a:r>
            <a:r>
              <a:rPr lang="en-US" sz="1400" dirty="0">
                <a:latin typeface="Poppins" panose="00000500000000000000" pitchFamily="2" charset="0"/>
                <a:cs typeface="Poppins" panose="00000500000000000000" pitchFamily="2" charset="0"/>
              </a:rPr>
              <a:t>): 27 initiatives  </a:t>
            </a:r>
          </a:p>
          <a:p>
            <a:r>
              <a:rPr lang="en-US" sz="1400" dirty="0">
                <a:latin typeface="Poppins" panose="00000500000000000000" pitchFamily="2" charset="0"/>
                <a:cs typeface="Poppins" panose="00000500000000000000" pitchFamily="2" charset="0"/>
              </a:rPr>
              <a:t>Some Risk but Being Managed (</a:t>
            </a:r>
            <a:r>
              <a:rPr lang="en-US" sz="1400" b="1" dirty="0">
                <a:latin typeface="Poppins" panose="00000500000000000000" pitchFamily="2" charset="0"/>
                <a:cs typeface="Poppins" panose="00000500000000000000" pitchFamily="2" charset="0"/>
              </a:rPr>
              <a:t>Yellow RAG</a:t>
            </a:r>
            <a:r>
              <a:rPr lang="en-US" sz="1400" dirty="0">
                <a:latin typeface="Poppins" panose="00000500000000000000" pitchFamily="2" charset="0"/>
                <a:cs typeface="Poppins" panose="00000500000000000000" pitchFamily="2" charset="0"/>
              </a:rPr>
              <a:t>): 8 initiatives</a:t>
            </a:r>
          </a:p>
          <a:p>
            <a:r>
              <a:rPr lang="en-US" sz="1400" dirty="0">
                <a:latin typeface="Poppins" panose="00000500000000000000" pitchFamily="2" charset="0"/>
                <a:cs typeface="Poppins" panose="00000500000000000000" pitchFamily="2" charset="0"/>
              </a:rPr>
              <a:t>Completed: 1</a:t>
            </a:r>
          </a:p>
          <a:p>
            <a:endParaRPr lang="en-US" sz="1400" dirty="0">
              <a:latin typeface="Poppins" panose="00000500000000000000" pitchFamily="2" charset="0"/>
              <a:cs typeface="Poppins" panose="00000500000000000000" pitchFamily="2" charset="0"/>
            </a:endParaRPr>
          </a:p>
          <a:p>
            <a:pPr algn="l">
              <a:spcBef>
                <a:spcPts val="300"/>
              </a:spcBef>
              <a:spcAft>
                <a:spcPts val="600"/>
              </a:spcAft>
            </a:pPr>
            <a:br>
              <a:rPr lang="en-US" sz="1100" b="1" i="0" dirty="0">
                <a:solidFill>
                  <a:srgbClr val="424242"/>
                </a:solidFill>
                <a:effectLst/>
                <a:latin typeface="Poppins" panose="00000500000000000000" pitchFamily="2" charset="0"/>
                <a:cs typeface="Poppins" panose="00000500000000000000" pitchFamily="2" charset="0"/>
              </a:rPr>
            </a:br>
            <a:endParaRPr lang="en-US" sz="1100" dirty="0">
              <a:latin typeface="Poppins" panose="00000500000000000000" pitchFamily="2" charset="0"/>
              <a:cs typeface="Poppins" panose="00000500000000000000" pitchFamily="2" charset="0"/>
            </a:endParaRPr>
          </a:p>
          <a:p>
            <a:pPr marL="0" lvl="1" indent="-285750" algn="l">
              <a:buFont typeface="Arial" panose="020B0604020202020204" pitchFamily="34" charset="0"/>
              <a:buChar char="•"/>
            </a:pPr>
            <a:endParaRPr lang="en-US" sz="1000" b="0" i="0" dirty="0">
              <a:solidFill>
                <a:srgbClr val="424242"/>
              </a:solidFill>
              <a:effectLst/>
              <a:latin typeface="Segoe Sans"/>
            </a:endParaRPr>
          </a:p>
        </p:txBody>
      </p:sp>
      <p:sp>
        <p:nvSpPr>
          <p:cNvPr id="2" name="Footer Placeholder 1">
            <a:extLst>
              <a:ext uri="{FF2B5EF4-FFF2-40B4-BE49-F238E27FC236}">
                <a16:creationId xmlns:a16="http://schemas.microsoft.com/office/drawing/2014/main" id="{6371CAEF-967D-DB26-8A54-9FE23C242DBA}"/>
              </a:ext>
            </a:extLst>
          </p:cNvPr>
          <p:cNvSpPr>
            <a:spLocks noGrp="1"/>
          </p:cNvSpPr>
          <p:nvPr>
            <p:ph type="ftr" sz="quarter" idx="11"/>
          </p:nvPr>
        </p:nvSpPr>
        <p:spPr>
          <a:xfrm>
            <a:off x="4038600" y="5975624"/>
            <a:ext cx="4114800" cy="365125"/>
          </a:xfrm>
        </p:spPr>
        <p:txBody>
          <a:bodyPr/>
          <a:lstStyle/>
          <a:p>
            <a:r>
              <a:rPr lang="en-US"/>
              <a:t>as at 30 June 2025</a:t>
            </a:r>
            <a:endParaRPr lang="en-NZ"/>
          </a:p>
        </p:txBody>
      </p:sp>
      <p:sp>
        <p:nvSpPr>
          <p:cNvPr id="7" name="TextBox 6">
            <a:extLst>
              <a:ext uri="{FF2B5EF4-FFF2-40B4-BE49-F238E27FC236}">
                <a16:creationId xmlns:a16="http://schemas.microsoft.com/office/drawing/2014/main" id="{9E163140-9900-3BF6-E96E-1C2DE17C0D42}"/>
              </a:ext>
            </a:extLst>
          </p:cNvPr>
          <p:cNvSpPr txBox="1"/>
          <p:nvPr/>
        </p:nvSpPr>
        <p:spPr>
          <a:xfrm>
            <a:off x="6436895" y="882376"/>
            <a:ext cx="5518992" cy="2246769"/>
          </a:xfrm>
          <a:prstGeom prst="rect">
            <a:avLst/>
          </a:prstGeom>
          <a:noFill/>
        </p:spPr>
        <p:txBody>
          <a:bodyPr wrap="square" rtlCol="0">
            <a:spAutoFit/>
          </a:bodyPr>
          <a:lstStyle/>
          <a:p>
            <a:r>
              <a:rPr lang="en-US" sz="1400" dirty="0">
                <a:latin typeface="Poppins" panose="00000500000000000000" pitchFamily="2" charset="0"/>
                <a:cs typeface="Poppins" panose="00000500000000000000" pitchFamily="2" charset="0"/>
              </a:rPr>
              <a:t>The report highlights achievements across all five priority areas, including:</a:t>
            </a:r>
          </a:p>
          <a:p>
            <a:pPr marL="285750" indent="-285750">
              <a:buFont typeface="Arial" panose="020B0604020202020204" pitchFamily="34" charset="0"/>
              <a:buChar char="•"/>
            </a:pPr>
            <a:r>
              <a:rPr lang="en-US" sz="1400" dirty="0">
                <a:latin typeface="Poppins" panose="00000500000000000000" pitchFamily="2" charset="0"/>
                <a:cs typeface="Poppins" panose="00000500000000000000" pitchFamily="2" charset="0"/>
              </a:rPr>
              <a:t>Establishment of national clinical student placement access agreement</a:t>
            </a:r>
          </a:p>
          <a:p>
            <a:pPr marL="285750" indent="-285750">
              <a:buFont typeface="Arial" panose="020B0604020202020204" pitchFamily="34" charset="0"/>
              <a:buChar char="•"/>
            </a:pPr>
            <a:r>
              <a:rPr lang="en-US" sz="1400" dirty="0">
                <a:latin typeface="Poppins" panose="00000500000000000000" pitchFamily="2" charset="0"/>
                <a:cs typeface="Poppins" panose="00000500000000000000" pitchFamily="2" charset="0"/>
              </a:rPr>
              <a:t>Expansion of training </a:t>
            </a:r>
            <a:r>
              <a:rPr lang="en-US" sz="1400" dirty="0" err="1">
                <a:latin typeface="Poppins" panose="00000500000000000000" pitchFamily="2" charset="0"/>
                <a:cs typeface="Poppins" panose="00000500000000000000" pitchFamily="2" charset="0"/>
              </a:rPr>
              <a:t>programmes</a:t>
            </a:r>
            <a:r>
              <a:rPr lang="en-US" sz="1400" dirty="0">
                <a:latin typeface="Poppins" panose="00000500000000000000" pitchFamily="2" charset="0"/>
                <a:cs typeface="Poppins" panose="00000500000000000000" pitchFamily="2" charset="0"/>
              </a:rPr>
              <a:t> in primary care, mental health, and rural settings</a:t>
            </a:r>
          </a:p>
          <a:p>
            <a:pPr marL="285750" indent="-285750">
              <a:buFont typeface="Arial" panose="020B0604020202020204" pitchFamily="34" charset="0"/>
              <a:buChar char="•"/>
            </a:pPr>
            <a:r>
              <a:rPr lang="en-US" sz="1400" dirty="0">
                <a:latin typeface="Poppins" panose="00000500000000000000" pitchFamily="2" charset="0"/>
                <a:cs typeface="Poppins" panose="00000500000000000000" pitchFamily="2" charset="0"/>
              </a:rPr>
              <a:t>Development of new assistant roles and advanced practice pathways</a:t>
            </a:r>
          </a:p>
          <a:p>
            <a:pPr marL="285750" indent="-285750">
              <a:buFont typeface="Arial" panose="020B0604020202020204" pitchFamily="34" charset="0"/>
              <a:buChar char="•"/>
            </a:pPr>
            <a:r>
              <a:rPr lang="en-US" sz="1400" dirty="0">
                <a:latin typeface="Poppins" panose="00000500000000000000" pitchFamily="2" charset="0"/>
                <a:cs typeface="Poppins" panose="00000500000000000000" pitchFamily="2" charset="0"/>
              </a:rPr>
              <a:t>Continued investment in Māori and Pacific workforce development</a:t>
            </a:r>
          </a:p>
        </p:txBody>
      </p:sp>
      <p:pic>
        <p:nvPicPr>
          <p:cNvPr id="10" name="Picture 9">
            <a:extLst>
              <a:ext uri="{FF2B5EF4-FFF2-40B4-BE49-F238E27FC236}">
                <a16:creationId xmlns:a16="http://schemas.microsoft.com/office/drawing/2014/main" id="{F053129A-7414-3D66-4A2B-844FC3D4EB92}"/>
              </a:ext>
            </a:extLst>
          </p:cNvPr>
          <p:cNvPicPr>
            <a:picLocks noChangeAspect="1"/>
          </p:cNvPicPr>
          <p:nvPr/>
        </p:nvPicPr>
        <p:blipFill>
          <a:blip r:embed="rId3"/>
          <a:stretch>
            <a:fillRect/>
          </a:stretch>
        </p:blipFill>
        <p:spPr>
          <a:xfrm>
            <a:off x="6436895" y="3229930"/>
            <a:ext cx="5460743" cy="2421066"/>
          </a:xfrm>
          <a:prstGeom prst="rect">
            <a:avLst/>
          </a:prstGeom>
          <a:ln>
            <a:solidFill>
              <a:schemeClr val="tx2"/>
            </a:solidFill>
          </a:ln>
        </p:spPr>
      </p:pic>
    </p:spTree>
    <p:extLst>
      <p:ext uri="{BB962C8B-B14F-4D97-AF65-F5344CB8AC3E}">
        <p14:creationId xmlns:p14="http://schemas.microsoft.com/office/powerpoint/2010/main" val="2746120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87C76D5E-158E-B88B-9E64-38BCCAFA8AA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343"/>
            <a:ext cx="12192000" cy="6857657"/>
          </a:xfrm>
          <a:prstGeom prst="rect">
            <a:avLst/>
          </a:prstGeom>
        </p:spPr>
      </p:pic>
      <p:pic>
        <p:nvPicPr>
          <p:cNvPr id="15" name="Picture 14" descr="A person touching another person's hand&#10;&#10;Description automatically generated">
            <a:extLst>
              <a:ext uri="{FF2B5EF4-FFF2-40B4-BE49-F238E27FC236}">
                <a16:creationId xmlns:a16="http://schemas.microsoft.com/office/drawing/2014/main" id="{22E2D288-5134-011A-6876-A8001DA2E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364" y="250685"/>
            <a:ext cx="1890266" cy="709020"/>
          </a:xfrm>
          <a:prstGeom prst="rect">
            <a:avLst/>
          </a:prstGeom>
        </p:spPr>
      </p:pic>
      <p:cxnSp>
        <p:nvCxnSpPr>
          <p:cNvPr id="17" name="Straight Connector 16">
            <a:extLst>
              <a:ext uri="{FF2B5EF4-FFF2-40B4-BE49-F238E27FC236}">
                <a16:creationId xmlns:a16="http://schemas.microsoft.com/office/drawing/2014/main" id="{921C9605-8F31-63A6-CA35-58E98DDC92A1}"/>
              </a:ext>
            </a:extLst>
          </p:cNvPr>
          <p:cNvCxnSpPr>
            <a:cxnSpLocks/>
          </p:cNvCxnSpPr>
          <p:nvPr/>
        </p:nvCxnSpPr>
        <p:spPr>
          <a:xfrm>
            <a:off x="2390623" y="139700"/>
            <a:ext cx="0" cy="5924550"/>
          </a:xfrm>
          <a:prstGeom prst="line">
            <a:avLst/>
          </a:prstGeom>
          <a:ln w="9525">
            <a:solidFill>
              <a:schemeClr val="bg2">
                <a:lumMod val="75000"/>
              </a:schemeClr>
            </a:solidFill>
            <a:prstDash val="sysDot"/>
          </a:ln>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8C713E33-3DE7-696B-BCBC-692E41C170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80616" y="250685"/>
            <a:ext cx="1890266" cy="709019"/>
          </a:xfrm>
          <a:prstGeom prst="rect">
            <a:avLst/>
          </a:prstGeom>
        </p:spPr>
      </p:pic>
      <p:cxnSp>
        <p:nvCxnSpPr>
          <p:cNvPr id="20" name="Straight Connector 19">
            <a:extLst>
              <a:ext uri="{FF2B5EF4-FFF2-40B4-BE49-F238E27FC236}">
                <a16:creationId xmlns:a16="http://schemas.microsoft.com/office/drawing/2014/main" id="{878D51E8-7CA0-4A1E-C505-3CC39E7ECD65}"/>
              </a:ext>
            </a:extLst>
          </p:cNvPr>
          <p:cNvCxnSpPr>
            <a:cxnSpLocks/>
          </p:cNvCxnSpPr>
          <p:nvPr/>
        </p:nvCxnSpPr>
        <p:spPr>
          <a:xfrm>
            <a:off x="4860875" y="139700"/>
            <a:ext cx="0" cy="5924550"/>
          </a:xfrm>
          <a:prstGeom prst="line">
            <a:avLst/>
          </a:prstGeom>
          <a:ln w="9525">
            <a:solidFill>
              <a:schemeClr val="bg2">
                <a:lumMod val="75000"/>
              </a:schemeClr>
            </a:solidFill>
            <a:prstDash val="sysDot"/>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99692891-D178-0E85-A195-111C1BA427B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50868" y="250685"/>
            <a:ext cx="1890266" cy="709019"/>
          </a:xfrm>
          <a:prstGeom prst="rect">
            <a:avLst/>
          </a:prstGeom>
        </p:spPr>
      </p:pic>
      <p:cxnSp>
        <p:nvCxnSpPr>
          <p:cNvPr id="22" name="Straight Connector 21">
            <a:extLst>
              <a:ext uri="{FF2B5EF4-FFF2-40B4-BE49-F238E27FC236}">
                <a16:creationId xmlns:a16="http://schemas.microsoft.com/office/drawing/2014/main" id="{7ED65881-E7A0-E2C6-B8F2-BC4FE699FD0B}"/>
              </a:ext>
            </a:extLst>
          </p:cNvPr>
          <p:cNvCxnSpPr>
            <a:cxnSpLocks/>
          </p:cNvCxnSpPr>
          <p:nvPr/>
        </p:nvCxnSpPr>
        <p:spPr>
          <a:xfrm>
            <a:off x="7331127" y="139700"/>
            <a:ext cx="0" cy="5924550"/>
          </a:xfrm>
          <a:prstGeom prst="line">
            <a:avLst/>
          </a:prstGeom>
          <a:ln w="9525">
            <a:solidFill>
              <a:schemeClr val="bg2">
                <a:lumMod val="75000"/>
              </a:schemeClr>
            </a:solidFill>
            <a:prstDash val="sysDot"/>
          </a:ln>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3A8BFF4B-D3B4-E07C-8B26-30C0CC05D83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83157" y="250685"/>
            <a:ext cx="1890266" cy="709019"/>
          </a:xfrm>
          <a:prstGeom prst="rect">
            <a:avLst/>
          </a:prstGeom>
        </p:spPr>
      </p:pic>
      <p:cxnSp>
        <p:nvCxnSpPr>
          <p:cNvPr id="24" name="Straight Connector 23">
            <a:extLst>
              <a:ext uri="{FF2B5EF4-FFF2-40B4-BE49-F238E27FC236}">
                <a16:creationId xmlns:a16="http://schemas.microsoft.com/office/drawing/2014/main" id="{7CBE2893-E823-4E9E-8C06-3E86EFBE3A60}"/>
              </a:ext>
            </a:extLst>
          </p:cNvPr>
          <p:cNvCxnSpPr>
            <a:cxnSpLocks/>
          </p:cNvCxnSpPr>
          <p:nvPr/>
        </p:nvCxnSpPr>
        <p:spPr>
          <a:xfrm>
            <a:off x="9725179" y="139700"/>
            <a:ext cx="0" cy="5924550"/>
          </a:xfrm>
          <a:prstGeom prst="line">
            <a:avLst/>
          </a:prstGeom>
          <a:ln w="9525">
            <a:solidFill>
              <a:schemeClr val="bg2">
                <a:lumMod val="75000"/>
              </a:schemeClr>
            </a:solidFill>
            <a:prstDash val="sysDot"/>
          </a:ln>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898CCC5C-6293-85E9-FA31-8B3E7476C69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008820" y="250685"/>
            <a:ext cx="1890266" cy="709019"/>
          </a:xfrm>
          <a:prstGeom prst="rect">
            <a:avLst/>
          </a:prstGeom>
        </p:spPr>
      </p:pic>
      <p:sp>
        <p:nvSpPr>
          <p:cNvPr id="37" name="TextBox 36">
            <a:extLst>
              <a:ext uri="{FF2B5EF4-FFF2-40B4-BE49-F238E27FC236}">
                <a16:creationId xmlns:a16="http://schemas.microsoft.com/office/drawing/2014/main" id="{4D2D2E7E-AD1C-DD44-F45D-6AC5484E22ED}"/>
              </a:ext>
            </a:extLst>
          </p:cNvPr>
          <p:cNvSpPr txBox="1"/>
          <p:nvPr/>
        </p:nvSpPr>
        <p:spPr>
          <a:xfrm>
            <a:off x="513140" y="1025381"/>
            <a:ext cx="1364343" cy="307777"/>
          </a:xfrm>
          <a:prstGeom prst="rect">
            <a:avLst/>
          </a:prstGeom>
          <a:noFill/>
        </p:spPr>
        <p:txBody>
          <a:bodyPr wrap="square" rtlCol="0">
            <a:spAutoFit/>
          </a:bodyPr>
          <a:lstStyle/>
          <a:p>
            <a:pPr algn="ctr"/>
            <a:r>
              <a:rPr lang="en-NZ" sz="1400" b="1" kern="0">
                <a:solidFill>
                  <a:srgbClr val="156082"/>
                </a:solidFill>
                <a:effectLst/>
                <a:latin typeface="Poppins" panose="00000500000000000000" pitchFamily="2" charset="0"/>
                <a:ea typeface="Aptos" panose="020B0004020202020204" pitchFamily="34" charset="0"/>
                <a:cs typeface="Poppins" panose="00000500000000000000" pitchFamily="2" charset="0"/>
              </a:rPr>
              <a:t>Priority 1 </a:t>
            </a:r>
            <a:endParaRPr lang="en-NZ" sz="24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38" name="TextBox 37">
            <a:extLst>
              <a:ext uri="{FF2B5EF4-FFF2-40B4-BE49-F238E27FC236}">
                <a16:creationId xmlns:a16="http://schemas.microsoft.com/office/drawing/2014/main" id="{62EB705A-D7BC-AE93-1F36-3C477202F2DB}"/>
              </a:ext>
            </a:extLst>
          </p:cNvPr>
          <p:cNvSpPr txBox="1"/>
          <p:nvPr/>
        </p:nvSpPr>
        <p:spPr>
          <a:xfrm>
            <a:off x="210359" y="1260330"/>
            <a:ext cx="1890266" cy="215444"/>
          </a:xfrm>
          <a:prstGeom prst="rect">
            <a:avLst/>
          </a:prstGeom>
          <a:noFill/>
        </p:spPr>
        <p:txBody>
          <a:bodyPr wrap="square" rtlCol="0">
            <a:spAutoFit/>
          </a:bodyPr>
          <a:lstStyle/>
          <a:p>
            <a:pPr algn="ctr"/>
            <a:r>
              <a:rPr lang="en-NZ" sz="800" b="1" kern="0">
                <a:solidFill>
                  <a:srgbClr val="156082"/>
                </a:solidFill>
                <a:effectLst/>
                <a:latin typeface="Arial" panose="020B0604020202020204" pitchFamily="34" charset="0"/>
                <a:ea typeface="Times New Roman" panose="02020603050405020304" pitchFamily="18" charset="0"/>
                <a:cs typeface="Times New Roman" panose="02020603050405020304" pitchFamily="18" charset="0"/>
              </a:rPr>
              <a:t>Get our workforce basics right</a:t>
            </a:r>
            <a:endParaRPr lang="en-NZ" sz="10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43" name="TextBox 42">
            <a:extLst>
              <a:ext uri="{FF2B5EF4-FFF2-40B4-BE49-F238E27FC236}">
                <a16:creationId xmlns:a16="http://schemas.microsoft.com/office/drawing/2014/main" id="{D5ED4B0A-17EE-9C95-E2F0-C2EF0C8B5302}"/>
              </a:ext>
            </a:extLst>
          </p:cNvPr>
          <p:cNvSpPr txBox="1"/>
          <p:nvPr/>
        </p:nvSpPr>
        <p:spPr>
          <a:xfrm>
            <a:off x="188837" y="1710723"/>
            <a:ext cx="2012947" cy="538609"/>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cs typeface="Arial" panose="020B0604020202020204" pitchFamily="34" charset="0"/>
              </a:rPr>
              <a:t>The new </a:t>
            </a:r>
            <a:r>
              <a:rPr lang="en-US" sz="700" b="1" kern="0">
                <a:latin typeface="Arial" panose="020B0604020202020204" pitchFamily="34" charset="0"/>
                <a:cs typeface="Arial" panose="020B0604020202020204" pitchFamily="34" charset="0"/>
              </a:rPr>
              <a:t>national clinical student placement access</a:t>
            </a:r>
            <a:r>
              <a:rPr lang="en-US" sz="800">
                <a:latin typeface="Poppins" panose="00000500000000000000" pitchFamily="2" charset="0"/>
                <a:cs typeface="Poppins" panose="00000500000000000000" pitchFamily="2" charset="0"/>
              </a:rPr>
              <a:t> </a:t>
            </a:r>
            <a:r>
              <a:rPr lang="en-NZ" sz="700" b="1" kern="0">
                <a:effectLst/>
                <a:latin typeface="Arial" panose="020B0604020202020204" pitchFamily="34" charset="0"/>
                <a:ea typeface="Aptos" panose="020B0004020202020204" pitchFamily="34" charset="0"/>
                <a:cs typeface="Arial" panose="020B0604020202020204" pitchFamily="34" charset="0"/>
              </a:rPr>
              <a:t>agreement </a:t>
            </a:r>
            <a:r>
              <a:rPr lang="en-NZ" sz="700" kern="0">
                <a:solidFill>
                  <a:srgbClr val="097D85"/>
                </a:solidFill>
                <a:effectLst/>
                <a:latin typeface="Arial" panose="020B0604020202020204" pitchFamily="34" charset="0"/>
                <a:ea typeface="Aptos" panose="020B0004020202020204" pitchFamily="34" charset="0"/>
                <a:cs typeface="Arial" panose="020B0604020202020204" pitchFamily="34" charset="0"/>
              </a:rPr>
              <a:t>replaces over </a:t>
            </a:r>
            <a:r>
              <a:rPr lang="en-NZ" sz="700" b="1" kern="0">
                <a:solidFill>
                  <a:srgbClr val="097D85"/>
                </a:solidFill>
                <a:effectLst/>
                <a:latin typeface="Arial" panose="020B0604020202020204" pitchFamily="34" charset="0"/>
                <a:ea typeface="Aptos" panose="020B0004020202020204" pitchFamily="34" charset="0"/>
                <a:cs typeface="Arial" panose="020B0604020202020204" pitchFamily="34" charset="0"/>
              </a:rPr>
              <a:t>400</a:t>
            </a:r>
            <a:r>
              <a:rPr lang="en-NZ" sz="700" kern="0">
                <a:solidFill>
                  <a:srgbClr val="097D85"/>
                </a:solidFill>
                <a:effectLst/>
                <a:latin typeface="Arial" panose="020B0604020202020204" pitchFamily="34" charset="0"/>
                <a:ea typeface="Aptos" panose="020B0004020202020204" pitchFamily="34" charset="0"/>
                <a:cs typeface="Arial" panose="020B0604020202020204" pitchFamily="34" charset="0"/>
              </a:rPr>
              <a:t> varying contracts </a:t>
            </a:r>
            <a:r>
              <a:rPr lang="en-NZ" sz="700" kern="0">
                <a:effectLst/>
                <a:latin typeface="Arial" panose="020B0604020202020204" pitchFamily="34" charset="0"/>
                <a:ea typeface="Aptos" panose="020B0004020202020204" pitchFamily="34" charset="0"/>
                <a:cs typeface="Arial" panose="020B0604020202020204" pitchFamily="34" charset="0"/>
              </a:rPr>
              <a:t>between the former DHBs and education providers</a:t>
            </a:r>
            <a:endParaRPr lang="en-NZ" sz="70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51BBA62B-A3FF-1F0C-A3F5-2D9C34E237D1}"/>
              </a:ext>
            </a:extLst>
          </p:cNvPr>
          <p:cNvSpPr txBox="1"/>
          <p:nvPr/>
        </p:nvSpPr>
        <p:spPr>
          <a:xfrm>
            <a:off x="615213" y="2246297"/>
            <a:ext cx="1586569" cy="630942"/>
          </a:xfrm>
          <a:prstGeom prst="rect">
            <a:avLst/>
          </a:prstGeom>
          <a:noFill/>
        </p:spPr>
        <p:txBody>
          <a:bodyPr wrap="square">
            <a:spAutoFit/>
          </a:bodyPr>
          <a:lstStyle/>
          <a:p>
            <a:r>
              <a:rPr lang="en-NZ" sz="700" b="1" kern="0">
                <a:solidFill>
                  <a:srgbClr val="097D85"/>
                </a:solidFill>
                <a:effectLst/>
                <a:latin typeface="Arial" panose="020B0604020202020204" pitchFamily="34" charset="0"/>
                <a:ea typeface="Aptos" panose="020B0004020202020204" pitchFamily="34" charset="0"/>
              </a:rPr>
              <a:t>107 </a:t>
            </a:r>
            <a:r>
              <a:rPr lang="en-NZ" sz="700" kern="0">
                <a:solidFill>
                  <a:srgbClr val="097D85"/>
                </a:solidFill>
                <a:effectLst/>
                <a:latin typeface="Arial" panose="020B0604020202020204" pitchFamily="34" charset="0"/>
                <a:ea typeface="Aptos" panose="020B0004020202020204" pitchFamily="34" charset="0"/>
              </a:rPr>
              <a:t>healthcare and education leaders</a:t>
            </a:r>
            <a:r>
              <a:rPr lang="en-NZ" sz="700" b="1" kern="0">
                <a:solidFill>
                  <a:srgbClr val="097D85"/>
                </a:solidFill>
                <a:effectLst/>
                <a:latin typeface="Arial" panose="020B0604020202020204" pitchFamily="34" charset="0"/>
                <a:ea typeface="Aptos" panose="020B0004020202020204" pitchFamily="34" charset="0"/>
              </a:rPr>
              <a:t> </a:t>
            </a:r>
            <a:r>
              <a:rPr lang="en-NZ" sz="700" kern="0">
                <a:effectLst/>
                <a:latin typeface="Arial" panose="020B0604020202020204" pitchFamily="34" charset="0"/>
                <a:ea typeface="Aptos" panose="020B0004020202020204" pitchFamily="34" charset="0"/>
              </a:rPr>
              <a:t>explored the</a:t>
            </a:r>
            <a:r>
              <a:rPr lang="en-NZ" sz="700" b="1" kern="0">
                <a:effectLst/>
                <a:latin typeface="Arial" panose="020B0604020202020204" pitchFamily="34" charset="0"/>
                <a:ea typeface="Aptos" panose="020B0004020202020204" pitchFamily="34" charset="0"/>
              </a:rPr>
              <a:t> Dedicated Education Unit (DEU) model </a:t>
            </a:r>
            <a:r>
              <a:rPr lang="en-NZ" sz="700" kern="0">
                <a:effectLst/>
                <a:latin typeface="Arial" panose="020B0604020202020204" pitchFamily="34" charset="0"/>
                <a:ea typeface="Aptos" panose="020B0004020202020204" pitchFamily="34" charset="0"/>
              </a:rPr>
              <a:t>to optimise workforce development and student placement</a:t>
            </a:r>
            <a:endParaRPr lang="en-NZ" sz="700"/>
          </a:p>
        </p:txBody>
      </p:sp>
      <p:pic>
        <p:nvPicPr>
          <p:cNvPr id="46" name="Picture 45" descr="A person holding a flag&#10;&#10;Description automatically generated">
            <a:extLst>
              <a:ext uri="{FF2B5EF4-FFF2-40B4-BE49-F238E27FC236}">
                <a16:creationId xmlns:a16="http://schemas.microsoft.com/office/drawing/2014/main" id="{EED4C0D7-6E58-27BF-517C-4BD02E9CA1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147481" y="2295334"/>
            <a:ext cx="557782" cy="517480"/>
          </a:xfrm>
          <a:prstGeom prst="rect">
            <a:avLst/>
          </a:prstGeom>
          <a:noFill/>
          <a:ln>
            <a:noFill/>
          </a:ln>
        </p:spPr>
      </p:pic>
      <p:pic>
        <p:nvPicPr>
          <p:cNvPr id="2054" name="Picture 3" descr="A blue outline of a person&#10;&#10;Description automatically generated">
            <a:extLst>
              <a:ext uri="{FF2B5EF4-FFF2-40B4-BE49-F238E27FC236}">
                <a16:creationId xmlns:a16="http://schemas.microsoft.com/office/drawing/2014/main" id="{5DE5294A-2DDF-92BC-2FFC-3A46F7D99B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4594" y="3093170"/>
            <a:ext cx="568326" cy="525162"/>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49771851-C984-5AC8-EA9D-EFDD60486835}"/>
              </a:ext>
            </a:extLst>
          </p:cNvPr>
          <p:cNvSpPr txBox="1"/>
          <p:nvPr/>
        </p:nvSpPr>
        <p:spPr>
          <a:xfrm>
            <a:off x="210360" y="3040280"/>
            <a:ext cx="1285066" cy="630942"/>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Digital coordination tool </a:t>
            </a:r>
            <a:r>
              <a:rPr lang="en-US" sz="700" kern="0">
                <a:effectLst/>
                <a:latin typeface="Arial" panose="020B0604020202020204" pitchFamily="34" charset="0"/>
                <a:ea typeface="Aptos" panose="020B0004020202020204" pitchFamily="34" charset="0"/>
              </a:rPr>
              <a:t>successfully piloted with </a:t>
            </a:r>
            <a:r>
              <a:rPr lang="en-US" sz="700" kern="0" err="1">
                <a:effectLst/>
                <a:latin typeface="Arial" panose="020B0604020202020204" pitchFamily="34" charset="0"/>
                <a:ea typeface="Aptos" panose="020B0004020202020204" pitchFamily="34" charset="0"/>
              </a:rPr>
              <a:t>Anaesthetic</a:t>
            </a:r>
            <a:r>
              <a:rPr lang="en-US" sz="700" kern="0">
                <a:effectLst/>
                <a:latin typeface="Arial" panose="020B0604020202020204" pitchFamily="34" charset="0"/>
                <a:ea typeface="Aptos" panose="020B0004020202020204" pitchFamily="34" charset="0"/>
              </a:rPr>
              <a:t> Technicians </a:t>
            </a:r>
            <a:r>
              <a:rPr lang="en-NZ" sz="700" b="1" kern="0">
                <a:solidFill>
                  <a:srgbClr val="097D85"/>
                </a:solidFill>
                <a:effectLst/>
                <a:latin typeface="Arial" panose="020B0604020202020204" pitchFamily="34" charset="0"/>
                <a:ea typeface="Aptos" panose="020B0004020202020204" pitchFamily="34" charset="0"/>
              </a:rPr>
              <a:t>221 Placements </a:t>
            </a:r>
            <a:r>
              <a:rPr lang="en-US" sz="700" kern="0">
                <a:effectLst/>
                <a:latin typeface="Arial" panose="020B0604020202020204" pitchFamily="34" charset="0"/>
                <a:ea typeface="Aptos" panose="020B0004020202020204" pitchFamily="34" charset="0"/>
              </a:rPr>
              <a:t>confirmed for semester one 2025</a:t>
            </a:r>
            <a:endParaRPr lang="en-NZ" sz="700"/>
          </a:p>
        </p:txBody>
      </p:sp>
      <p:sp>
        <p:nvSpPr>
          <p:cNvPr id="58" name="TextBox 57">
            <a:extLst>
              <a:ext uri="{FF2B5EF4-FFF2-40B4-BE49-F238E27FC236}">
                <a16:creationId xmlns:a16="http://schemas.microsoft.com/office/drawing/2014/main" id="{4656130B-F79B-24C0-7BF9-5ECE5EB8A1C5}"/>
              </a:ext>
            </a:extLst>
          </p:cNvPr>
          <p:cNvSpPr txBox="1"/>
          <p:nvPr/>
        </p:nvSpPr>
        <p:spPr>
          <a:xfrm>
            <a:off x="709899" y="3898688"/>
            <a:ext cx="1522882" cy="523220"/>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Radiation Therapy Programme:</a:t>
            </a:r>
            <a:r>
              <a:rPr lang="en-NZ" sz="700" kern="0">
                <a:effectLst/>
                <a:latin typeface="Arial" panose="020B0604020202020204" pitchFamily="34" charset="0"/>
                <a:ea typeface="Aptos" panose="020B0004020202020204" pitchFamily="34" charset="0"/>
              </a:rPr>
              <a:t> University of Otago confirmed </a:t>
            </a:r>
            <a:br>
              <a:rPr lang="en-NZ" sz="700" kern="0">
                <a:effectLst/>
                <a:latin typeface="Arial" panose="020B0604020202020204" pitchFamily="34" charset="0"/>
                <a:ea typeface="Aptos" panose="020B0004020202020204" pitchFamily="34" charset="0"/>
              </a:rPr>
            </a:br>
            <a:r>
              <a:rPr lang="en-NZ" sz="700" b="1" kern="0">
                <a:solidFill>
                  <a:srgbClr val="097D85"/>
                </a:solidFill>
                <a:effectLst/>
                <a:latin typeface="Arial" panose="020B0604020202020204" pitchFamily="34" charset="0"/>
                <a:ea typeface="Aptos" panose="020B0004020202020204" pitchFamily="34" charset="0"/>
              </a:rPr>
              <a:t>43</a:t>
            </a:r>
            <a:r>
              <a:rPr lang="en-NZ" sz="700" kern="0">
                <a:solidFill>
                  <a:srgbClr val="097D85"/>
                </a:solidFill>
                <a:effectLst/>
                <a:latin typeface="Arial" panose="020B0604020202020204" pitchFamily="34" charset="0"/>
                <a:ea typeface="Aptos" panose="020B0004020202020204" pitchFamily="34" charset="0"/>
              </a:rPr>
              <a:t>  first year enrolments for 2025</a:t>
            </a:r>
            <a:r>
              <a:rPr lang="en-NZ" sz="700" kern="0">
                <a:effectLst/>
                <a:latin typeface="Arial" panose="020B0604020202020204" pitchFamily="34" charset="0"/>
                <a:ea typeface="Aptos" panose="020B0004020202020204" pitchFamily="34" charset="0"/>
              </a:rPr>
              <a:t>, </a:t>
            </a:r>
            <a:br>
              <a:rPr lang="en-NZ" sz="700" kern="0">
                <a:effectLst/>
                <a:latin typeface="Arial" panose="020B0604020202020204" pitchFamily="34" charset="0"/>
                <a:ea typeface="Aptos" panose="020B0004020202020204" pitchFamily="34" charset="0"/>
              </a:rPr>
            </a:br>
            <a:r>
              <a:rPr lang="en-NZ" sz="700" kern="0">
                <a:effectLst/>
                <a:latin typeface="Arial" panose="020B0604020202020204" pitchFamily="34" charset="0"/>
                <a:ea typeface="Aptos" panose="020B0004020202020204" pitchFamily="34" charset="0"/>
              </a:rPr>
              <a:t>up from </a:t>
            </a:r>
            <a:r>
              <a:rPr lang="en-NZ" sz="700" b="1" kern="0">
                <a:solidFill>
                  <a:srgbClr val="097D85"/>
                </a:solidFill>
                <a:effectLst/>
                <a:latin typeface="Arial" panose="020B0604020202020204" pitchFamily="34" charset="0"/>
                <a:ea typeface="Aptos" panose="020B0004020202020204" pitchFamily="34" charset="0"/>
              </a:rPr>
              <a:t>23</a:t>
            </a:r>
            <a:r>
              <a:rPr lang="en-NZ" sz="700" kern="0">
                <a:solidFill>
                  <a:srgbClr val="097D85"/>
                </a:solidFill>
                <a:effectLst/>
                <a:latin typeface="Arial" panose="020B0604020202020204" pitchFamily="34" charset="0"/>
                <a:ea typeface="Aptos" panose="020B0004020202020204" pitchFamily="34" charset="0"/>
              </a:rPr>
              <a:t> in 2024</a:t>
            </a:r>
            <a:endParaRPr lang="en-NZ" sz="700"/>
          </a:p>
        </p:txBody>
      </p:sp>
      <p:sp>
        <p:nvSpPr>
          <p:cNvPr id="59" name="Arrow: Up 58">
            <a:extLst>
              <a:ext uri="{FF2B5EF4-FFF2-40B4-BE49-F238E27FC236}">
                <a16:creationId xmlns:a16="http://schemas.microsoft.com/office/drawing/2014/main" id="{AEE41111-3EB3-87F4-F819-0EC405B1530D}"/>
              </a:ext>
            </a:extLst>
          </p:cNvPr>
          <p:cNvSpPr/>
          <p:nvPr/>
        </p:nvSpPr>
        <p:spPr>
          <a:xfrm>
            <a:off x="288564" y="3898688"/>
            <a:ext cx="278320" cy="469900"/>
          </a:xfrm>
          <a:prstGeom prst="upArrow">
            <a:avLst/>
          </a:prstGeom>
          <a:solidFill>
            <a:schemeClr val="bg1"/>
          </a:solidFill>
          <a:ln w="19050">
            <a:solidFill>
              <a:srgbClr val="097D85"/>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NZ"/>
          </a:p>
        </p:txBody>
      </p:sp>
      <p:sp>
        <p:nvSpPr>
          <p:cNvPr id="61" name="TextBox 60">
            <a:extLst>
              <a:ext uri="{FF2B5EF4-FFF2-40B4-BE49-F238E27FC236}">
                <a16:creationId xmlns:a16="http://schemas.microsoft.com/office/drawing/2014/main" id="{E9C2687C-0090-B2B1-32C9-C75D84063FC7}"/>
              </a:ext>
            </a:extLst>
          </p:cNvPr>
          <p:cNvSpPr txBox="1"/>
          <p:nvPr/>
        </p:nvSpPr>
        <p:spPr>
          <a:xfrm>
            <a:off x="210359" y="4741391"/>
            <a:ext cx="1777190" cy="738664"/>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Tertiary Training Programme Growth</a:t>
            </a:r>
            <a:r>
              <a:rPr lang="en-NZ" sz="700" kern="0">
                <a:effectLst/>
                <a:latin typeface="Arial" panose="020B0604020202020204" pitchFamily="34" charset="0"/>
                <a:ea typeface="Aptos" panose="020B0004020202020204" pitchFamily="34" charset="0"/>
              </a:rPr>
              <a:t>: </a:t>
            </a:r>
            <a:br>
              <a:rPr lang="en-NZ" sz="700" kern="0">
                <a:effectLst/>
                <a:latin typeface="Arial" panose="020B0604020202020204" pitchFamily="34" charset="0"/>
                <a:ea typeface="Aptos" panose="020B0004020202020204" pitchFamily="34" charset="0"/>
              </a:rPr>
            </a:br>
            <a:r>
              <a:rPr lang="en-NZ" sz="700" kern="0">
                <a:effectLst/>
                <a:latin typeface="Arial" panose="020B0604020202020204" pitchFamily="34" charset="0"/>
                <a:ea typeface="Aptos" panose="020B0004020202020204" pitchFamily="34" charset="0"/>
              </a:rPr>
              <a:t>AUT reported a </a:t>
            </a:r>
            <a:br>
              <a:rPr lang="en-NZ" sz="700" kern="0">
                <a:effectLst/>
                <a:latin typeface="Arial" panose="020B0604020202020204" pitchFamily="34" charset="0"/>
                <a:ea typeface="Aptos" panose="020B0004020202020204" pitchFamily="34" charset="0"/>
              </a:rPr>
            </a:br>
            <a:r>
              <a:rPr lang="en-US" sz="700" b="1" kern="0">
                <a:solidFill>
                  <a:srgbClr val="097D85"/>
                </a:solidFill>
                <a:effectLst/>
                <a:latin typeface="Arial" panose="020B0604020202020204" pitchFamily="34" charset="0"/>
                <a:ea typeface="Arial" panose="020B0604020202020204" pitchFamily="34" charset="0"/>
                <a:cs typeface="Arial" panose="020B0604020202020204" pitchFamily="34" charset="0"/>
              </a:rPr>
              <a:t>28% </a:t>
            </a:r>
            <a:r>
              <a:rPr lang="en-US" sz="700" kern="0">
                <a:solidFill>
                  <a:srgbClr val="097D85"/>
                </a:solidFill>
                <a:effectLst/>
                <a:latin typeface="Arial" panose="020B0604020202020204" pitchFamily="34" charset="0"/>
                <a:ea typeface="Arial" panose="020B0604020202020204" pitchFamily="34" charset="0"/>
                <a:cs typeface="Arial" panose="020B0604020202020204" pitchFamily="34" charset="0"/>
              </a:rPr>
              <a:t>increase </a:t>
            </a:r>
            <a:br>
              <a:rPr lang="en-US" sz="700" b="1" kern="0">
                <a:solidFill>
                  <a:srgbClr val="E97132"/>
                </a:solidFill>
                <a:effectLst/>
                <a:latin typeface="Arial" panose="020B0604020202020204" pitchFamily="34" charset="0"/>
                <a:ea typeface="Arial" panose="020B0604020202020204" pitchFamily="34" charset="0"/>
                <a:cs typeface="Arial" panose="020B0604020202020204" pitchFamily="34" charset="0"/>
              </a:rPr>
            </a:br>
            <a:r>
              <a:rPr lang="en-NZ" sz="700" kern="0">
                <a:effectLst/>
                <a:latin typeface="Arial" panose="020B0604020202020204" pitchFamily="34" charset="0"/>
                <a:ea typeface="Aptos" panose="020B0004020202020204" pitchFamily="34" charset="0"/>
              </a:rPr>
              <a:t>in student enrolments for </a:t>
            </a:r>
          </a:p>
          <a:p>
            <a:r>
              <a:rPr lang="en-NZ" sz="700" kern="0">
                <a:effectLst/>
                <a:latin typeface="Arial" panose="020B0604020202020204" pitchFamily="34" charset="0"/>
                <a:ea typeface="Aptos" panose="020B0004020202020204" pitchFamily="34" charset="0"/>
              </a:rPr>
              <a:t>the Perioperative </a:t>
            </a:r>
          </a:p>
          <a:p>
            <a:r>
              <a:rPr lang="en-NZ" sz="700" kern="0">
                <a:effectLst/>
                <a:latin typeface="Arial" panose="020B0604020202020204" pitchFamily="34" charset="0"/>
                <a:ea typeface="Aptos" panose="020B0004020202020204" pitchFamily="34" charset="0"/>
              </a:rPr>
              <a:t>Practitioner programme</a:t>
            </a:r>
            <a:endParaRPr lang="en-NZ" sz="700"/>
          </a:p>
        </p:txBody>
      </p:sp>
      <p:pic>
        <p:nvPicPr>
          <p:cNvPr id="62" name="Picture 61" descr="A blue outline of a person with a book&#10;&#10;Description automatically generated">
            <a:extLst>
              <a:ext uri="{FF2B5EF4-FFF2-40B4-BE49-F238E27FC236}">
                <a16:creationId xmlns:a16="http://schemas.microsoft.com/office/drawing/2014/main" id="{00DDAFA7-A579-A7F5-A83F-837A2BFB7D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1408497" y="4911125"/>
            <a:ext cx="573135" cy="532232"/>
          </a:xfrm>
          <a:prstGeom prst="rect">
            <a:avLst/>
          </a:prstGeom>
          <a:noFill/>
          <a:ln>
            <a:noFill/>
          </a:ln>
        </p:spPr>
      </p:pic>
      <p:sp>
        <p:nvSpPr>
          <p:cNvPr id="63" name="TextBox 62">
            <a:extLst>
              <a:ext uri="{FF2B5EF4-FFF2-40B4-BE49-F238E27FC236}">
                <a16:creationId xmlns:a16="http://schemas.microsoft.com/office/drawing/2014/main" id="{1E78C513-6563-0666-B6CF-E897E2A4E005}"/>
              </a:ext>
            </a:extLst>
          </p:cNvPr>
          <p:cNvSpPr txBox="1"/>
          <p:nvPr/>
        </p:nvSpPr>
        <p:spPr>
          <a:xfrm>
            <a:off x="2995822" y="1022062"/>
            <a:ext cx="1364343" cy="307777"/>
          </a:xfrm>
          <a:prstGeom prst="rect">
            <a:avLst/>
          </a:prstGeom>
          <a:noFill/>
        </p:spPr>
        <p:txBody>
          <a:bodyPr wrap="square" rtlCol="0">
            <a:spAutoFit/>
          </a:bodyPr>
          <a:lstStyle/>
          <a:p>
            <a:pPr algn="ctr"/>
            <a:r>
              <a:rPr lang="en-NZ" sz="1400" b="1" kern="0">
                <a:solidFill>
                  <a:srgbClr val="00468B"/>
                </a:solidFill>
                <a:effectLst/>
                <a:latin typeface="Poppins" panose="00000500000000000000" pitchFamily="2" charset="0"/>
                <a:ea typeface="Aptos" panose="020B0004020202020204" pitchFamily="34" charset="0"/>
                <a:cs typeface="Poppins" panose="00000500000000000000" pitchFamily="2" charset="0"/>
              </a:rPr>
              <a:t>Priority 2 </a:t>
            </a:r>
            <a:endParaRPr lang="en-NZ"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048" name="TextBox 2047">
            <a:extLst>
              <a:ext uri="{FF2B5EF4-FFF2-40B4-BE49-F238E27FC236}">
                <a16:creationId xmlns:a16="http://schemas.microsoft.com/office/drawing/2014/main" id="{09BB7D8E-549D-06B9-A2F0-EC90D50970FE}"/>
              </a:ext>
            </a:extLst>
          </p:cNvPr>
          <p:cNvSpPr txBox="1"/>
          <p:nvPr/>
        </p:nvSpPr>
        <p:spPr>
          <a:xfrm>
            <a:off x="2693041" y="1257011"/>
            <a:ext cx="1890266" cy="338554"/>
          </a:xfrm>
          <a:prstGeom prst="rect">
            <a:avLst/>
          </a:prstGeom>
          <a:noFill/>
        </p:spPr>
        <p:txBody>
          <a:bodyPr wrap="square" rtlCol="0">
            <a:spAutoFit/>
          </a:bodyPr>
          <a:lstStyle/>
          <a:p>
            <a:pPr algn="ctr"/>
            <a:r>
              <a:rPr lang="en-NZ" sz="800" b="1" kern="0">
                <a:solidFill>
                  <a:srgbClr val="00468B"/>
                </a:solidFill>
                <a:effectLst/>
                <a:latin typeface="Arial" panose="020B0604020202020204" pitchFamily="34" charset="0"/>
                <a:ea typeface="Times New Roman" panose="02020603050405020304" pitchFamily="18" charset="0"/>
                <a:cs typeface="Times New Roman" panose="02020603050405020304" pitchFamily="18" charset="0"/>
              </a:rPr>
              <a:t>Work differently for productivity </a:t>
            </a:r>
            <a:br>
              <a:rPr lang="en-NZ" sz="800" b="1" kern="0">
                <a:solidFill>
                  <a:srgbClr val="00468B"/>
                </a:solidFill>
                <a:effectLst/>
                <a:latin typeface="Arial" panose="020B0604020202020204" pitchFamily="34" charset="0"/>
                <a:ea typeface="Times New Roman" panose="02020603050405020304" pitchFamily="18" charset="0"/>
                <a:cs typeface="Times New Roman" panose="02020603050405020304" pitchFamily="18" charset="0"/>
              </a:rPr>
            </a:br>
            <a:r>
              <a:rPr lang="en-NZ" sz="800" b="1" kern="0">
                <a:solidFill>
                  <a:srgbClr val="00468B"/>
                </a:solidFill>
                <a:effectLst/>
                <a:latin typeface="Arial" panose="020B0604020202020204" pitchFamily="34" charset="0"/>
                <a:ea typeface="Times New Roman" panose="02020603050405020304" pitchFamily="18" charset="0"/>
                <a:cs typeface="Times New Roman" panose="02020603050405020304" pitchFamily="18" charset="0"/>
              </a:rPr>
              <a:t>and better care</a:t>
            </a:r>
            <a:endParaRPr lang="en-NZ" sz="8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056" name="TextBox 2055">
            <a:extLst>
              <a:ext uri="{FF2B5EF4-FFF2-40B4-BE49-F238E27FC236}">
                <a16:creationId xmlns:a16="http://schemas.microsoft.com/office/drawing/2014/main" id="{7D25287D-96D2-47A2-CC94-415B63D6E0DC}"/>
              </a:ext>
            </a:extLst>
          </p:cNvPr>
          <p:cNvSpPr txBox="1"/>
          <p:nvPr/>
        </p:nvSpPr>
        <p:spPr>
          <a:xfrm>
            <a:off x="3085497" y="1710723"/>
            <a:ext cx="1630381" cy="630942"/>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Protective security programme </a:t>
            </a:r>
            <a:r>
              <a:rPr lang="en-NZ" sz="700" kern="0">
                <a:effectLst/>
                <a:latin typeface="Arial" panose="020B0604020202020204" pitchFamily="34" charset="0"/>
                <a:ea typeface="Aptos" panose="020B0004020202020204" pitchFamily="34" charset="0"/>
              </a:rPr>
              <a:t>implemented to keep frontline Health NZ staff safe reinforcing our </a:t>
            </a:r>
            <a:r>
              <a:rPr lang="en-NZ" sz="700" kern="0">
                <a:solidFill>
                  <a:srgbClr val="00468B"/>
                </a:solidFill>
                <a:effectLst/>
                <a:latin typeface="Arial" panose="020B0604020202020204" pitchFamily="34" charset="0"/>
                <a:ea typeface="Aptos" panose="020B0004020202020204" pitchFamily="34" charset="0"/>
              </a:rPr>
              <a:t>commitment to protecting people, assets, and information</a:t>
            </a:r>
            <a:endParaRPr lang="en-NZ" sz="700"/>
          </a:p>
        </p:txBody>
      </p:sp>
      <p:pic>
        <p:nvPicPr>
          <p:cNvPr id="2057" name="Picture 2056" descr="A blue line drawing of people with a check mark&#10;&#10;Description automatically generated">
            <a:extLst>
              <a:ext uri="{FF2B5EF4-FFF2-40B4-BE49-F238E27FC236}">
                <a16:creationId xmlns:a16="http://schemas.microsoft.com/office/drawing/2014/main" id="{30CDDA1F-68A1-4C9D-E105-DE4FE563B3E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auto">
          <a:xfrm>
            <a:off x="2604858" y="1789652"/>
            <a:ext cx="460375" cy="426720"/>
          </a:xfrm>
          <a:prstGeom prst="rect">
            <a:avLst/>
          </a:prstGeom>
          <a:noFill/>
          <a:ln>
            <a:noFill/>
          </a:ln>
        </p:spPr>
      </p:pic>
      <p:sp>
        <p:nvSpPr>
          <p:cNvPr id="2059" name="TextBox 2058">
            <a:extLst>
              <a:ext uri="{FF2B5EF4-FFF2-40B4-BE49-F238E27FC236}">
                <a16:creationId xmlns:a16="http://schemas.microsoft.com/office/drawing/2014/main" id="{93058E6A-7674-1A16-6D8E-1997E32D4F7B}"/>
              </a:ext>
            </a:extLst>
          </p:cNvPr>
          <p:cNvSpPr txBox="1"/>
          <p:nvPr/>
        </p:nvSpPr>
        <p:spPr>
          <a:xfrm>
            <a:off x="2558538" y="2456823"/>
            <a:ext cx="1831161" cy="846386"/>
          </a:xfrm>
          <a:prstGeom prst="rect">
            <a:avLst/>
          </a:prstGeom>
          <a:noFill/>
        </p:spPr>
        <p:txBody>
          <a:bodyPr wrap="square">
            <a:spAutoFit/>
          </a:bodyPr>
          <a:lstStyle/>
          <a:p>
            <a:r>
              <a:rPr lang="en-NZ" sz="700" b="1" kern="0" dirty="0">
                <a:effectLst/>
                <a:latin typeface="Arial" panose="020B0604020202020204" pitchFamily="34" charset="0"/>
                <a:ea typeface="Aptos" panose="020B0004020202020204" pitchFamily="34" charset="0"/>
              </a:rPr>
              <a:t>Managing Health Challenges at Work Policy</a:t>
            </a:r>
            <a:r>
              <a:rPr lang="en-NZ" sz="700" kern="0" dirty="0">
                <a:effectLst/>
                <a:latin typeface="Arial" panose="020B0604020202020204" pitchFamily="34" charset="0"/>
                <a:ea typeface="Aptos" panose="020B0004020202020204" pitchFamily="34" charset="0"/>
              </a:rPr>
              <a:t> implemented to </a:t>
            </a:r>
            <a:br>
              <a:rPr lang="en-NZ" sz="700" kern="0" dirty="0">
                <a:effectLst/>
                <a:latin typeface="Arial" panose="020B0604020202020204" pitchFamily="34" charset="0"/>
                <a:ea typeface="Aptos" panose="020B0004020202020204" pitchFamily="34" charset="0"/>
              </a:rPr>
            </a:br>
            <a:r>
              <a:rPr lang="en-NZ" sz="700" kern="0" dirty="0">
                <a:effectLst/>
                <a:latin typeface="Arial" panose="020B0604020202020204" pitchFamily="34" charset="0"/>
                <a:ea typeface="Aptos" panose="020B0004020202020204" pitchFamily="34" charset="0"/>
              </a:rPr>
              <a:t>establish a consistent and </a:t>
            </a:r>
            <a:br>
              <a:rPr lang="en-NZ" sz="700" kern="0" dirty="0">
                <a:effectLst/>
                <a:latin typeface="Arial" panose="020B0604020202020204" pitchFamily="34" charset="0"/>
                <a:ea typeface="Aptos" panose="020B0004020202020204" pitchFamily="34" charset="0"/>
              </a:rPr>
            </a:br>
            <a:r>
              <a:rPr lang="en-NZ" sz="700" kern="0" dirty="0">
                <a:effectLst/>
                <a:latin typeface="Arial" panose="020B0604020202020204" pitchFamily="34" charset="0"/>
                <a:ea typeface="Aptos" panose="020B0004020202020204" pitchFamily="34" charset="0"/>
              </a:rPr>
              <a:t>equitable approach </a:t>
            </a:r>
            <a:br>
              <a:rPr lang="en-NZ" sz="700" kern="0" dirty="0">
                <a:effectLst/>
                <a:latin typeface="Arial" panose="020B0604020202020204" pitchFamily="34" charset="0"/>
                <a:ea typeface="Aptos" panose="020B0004020202020204" pitchFamily="34" charset="0"/>
              </a:rPr>
            </a:br>
            <a:r>
              <a:rPr lang="en-NZ" sz="700" kern="0" dirty="0">
                <a:solidFill>
                  <a:srgbClr val="00468B"/>
                </a:solidFill>
                <a:effectLst/>
                <a:latin typeface="Arial" panose="020B0604020202020204" pitchFamily="34" charset="0"/>
                <a:ea typeface="Aptos" panose="020B0004020202020204" pitchFamily="34" charset="0"/>
              </a:rPr>
              <a:t>to supporting employees </a:t>
            </a:r>
            <a:br>
              <a:rPr lang="en-NZ" sz="700" kern="0" dirty="0">
                <a:solidFill>
                  <a:srgbClr val="00468B"/>
                </a:solidFill>
                <a:effectLst/>
                <a:latin typeface="Arial" panose="020B0604020202020204" pitchFamily="34" charset="0"/>
                <a:ea typeface="Aptos" panose="020B0004020202020204" pitchFamily="34" charset="0"/>
              </a:rPr>
            </a:br>
            <a:r>
              <a:rPr lang="en-NZ" sz="700" kern="0" dirty="0">
                <a:solidFill>
                  <a:srgbClr val="00468B"/>
                </a:solidFill>
                <a:effectLst/>
                <a:latin typeface="Arial" panose="020B0604020202020204" pitchFamily="34" charset="0"/>
                <a:ea typeface="Aptos" panose="020B0004020202020204" pitchFamily="34" charset="0"/>
              </a:rPr>
              <a:t>managing health challenges</a:t>
            </a:r>
            <a:br>
              <a:rPr lang="en-NZ" sz="700" kern="0" dirty="0">
                <a:solidFill>
                  <a:srgbClr val="00468B"/>
                </a:solidFill>
                <a:effectLst/>
                <a:latin typeface="Arial" panose="020B0604020202020204" pitchFamily="34" charset="0"/>
                <a:ea typeface="Aptos" panose="020B0004020202020204" pitchFamily="34" charset="0"/>
              </a:rPr>
            </a:br>
            <a:r>
              <a:rPr lang="en-NZ" sz="700" kern="0" dirty="0">
                <a:solidFill>
                  <a:srgbClr val="00468B"/>
                </a:solidFill>
                <a:effectLst/>
                <a:latin typeface="Arial" panose="020B0604020202020204" pitchFamily="34" charset="0"/>
                <a:ea typeface="Aptos" panose="020B0004020202020204" pitchFamily="34" charset="0"/>
              </a:rPr>
              <a:t> across HNZ</a:t>
            </a:r>
            <a:endParaRPr lang="en-NZ" sz="700" dirty="0"/>
          </a:p>
        </p:txBody>
      </p:sp>
      <p:pic>
        <p:nvPicPr>
          <p:cNvPr id="2060" name="Picture 2059" descr="A blue neon sign of handshake&#10;&#10;Description automatically generated">
            <a:extLst>
              <a:ext uri="{FF2B5EF4-FFF2-40B4-BE49-F238E27FC236}">
                <a16:creationId xmlns:a16="http://schemas.microsoft.com/office/drawing/2014/main" id="{A383E9F5-EE97-E3E5-4029-5FD9ED97B6E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auto">
          <a:xfrm>
            <a:off x="3930223" y="2670084"/>
            <a:ext cx="619546" cy="575989"/>
          </a:xfrm>
          <a:prstGeom prst="rect">
            <a:avLst/>
          </a:prstGeom>
          <a:noFill/>
          <a:ln>
            <a:noFill/>
          </a:ln>
        </p:spPr>
      </p:pic>
      <p:sp>
        <p:nvSpPr>
          <p:cNvPr id="2062" name="TextBox 2061">
            <a:extLst>
              <a:ext uri="{FF2B5EF4-FFF2-40B4-BE49-F238E27FC236}">
                <a16:creationId xmlns:a16="http://schemas.microsoft.com/office/drawing/2014/main" id="{97F0C36C-1C52-9A4A-6F7E-07D733C51AA0}"/>
              </a:ext>
            </a:extLst>
          </p:cNvPr>
          <p:cNvSpPr txBox="1"/>
          <p:nvPr/>
        </p:nvSpPr>
        <p:spPr>
          <a:xfrm>
            <a:off x="3065233" y="3489059"/>
            <a:ext cx="1713708" cy="846386"/>
          </a:xfrm>
          <a:prstGeom prst="rect">
            <a:avLst/>
          </a:prstGeom>
          <a:noFill/>
        </p:spPr>
        <p:txBody>
          <a:bodyPr wrap="square">
            <a:spAutoFit/>
          </a:bodyPr>
          <a:lstStyle/>
          <a:p>
            <a:r>
              <a:rPr lang="en-NZ" sz="700" b="1" kern="0" dirty="0">
                <a:effectLst/>
                <a:latin typeface="Arial" panose="020B0604020202020204" pitchFamily="34" charset="0"/>
                <a:ea typeface="Aptos" panose="020B0004020202020204" pitchFamily="34" charset="0"/>
              </a:rPr>
              <a:t>Work-Related Injury and Rehabilitation Policy </a:t>
            </a:r>
            <a:r>
              <a:rPr lang="en-NZ" sz="700" kern="0" dirty="0">
                <a:effectLst/>
                <a:latin typeface="Arial" panose="020B0604020202020204" pitchFamily="34" charset="0"/>
                <a:ea typeface="Aptos" panose="020B0004020202020204" pitchFamily="34" charset="0"/>
              </a:rPr>
              <a:t>implemented committing to </a:t>
            </a:r>
            <a:r>
              <a:rPr lang="en-NZ" sz="700" kern="0" dirty="0">
                <a:solidFill>
                  <a:srgbClr val="00468B"/>
                </a:solidFill>
                <a:effectLst/>
                <a:latin typeface="Arial" panose="020B0604020202020204" pitchFamily="34" charset="0"/>
                <a:ea typeface="Aptos" panose="020B0004020202020204" pitchFamily="34" charset="0"/>
              </a:rPr>
              <a:t>early intervention, effective rehabilitation, and ensuring a safe return to work for our employees</a:t>
            </a:r>
            <a:r>
              <a:rPr lang="en-NZ" sz="700" kern="0" dirty="0">
                <a:effectLst/>
                <a:latin typeface="Arial" panose="020B0604020202020204" pitchFamily="34" charset="0"/>
                <a:ea typeface="Aptos" panose="020B0004020202020204" pitchFamily="34" charset="0"/>
              </a:rPr>
              <a:t>. Health NZ is now an accredited employer under the ACC programme</a:t>
            </a:r>
            <a:endParaRPr lang="en-NZ" sz="700" dirty="0"/>
          </a:p>
        </p:txBody>
      </p:sp>
      <p:pic>
        <p:nvPicPr>
          <p:cNvPr id="2063" name="Picture 2062" descr="A blue neon sign with a person touching another person's arm&#10;&#10;Description automatically generated">
            <a:extLst>
              <a:ext uri="{FF2B5EF4-FFF2-40B4-BE49-F238E27FC236}">
                <a16:creationId xmlns:a16="http://schemas.microsoft.com/office/drawing/2014/main" id="{3F1BAA23-4860-21DB-87D2-B1E166D006B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auto">
          <a:xfrm>
            <a:off x="2520484" y="3580024"/>
            <a:ext cx="607494" cy="563394"/>
          </a:xfrm>
          <a:prstGeom prst="rect">
            <a:avLst/>
          </a:prstGeom>
          <a:noFill/>
          <a:ln>
            <a:noFill/>
          </a:ln>
        </p:spPr>
      </p:pic>
      <p:sp>
        <p:nvSpPr>
          <p:cNvPr id="2065" name="TextBox 2064">
            <a:extLst>
              <a:ext uri="{FF2B5EF4-FFF2-40B4-BE49-F238E27FC236}">
                <a16:creationId xmlns:a16="http://schemas.microsoft.com/office/drawing/2014/main" id="{7A839E7A-A402-477D-60A8-3BB27846E4F5}"/>
              </a:ext>
            </a:extLst>
          </p:cNvPr>
          <p:cNvSpPr txBox="1"/>
          <p:nvPr/>
        </p:nvSpPr>
        <p:spPr>
          <a:xfrm>
            <a:off x="2512140" y="4578431"/>
            <a:ext cx="1848025" cy="954107"/>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cs typeface="Arial" panose="020B0604020202020204" pitchFamily="34" charset="0"/>
              </a:rPr>
              <a:t>Five new Long-Term Micro credentials </a:t>
            </a:r>
            <a:r>
              <a:rPr lang="en-NZ" sz="700" kern="0">
                <a:effectLst/>
                <a:latin typeface="Arial" panose="020B0604020202020204" pitchFamily="34" charset="0"/>
                <a:ea typeface="Aptos" panose="020B0004020202020204" pitchFamily="34" charset="0"/>
                <a:cs typeface="Arial" panose="020B0604020202020204" pitchFamily="34" charset="0"/>
              </a:rPr>
              <a:t>approved in collaboration with NGOs and </a:t>
            </a:r>
            <a:r>
              <a:rPr lang="en-NZ" sz="700" kern="0" err="1">
                <a:effectLst/>
                <a:latin typeface="Arial" panose="020B0604020202020204" pitchFamily="34" charset="0"/>
                <a:ea typeface="Aptos" panose="020B0004020202020204" pitchFamily="34" charset="0"/>
                <a:cs typeface="Arial" panose="020B0604020202020204" pitchFamily="34" charset="0"/>
              </a:rPr>
              <a:t>Toitū</a:t>
            </a:r>
            <a:r>
              <a:rPr lang="en-NZ" sz="700" kern="0">
                <a:effectLst/>
                <a:latin typeface="Arial" panose="020B0604020202020204" pitchFamily="34" charset="0"/>
                <a:ea typeface="Aptos" panose="020B0004020202020204" pitchFamily="34" charset="0"/>
                <a:cs typeface="Arial" panose="020B0604020202020204" pitchFamily="34" charset="0"/>
              </a:rPr>
              <a:t> te </a:t>
            </a:r>
            <a:r>
              <a:rPr lang="en-NZ" sz="700" kern="0" err="1">
                <a:effectLst/>
                <a:latin typeface="Arial" panose="020B0604020202020204" pitchFamily="34" charset="0"/>
                <a:ea typeface="Aptos" panose="020B0004020202020204" pitchFamily="34" charset="0"/>
                <a:cs typeface="Arial" panose="020B0604020202020204" pitchFamily="34" charset="0"/>
              </a:rPr>
              <a:t>Waiora</a:t>
            </a:r>
            <a:r>
              <a:rPr lang="en-NZ" sz="700" kern="0">
                <a:effectLst/>
                <a:latin typeface="Arial" panose="020B0604020202020204" pitchFamily="34" charset="0"/>
                <a:ea typeface="Aptos" panose="020B0004020202020204" pitchFamily="34" charset="0"/>
                <a:cs typeface="Arial" panose="020B0604020202020204" pitchFamily="34" charset="0"/>
              </a:rPr>
              <a:t>. For more info </a:t>
            </a:r>
            <a:br>
              <a:rPr lang="en-NZ" sz="700" kern="0">
                <a:effectLst/>
                <a:latin typeface="Arial" panose="020B0604020202020204" pitchFamily="34" charset="0"/>
                <a:ea typeface="Aptos" panose="020B0004020202020204" pitchFamily="34" charset="0"/>
                <a:cs typeface="Arial" panose="020B0604020202020204" pitchFamily="34" charset="0"/>
              </a:rPr>
            </a:b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Update on long-term </a:t>
            </a:r>
            <a:b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b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health conditions skill </a:t>
            </a:r>
            <a:b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b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standards, qualification, </a:t>
            </a:r>
            <a:b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b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and micro-credential </a:t>
            </a:r>
            <a:b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b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development - </a:t>
            </a:r>
            <a:r>
              <a:rPr lang="en-NZ" sz="700" b="1" u="sng" kern="0" err="1">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Toitū</a:t>
            </a:r>
            <a:r>
              <a:rPr lang="en-NZ" sz="700" b="1" u="sng" kern="0">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 te </a:t>
            </a:r>
            <a:r>
              <a:rPr lang="en-NZ" sz="700" b="1" u="sng" kern="0" err="1">
                <a:solidFill>
                  <a:srgbClr val="00468B"/>
                </a:solidFill>
                <a:effectLst/>
                <a:latin typeface="Arial" panose="020B0604020202020204" pitchFamily="34" charset="0"/>
                <a:ea typeface="Aptos" panose="020B00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Waiora</a:t>
            </a:r>
            <a:endParaRPr lang="en-NZ" sz="700">
              <a:solidFill>
                <a:srgbClr val="00468B"/>
              </a:solidFill>
              <a:latin typeface="Arial" panose="020B0604020202020204" pitchFamily="34" charset="0"/>
              <a:cs typeface="Arial" panose="020B0604020202020204" pitchFamily="34" charset="0"/>
            </a:endParaRPr>
          </a:p>
        </p:txBody>
      </p:sp>
      <p:pic>
        <p:nvPicPr>
          <p:cNvPr id="2066" name="Picture 2065" descr="A blue ribbon on a black background&#10;&#10;Description automatically generated">
            <a:extLst>
              <a:ext uri="{FF2B5EF4-FFF2-40B4-BE49-F238E27FC236}">
                <a16:creationId xmlns:a16="http://schemas.microsoft.com/office/drawing/2014/main" id="{36769B37-3684-7116-0DCD-34EFC362654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3980450" y="4937468"/>
            <a:ext cx="545882" cy="505889"/>
          </a:xfrm>
          <a:prstGeom prst="rect">
            <a:avLst/>
          </a:prstGeom>
          <a:noFill/>
          <a:ln>
            <a:noFill/>
          </a:ln>
        </p:spPr>
      </p:pic>
      <p:sp>
        <p:nvSpPr>
          <p:cNvPr id="2068" name="TextBox 2067">
            <a:extLst>
              <a:ext uri="{FF2B5EF4-FFF2-40B4-BE49-F238E27FC236}">
                <a16:creationId xmlns:a16="http://schemas.microsoft.com/office/drawing/2014/main" id="{6981A022-587C-72BC-CF4F-0BEF11B00696}"/>
              </a:ext>
            </a:extLst>
          </p:cNvPr>
          <p:cNvSpPr txBox="1"/>
          <p:nvPr/>
        </p:nvSpPr>
        <p:spPr>
          <a:xfrm>
            <a:off x="5005871" y="1701593"/>
            <a:ext cx="1409673" cy="523220"/>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To fund learner’s enrolment fees</a:t>
            </a:r>
            <a:r>
              <a:rPr lang="en-NZ" sz="700" kern="0">
                <a:effectLst/>
                <a:latin typeface="Arial" panose="020B0604020202020204" pitchFamily="34" charset="0"/>
                <a:ea typeface="Aptos" panose="020B0004020202020204" pitchFamily="34" charset="0"/>
              </a:rPr>
              <a:t> to the Level 4 NZ Certificate in Health and Wellbeing (Peer Support)</a:t>
            </a:r>
            <a:endParaRPr lang="en-NZ" sz="700"/>
          </a:p>
        </p:txBody>
      </p:sp>
      <p:sp>
        <p:nvSpPr>
          <p:cNvPr id="2069" name="TextBox 2068">
            <a:extLst>
              <a:ext uri="{FF2B5EF4-FFF2-40B4-BE49-F238E27FC236}">
                <a16:creationId xmlns:a16="http://schemas.microsoft.com/office/drawing/2014/main" id="{9525A07D-A10B-1098-8311-B0B038D6CB1A}"/>
              </a:ext>
            </a:extLst>
          </p:cNvPr>
          <p:cNvSpPr txBox="1"/>
          <p:nvPr/>
        </p:nvSpPr>
        <p:spPr>
          <a:xfrm>
            <a:off x="5460074" y="1022062"/>
            <a:ext cx="1364343" cy="307777"/>
          </a:xfrm>
          <a:prstGeom prst="rect">
            <a:avLst/>
          </a:prstGeom>
          <a:noFill/>
        </p:spPr>
        <p:txBody>
          <a:bodyPr wrap="square" rtlCol="0">
            <a:spAutoFit/>
          </a:bodyPr>
          <a:lstStyle/>
          <a:p>
            <a:pPr algn="ctr"/>
            <a:r>
              <a:rPr lang="en-NZ" sz="1400" b="1" kern="0">
                <a:solidFill>
                  <a:srgbClr val="502D79"/>
                </a:solidFill>
                <a:effectLst/>
                <a:latin typeface="Poppins" panose="00000500000000000000" pitchFamily="2" charset="0"/>
                <a:ea typeface="Aptos" panose="020B0004020202020204" pitchFamily="34" charset="0"/>
                <a:cs typeface="Poppins" panose="00000500000000000000" pitchFamily="2" charset="0"/>
              </a:rPr>
              <a:t>Priority 3 </a:t>
            </a:r>
            <a:endParaRPr lang="en-NZ" sz="14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070" name="TextBox 2069">
            <a:extLst>
              <a:ext uri="{FF2B5EF4-FFF2-40B4-BE49-F238E27FC236}">
                <a16:creationId xmlns:a16="http://schemas.microsoft.com/office/drawing/2014/main" id="{B398C36A-72CD-4C04-7A69-3D16236F2362}"/>
              </a:ext>
            </a:extLst>
          </p:cNvPr>
          <p:cNvSpPr txBox="1"/>
          <p:nvPr/>
        </p:nvSpPr>
        <p:spPr>
          <a:xfrm>
            <a:off x="5157293" y="1257011"/>
            <a:ext cx="1890266" cy="338554"/>
          </a:xfrm>
          <a:prstGeom prst="rect">
            <a:avLst/>
          </a:prstGeom>
          <a:noFill/>
        </p:spPr>
        <p:txBody>
          <a:bodyPr wrap="square" rtlCol="0">
            <a:spAutoFit/>
          </a:bodyPr>
          <a:lstStyle/>
          <a:p>
            <a:pPr algn="ctr"/>
            <a:r>
              <a:rPr lang="en-NZ" sz="800" b="1" kern="0">
                <a:solidFill>
                  <a:srgbClr val="502D79"/>
                </a:solidFill>
                <a:effectLst/>
                <a:latin typeface="Arial" panose="020B0604020202020204" pitchFamily="34" charset="0"/>
                <a:ea typeface="Times New Roman" panose="02020603050405020304" pitchFamily="18" charset="0"/>
                <a:cs typeface="Times New Roman" panose="02020603050405020304" pitchFamily="18" charset="0"/>
              </a:rPr>
              <a:t>Keep people well, close to home </a:t>
            </a:r>
            <a:br>
              <a:rPr lang="en-NZ" sz="800" b="1" kern="0">
                <a:solidFill>
                  <a:srgbClr val="502D79"/>
                </a:solidFill>
                <a:effectLst/>
                <a:latin typeface="Arial" panose="020B0604020202020204" pitchFamily="34" charset="0"/>
                <a:ea typeface="Times New Roman" panose="02020603050405020304" pitchFamily="18" charset="0"/>
                <a:cs typeface="Times New Roman" panose="02020603050405020304" pitchFamily="18" charset="0"/>
              </a:rPr>
            </a:br>
            <a:r>
              <a:rPr lang="en-NZ" sz="800" b="1" kern="0">
                <a:solidFill>
                  <a:srgbClr val="502D79"/>
                </a:solidFill>
                <a:effectLst/>
                <a:latin typeface="Arial" panose="020B0604020202020204" pitchFamily="34" charset="0"/>
                <a:ea typeface="Times New Roman" panose="02020603050405020304" pitchFamily="18" charset="0"/>
                <a:cs typeface="Times New Roman" panose="02020603050405020304" pitchFamily="18" charset="0"/>
              </a:rPr>
              <a:t>through primary care</a:t>
            </a:r>
            <a:endParaRPr lang="en-NZ" sz="8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pic>
        <p:nvPicPr>
          <p:cNvPr id="2071" name="Picture 2070" descr="A purple line drawing of a hand putting a coin into a box&#10;&#10;Description automatically generated">
            <a:extLst>
              <a:ext uri="{FF2B5EF4-FFF2-40B4-BE49-F238E27FC236}">
                <a16:creationId xmlns:a16="http://schemas.microsoft.com/office/drawing/2014/main" id="{5975FB5B-A7A9-3302-6707-1DB68ED6EE2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bwMode="auto">
          <a:xfrm>
            <a:off x="6455144" y="1659118"/>
            <a:ext cx="622628" cy="576917"/>
          </a:xfrm>
          <a:prstGeom prst="rect">
            <a:avLst/>
          </a:prstGeom>
          <a:noFill/>
          <a:ln>
            <a:noFill/>
          </a:ln>
        </p:spPr>
      </p:pic>
      <p:sp>
        <p:nvSpPr>
          <p:cNvPr id="2076" name="TextBox 2075">
            <a:extLst>
              <a:ext uri="{FF2B5EF4-FFF2-40B4-BE49-F238E27FC236}">
                <a16:creationId xmlns:a16="http://schemas.microsoft.com/office/drawing/2014/main" id="{4C356B72-F172-B99A-3077-097D2C1DA5A5}"/>
              </a:ext>
            </a:extLst>
          </p:cNvPr>
          <p:cNvSpPr txBox="1"/>
          <p:nvPr/>
        </p:nvSpPr>
        <p:spPr>
          <a:xfrm>
            <a:off x="5571809" y="2342832"/>
            <a:ext cx="1687470" cy="954107"/>
          </a:xfrm>
          <a:prstGeom prst="rect">
            <a:avLst/>
          </a:prstGeom>
          <a:noFill/>
        </p:spPr>
        <p:txBody>
          <a:bodyPr wrap="square">
            <a:spAutoFit/>
          </a:bodyPr>
          <a:lstStyle/>
          <a:p>
            <a:r>
              <a:rPr lang="en-NZ" sz="700" b="1" kern="0" dirty="0">
                <a:solidFill>
                  <a:srgbClr val="502D79"/>
                </a:solidFill>
                <a:effectLst/>
                <a:latin typeface="Arial" panose="020B0604020202020204" pitchFamily="34" charset="0"/>
                <a:ea typeface="Aptos" panose="020B0004020202020204" pitchFamily="34" charset="0"/>
              </a:rPr>
              <a:t>121</a:t>
            </a:r>
            <a:r>
              <a:rPr lang="en-NZ" sz="700" kern="0" dirty="0">
                <a:solidFill>
                  <a:srgbClr val="502D79"/>
                </a:solidFill>
                <a:effectLst/>
                <a:latin typeface="Arial" panose="020B0604020202020204" pitchFamily="34" charset="0"/>
                <a:ea typeface="Aptos" panose="020B0004020202020204" pitchFamily="34" charset="0"/>
              </a:rPr>
              <a:t> Nurse Practitioners </a:t>
            </a:r>
            <a:br>
              <a:rPr lang="en-NZ" sz="700" kern="0" dirty="0">
                <a:solidFill>
                  <a:srgbClr val="0F9ED5"/>
                </a:solidFill>
                <a:effectLst/>
                <a:latin typeface="Arial" panose="020B0604020202020204" pitchFamily="34" charset="0"/>
                <a:ea typeface="Aptos" panose="020B0004020202020204" pitchFamily="34" charset="0"/>
              </a:rPr>
            </a:br>
            <a:r>
              <a:rPr lang="en-NZ" sz="700" kern="0" dirty="0">
                <a:effectLst/>
                <a:latin typeface="Arial" panose="020B0604020202020204" pitchFamily="34" charset="0"/>
                <a:ea typeface="Aptos" panose="020B0004020202020204" pitchFamily="34" charset="0"/>
              </a:rPr>
              <a:t>in training 2025 </a:t>
            </a:r>
            <a:r>
              <a:rPr lang="en-NZ" sz="700" b="1" kern="0" dirty="0">
                <a:solidFill>
                  <a:srgbClr val="502D79"/>
                </a:solidFill>
                <a:effectLst/>
                <a:latin typeface="Arial" panose="020B0604020202020204" pitchFamily="34" charset="0"/>
                <a:ea typeface="Aptos" panose="020B0004020202020204" pitchFamily="34" charset="0"/>
              </a:rPr>
              <a:t>194</a:t>
            </a:r>
            <a:r>
              <a:rPr lang="en-NZ" sz="700" kern="0" dirty="0">
                <a:solidFill>
                  <a:srgbClr val="502D79"/>
                </a:solidFill>
                <a:effectLst/>
                <a:latin typeface="Arial" panose="020B0604020202020204" pitchFamily="34" charset="0"/>
                <a:ea typeface="Aptos" panose="020B0004020202020204" pitchFamily="34" charset="0"/>
              </a:rPr>
              <a:t> GPEP year ones </a:t>
            </a:r>
            <a:r>
              <a:rPr lang="en-NZ" sz="700" kern="0" dirty="0">
                <a:effectLst/>
                <a:latin typeface="Arial" panose="020B0604020202020204" pitchFamily="34" charset="0"/>
                <a:ea typeface="Aptos" panose="020B0004020202020204" pitchFamily="34" charset="0"/>
              </a:rPr>
              <a:t>in training, 2025 </a:t>
            </a:r>
            <a:r>
              <a:rPr lang="en-NZ" sz="700" b="1" kern="0" dirty="0">
                <a:effectLst/>
                <a:latin typeface="Arial" panose="020B0604020202020204" pitchFamily="34" charset="0"/>
                <a:ea typeface="Aptos" panose="020B0004020202020204" pitchFamily="34" charset="0"/>
              </a:rPr>
              <a:t>Supporting an additional</a:t>
            </a:r>
            <a:r>
              <a:rPr lang="en-NZ" sz="700" kern="0" dirty="0">
                <a:effectLst/>
                <a:latin typeface="Arial" panose="020B0604020202020204" pitchFamily="34" charset="0"/>
                <a:ea typeface="Aptos" panose="020B0004020202020204" pitchFamily="34" charset="0"/>
              </a:rPr>
              <a:t> </a:t>
            </a:r>
            <a:r>
              <a:rPr lang="en-NZ" sz="700" b="1" kern="0" dirty="0">
                <a:solidFill>
                  <a:srgbClr val="502D79"/>
                </a:solidFill>
                <a:effectLst/>
                <a:latin typeface="Arial" panose="020B0604020202020204" pitchFamily="34" charset="0"/>
                <a:ea typeface="Aptos" panose="020B0004020202020204" pitchFamily="34" charset="0"/>
              </a:rPr>
              <a:t>22 people on </a:t>
            </a:r>
            <a:r>
              <a:rPr lang="en-NZ" sz="700" kern="0" dirty="0">
                <a:solidFill>
                  <a:srgbClr val="502D79"/>
                </a:solidFill>
                <a:effectLst/>
                <a:latin typeface="Arial" panose="020B0604020202020204" pitchFamily="34" charset="0"/>
                <a:ea typeface="Aptos" panose="020B0004020202020204" pitchFamily="34" charset="0"/>
              </a:rPr>
              <a:t>Rural Medical Immersion Programme </a:t>
            </a:r>
            <a:r>
              <a:rPr lang="en-NZ" sz="700" kern="0" dirty="0">
                <a:effectLst/>
                <a:latin typeface="Arial" panose="020B0604020202020204" pitchFamily="34" charset="0"/>
                <a:ea typeface="Aptos" panose="020B0004020202020204" pitchFamily="34" charset="0"/>
              </a:rPr>
              <a:t>to supplement the numbers supported by the Universities of Otago and Auckland </a:t>
            </a:r>
            <a:endParaRPr lang="en-NZ" sz="700" dirty="0"/>
          </a:p>
        </p:txBody>
      </p:sp>
      <p:pic>
        <p:nvPicPr>
          <p:cNvPr id="2079" name="Picture 2078" descr="A purple line art of a person&#10;&#10;Description automatically generated">
            <a:extLst>
              <a:ext uri="{FF2B5EF4-FFF2-40B4-BE49-F238E27FC236}">
                <a16:creationId xmlns:a16="http://schemas.microsoft.com/office/drawing/2014/main" id="{F533B272-05B3-6998-D605-3EA0A05BB99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bwMode="auto">
          <a:xfrm>
            <a:off x="5020946" y="2413295"/>
            <a:ext cx="575710" cy="534907"/>
          </a:xfrm>
          <a:prstGeom prst="rect">
            <a:avLst/>
          </a:prstGeom>
          <a:noFill/>
          <a:ln>
            <a:noFill/>
          </a:ln>
        </p:spPr>
      </p:pic>
      <p:sp>
        <p:nvSpPr>
          <p:cNvPr id="2081" name="TextBox 2080">
            <a:extLst>
              <a:ext uri="{FF2B5EF4-FFF2-40B4-BE49-F238E27FC236}">
                <a16:creationId xmlns:a16="http://schemas.microsoft.com/office/drawing/2014/main" id="{6F6BB0C4-BA2D-CAFD-0A20-EF3F00DED82C}"/>
              </a:ext>
            </a:extLst>
          </p:cNvPr>
          <p:cNvSpPr txBox="1"/>
          <p:nvPr/>
        </p:nvSpPr>
        <p:spPr>
          <a:xfrm>
            <a:off x="5005870" y="3326267"/>
            <a:ext cx="1693380" cy="738664"/>
          </a:xfrm>
          <a:prstGeom prst="rect">
            <a:avLst/>
          </a:prstGeom>
          <a:noFill/>
        </p:spPr>
        <p:txBody>
          <a:bodyPr wrap="square">
            <a:spAutoFit/>
          </a:bodyPr>
          <a:lstStyle/>
          <a:p>
            <a:r>
              <a:rPr lang="en-NZ" sz="700" b="1" kern="0" dirty="0">
                <a:effectLst/>
                <a:latin typeface="Arial" panose="020B0604020202020204" pitchFamily="34" charset="0"/>
                <a:ea typeface="Aptos" panose="020B0004020202020204" pitchFamily="34" charset="0"/>
              </a:rPr>
              <a:t>A pilot programme for </a:t>
            </a:r>
            <a:r>
              <a:rPr lang="en-NZ" sz="700" b="1" kern="0" dirty="0">
                <a:latin typeface="Arial" panose="020B0604020202020204" pitchFamily="34" charset="0"/>
                <a:ea typeface="Aptos" panose="020B0004020202020204" pitchFamily="34" charset="0"/>
              </a:rPr>
              <a:t>funding</a:t>
            </a:r>
            <a:r>
              <a:rPr lang="en-NZ" sz="700" kern="0" dirty="0">
                <a:latin typeface="Arial" panose="020B0604020202020204" pitchFamily="34" charset="0"/>
                <a:ea typeface="Aptos" panose="020B0004020202020204" pitchFamily="34" charset="0"/>
              </a:rPr>
              <a:t> </a:t>
            </a:r>
            <a:r>
              <a:rPr lang="en-NZ" sz="700" b="1" kern="0" dirty="0">
                <a:effectLst/>
                <a:latin typeface="Arial" panose="020B0604020202020204" pitchFamily="34" charset="0"/>
                <a:ea typeface="Aptos" panose="020B0004020202020204" pitchFamily="34" charset="0"/>
              </a:rPr>
              <a:t> Primary and Community employers</a:t>
            </a:r>
            <a:br>
              <a:rPr lang="en-NZ" sz="700" kern="0" dirty="0">
                <a:effectLst/>
                <a:latin typeface="Arial" panose="020B0604020202020204" pitchFamily="34" charset="0"/>
                <a:ea typeface="Aptos" panose="020B0004020202020204" pitchFamily="34" charset="0"/>
              </a:rPr>
            </a:br>
            <a:r>
              <a:rPr lang="en-NZ" sz="700" kern="0" dirty="0">
                <a:effectLst/>
                <a:latin typeface="Arial" panose="020B0604020202020204" pitchFamily="34" charset="0"/>
                <a:ea typeface="Aptos" panose="020B0004020202020204" pitchFamily="34" charset="0"/>
              </a:rPr>
              <a:t>available for up to</a:t>
            </a:r>
            <a:r>
              <a:rPr lang="en-NZ" sz="700" b="1" kern="0" dirty="0">
                <a:effectLst/>
                <a:latin typeface="Arial" panose="020B0604020202020204" pitchFamily="34" charset="0"/>
                <a:ea typeface="Aptos" panose="020B0004020202020204" pitchFamily="34" charset="0"/>
              </a:rPr>
              <a:t> </a:t>
            </a:r>
            <a:r>
              <a:rPr lang="en-NZ" sz="700" b="1" kern="0" dirty="0">
                <a:solidFill>
                  <a:srgbClr val="502D79"/>
                </a:solidFill>
                <a:effectLst/>
                <a:latin typeface="Arial" panose="020B0604020202020204" pitchFamily="34" charset="0"/>
                <a:ea typeface="Aptos" panose="020B0004020202020204" pitchFamily="34" charset="0"/>
              </a:rPr>
              <a:t>200</a:t>
            </a:r>
            <a:r>
              <a:rPr lang="en-NZ" sz="700" kern="0" dirty="0">
                <a:solidFill>
                  <a:srgbClr val="502D79"/>
                </a:solidFill>
                <a:effectLst/>
                <a:latin typeface="Arial" panose="020B0604020202020204" pitchFamily="34" charset="0"/>
                <a:ea typeface="Aptos" panose="020B0004020202020204" pitchFamily="34" charset="0"/>
              </a:rPr>
              <a:t> graduate Registered Nurses</a:t>
            </a:r>
            <a:r>
              <a:rPr lang="en-NZ" sz="700" kern="0" dirty="0">
                <a:effectLst/>
                <a:latin typeface="Arial" panose="020B0604020202020204" pitchFamily="34" charset="0"/>
                <a:ea typeface="Aptos" panose="020B0004020202020204" pitchFamily="34" charset="0"/>
              </a:rPr>
              <a:t>, to gain employment in a primary and community setting</a:t>
            </a:r>
            <a:endParaRPr lang="en-NZ" sz="700" dirty="0"/>
          </a:p>
        </p:txBody>
      </p:sp>
      <p:pic>
        <p:nvPicPr>
          <p:cNvPr id="2082" name="Picture 2081" descr="A purple cross on a hand&#10;&#10;Description automatically generated">
            <a:extLst>
              <a:ext uri="{FF2B5EF4-FFF2-40B4-BE49-F238E27FC236}">
                <a16:creationId xmlns:a16="http://schemas.microsoft.com/office/drawing/2014/main" id="{EBA60820-12BB-5874-517A-1AC05B831B5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bwMode="auto">
          <a:xfrm>
            <a:off x="6548335" y="3431156"/>
            <a:ext cx="591820" cy="548640"/>
          </a:xfrm>
          <a:prstGeom prst="rect">
            <a:avLst/>
          </a:prstGeom>
          <a:noFill/>
          <a:ln>
            <a:noFill/>
          </a:ln>
        </p:spPr>
      </p:pic>
      <p:sp>
        <p:nvSpPr>
          <p:cNvPr id="2085" name="TextBox 2084">
            <a:extLst>
              <a:ext uri="{FF2B5EF4-FFF2-40B4-BE49-F238E27FC236}">
                <a16:creationId xmlns:a16="http://schemas.microsoft.com/office/drawing/2014/main" id="{198C8AED-9572-F05B-3BFD-BF1AA772685D}"/>
              </a:ext>
            </a:extLst>
          </p:cNvPr>
          <p:cNvSpPr txBox="1"/>
          <p:nvPr/>
        </p:nvSpPr>
        <p:spPr>
          <a:xfrm>
            <a:off x="5005870" y="4192772"/>
            <a:ext cx="1858320" cy="415498"/>
          </a:xfrm>
          <a:prstGeom prst="rect">
            <a:avLst/>
          </a:prstGeom>
          <a:noFill/>
        </p:spPr>
        <p:txBody>
          <a:bodyPr wrap="square">
            <a:spAutoFit/>
          </a:bodyPr>
          <a:lstStyle/>
          <a:p>
            <a:r>
              <a:rPr lang="en-NZ" sz="700" kern="0" dirty="0">
                <a:effectLst/>
                <a:latin typeface="Arial" panose="020B0604020202020204" pitchFamily="34" charset="0"/>
                <a:ea typeface="Aptos" panose="020B0004020202020204" pitchFamily="34" charset="0"/>
              </a:rPr>
              <a:t>Launch of </a:t>
            </a:r>
            <a:r>
              <a:rPr lang="en-NZ" sz="700" kern="0" dirty="0">
                <a:latin typeface="Arial" panose="020B0604020202020204" pitchFamily="34" charset="0"/>
                <a:ea typeface="Aptos" panose="020B0004020202020204" pitchFamily="34" charset="0"/>
              </a:rPr>
              <a:t>fund to support </a:t>
            </a:r>
            <a:r>
              <a:rPr lang="en-NZ" sz="700" kern="0" dirty="0">
                <a:effectLst/>
                <a:latin typeface="Arial" panose="020B0604020202020204" pitchFamily="34" charset="0"/>
                <a:ea typeface="Aptos" panose="020B0004020202020204" pitchFamily="34" charset="0"/>
              </a:rPr>
              <a:t> </a:t>
            </a:r>
            <a:r>
              <a:rPr lang="en-NZ" sz="700" b="1" kern="0" dirty="0">
                <a:solidFill>
                  <a:srgbClr val="502D79"/>
                </a:solidFill>
                <a:effectLst/>
                <a:latin typeface="Arial" panose="020B0604020202020204" pitchFamily="34" charset="0"/>
                <a:ea typeface="Aptos" panose="020B0004020202020204" pitchFamily="34" charset="0"/>
              </a:rPr>
              <a:t>400</a:t>
            </a:r>
            <a:r>
              <a:rPr lang="en-NZ" sz="700" kern="0" dirty="0">
                <a:solidFill>
                  <a:srgbClr val="502D79"/>
                </a:solidFill>
                <a:effectLst/>
                <a:latin typeface="Arial" panose="020B0604020202020204" pitchFamily="34" charset="0"/>
                <a:ea typeface="Aptos" panose="020B0004020202020204" pitchFamily="34" charset="0"/>
              </a:rPr>
              <a:t> Graduate Registered Nurses </a:t>
            </a:r>
            <a:r>
              <a:rPr lang="en-NZ" sz="700" kern="0" dirty="0">
                <a:effectLst/>
                <a:latin typeface="Arial" panose="020B0604020202020204" pitchFamily="34" charset="0"/>
                <a:ea typeface="Aptos" panose="020B0004020202020204" pitchFamily="34" charset="0"/>
              </a:rPr>
              <a:t>into Primary and Community setting</a:t>
            </a:r>
            <a:endParaRPr lang="en-NZ" sz="700" dirty="0"/>
          </a:p>
        </p:txBody>
      </p:sp>
      <p:sp>
        <p:nvSpPr>
          <p:cNvPr id="2091" name="TextBox 2090">
            <a:extLst>
              <a:ext uri="{FF2B5EF4-FFF2-40B4-BE49-F238E27FC236}">
                <a16:creationId xmlns:a16="http://schemas.microsoft.com/office/drawing/2014/main" id="{D8832234-2D36-8390-BEDC-F29D21B6E5E3}"/>
              </a:ext>
            </a:extLst>
          </p:cNvPr>
          <p:cNvSpPr txBox="1"/>
          <p:nvPr/>
        </p:nvSpPr>
        <p:spPr>
          <a:xfrm>
            <a:off x="5388292" y="4751837"/>
            <a:ext cx="1909279" cy="1600438"/>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cs typeface="Arial" panose="020B0604020202020204" pitchFamily="34" charset="0"/>
              </a:rPr>
              <a:t>Establish Psychology Assistant training programme:</a:t>
            </a: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Working with the NZ Psychologists Board to establish the regulatory requirements for Psychology Assistants </a:t>
            </a: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Procurement completed with University of Canterbury for development of postgraduate diploma programme for training the Psychology Assistant workforce.</a:t>
            </a:r>
            <a:endParaRPr lang="en-NZ" sz="700">
              <a:latin typeface="Arial" panose="020B0604020202020204" pitchFamily="34" charset="0"/>
              <a:cs typeface="Arial" panose="020B0604020202020204" pitchFamily="34" charset="0"/>
            </a:endParaRPr>
          </a:p>
          <a:p>
            <a:endParaRPr lang="en-NZ" sz="700" b="1" kern="0">
              <a:effectLst/>
              <a:latin typeface="Arial" panose="020B0604020202020204" pitchFamily="34" charset="0"/>
              <a:ea typeface="Aptos" panose="020B0004020202020204" pitchFamily="34" charset="0"/>
              <a:cs typeface="Arial" panose="020B0604020202020204" pitchFamily="34" charset="0"/>
            </a:endParaRPr>
          </a:p>
          <a:p>
            <a:endParaRPr lang="en-NZ" sz="700" b="1" kern="0">
              <a:effectLst/>
              <a:latin typeface="Arial" panose="020B0604020202020204" pitchFamily="34" charset="0"/>
              <a:ea typeface="Aptos" panose="020B0004020202020204" pitchFamily="34" charset="0"/>
              <a:cs typeface="Arial" panose="020B0604020202020204" pitchFamily="34" charset="0"/>
            </a:endParaRPr>
          </a:p>
          <a:p>
            <a:endParaRPr lang="en-NZ" sz="700">
              <a:latin typeface="Arial" panose="020B0604020202020204" pitchFamily="34" charset="0"/>
              <a:cs typeface="Arial" panose="020B0604020202020204" pitchFamily="34" charset="0"/>
            </a:endParaRPr>
          </a:p>
        </p:txBody>
      </p:sp>
      <p:pic>
        <p:nvPicPr>
          <p:cNvPr id="2098" name="Picture 2097" descr="A purple puzzle piece in a head&#10;&#10;Description automatically generated">
            <a:extLst>
              <a:ext uri="{FF2B5EF4-FFF2-40B4-BE49-F238E27FC236}">
                <a16:creationId xmlns:a16="http://schemas.microsoft.com/office/drawing/2014/main" id="{0D8CFCCF-73E0-E687-0D85-932098CD4BC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bwMode="auto">
          <a:xfrm>
            <a:off x="5005870" y="4813241"/>
            <a:ext cx="450215" cy="417830"/>
          </a:xfrm>
          <a:prstGeom prst="rect">
            <a:avLst/>
          </a:prstGeom>
          <a:noFill/>
          <a:ln>
            <a:noFill/>
          </a:ln>
        </p:spPr>
      </p:pic>
      <p:sp>
        <p:nvSpPr>
          <p:cNvPr id="2099" name="TextBox 2098">
            <a:extLst>
              <a:ext uri="{FF2B5EF4-FFF2-40B4-BE49-F238E27FC236}">
                <a16:creationId xmlns:a16="http://schemas.microsoft.com/office/drawing/2014/main" id="{B2AD853A-999C-1600-2BF3-A8771B68B72B}"/>
              </a:ext>
            </a:extLst>
          </p:cNvPr>
          <p:cNvSpPr txBox="1"/>
          <p:nvPr/>
        </p:nvSpPr>
        <p:spPr>
          <a:xfrm>
            <a:off x="7873511" y="1022062"/>
            <a:ext cx="1364343" cy="307777"/>
          </a:xfrm>
          <a:prstGeom prst="rect">
            <a:avLst/>
          </a:prstGeom>
          <a:noFill/>
        </p:spPr>
        <p:txBody>
          <a:bodyPr wrap="square" rtlCol="0">
            <a:spAutoFit/>
          </a:bodyPr>
          <a:lstStyle/>
          <a:p>
            <a:pPr algn="ctr"/>
            <a:r>
              <a:rPr lang="en-NZ" sz="1400" b="1" kern="0">
                <a:solidFill>
                  <a:srgbClr val="0A7D85"/>
                </a:solidFill>
                <a:effectLst/>
                <a:latin typeface="Poppins" panose="00000500000000000000" pitchFamily="2" charset="0"/>
                <a:ea typeface="Aptos" panose="020B0004020202020204" pitchFamily="34" charset="0"/>
                <a:cs typeface="Poppins" panose="00000500000000000000" pitchFamily="2" charset="0"/>
              </a:rPr>
              <a:t>Priority  4</a:t>
            </a:r>
            <a:endParaRPr lang="en-NZ" sz="11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100" name="TextBox 2099">
            <a:extLst>
              <a:ext uri="{FF2B5EF4-FFF2-40B4-BE49-F238E27FC236}">
                <a16:creationId xmlns:a16="http://schemas.microsoft.com/office/drawing/2014/main" id="{D2693CA5-3070-46C1-4D15-1CFCBF52636E}"/>
              </a:ext>
            </a:extLst>
          </p:cNvPr>
          <p:cNvSpPr txBox="1"/>
          <p:nvPr/>
        </p:nvSpPr>
        <p:spPr>
          <a:xfrm>
            <a:off x="7570730" y="1257011"/>
            <a:ext cx="1890266" cy="338554"/>
          </a:xfrm>
          <a:prstGeom prst="rect">
            <a:avLst/>
          </a:prstGeom>
          <a:noFill/>
        </p:spPr>
        <p:txBody>
          <a:bodyPr wrap="square" rtlCol="0">
            <a:spAutoFit/>
          </a:bodyPr>
          <a:lstStyle/>
          <a:p>
            <a:pPr algn="ctr"/>
            <a:r>
              <a:rPr lang="en-NZ" sz="800" b="1" kern="0">
                <a:solidFill>
                  <a:srgbClr val="0A7D85"/>
                </a:solidFill>
                <a:effectLst/>
                <a:latin typeface="Arial" panose="020B0604020202020204" pitchFamily="34" charset="0"/>
                <a:ea typeface="Times New Roman" panose="02020603050405020304" pitchFamily="18" charset="0"/>
                <a:cs typeface="Times New Roman" panose="02020603050405020304" pitchFamily="18" charset="0"/>
              </a:rPr>
              <a:t>Address workforce needs </a:t>
            </a:r>
            <a:br>
              <a:rPr lang="en-NZ" sz="800" b="1" kern="0">
                <a:solidFill>
                  <a:srgbClr val="0A7D85"/>
                </a:solidFill>
                <a:effectLst/>
                <a:latin typeface="Arial" panose="020B0604020202020204" pitchFamily="34" charset="0"/>
                <a:ea typeface="Times New Roman" panose="02020603050405020304" pitchFamily="18" charset="0"/>
                <a:cs typeface="Times New Roman" panose="02020603050405020304" pitchFamily="18" charset="0"/>
              </a:rPr>
            </a:br>
            <a:r>
              <a:rPr lang="en-NZ" sz="800" b="1" kern="0">
                <a:solidFill>
                  <a:srgbClr val="0A7D85"/>
                </a:solidFill>
                <a:effectLst/>
                <a:latin typeface="Arial" panose="020B0604020202020204" pitchFamily="34" charset="0"/>
                <a:ea typeface="Times New Roman" panose="02020603050405020304" pitchFamily="18" charset="0"/>
                <a:cs typeface="Times New Roman" panose="02020603050405020304" pitchFamily="18" charset="0"/>
              </a:rPr>
              <a:t>to hit targets</a:t>
            </a:r>
            <a:endParaRPr lang="en-NZ" sz="8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111" name="TextBox 2110">
            <a:extLst>
              <a:ext uri="{FF2B5EF4-FFF2-40B4-BE49-F238E27FC236}">
                <a16:creationId xmlns:a16="http://schemas.microsoft.com/office/drawing/2014/main" id="{9996E47D-A25E-3497-0535-1B53BF1679CB}"/>
              </a:ext>
            </a:extLst>
          </p:cNvPr>
          <p:cNvSpPr txBox="1"/>
          <p:nvPr/>
        </p:nvSpPr>
        <p:spPr>
          <a:xfrm>
            <a:off x="7633548" y="2341665"/>
            <a:ext cx="1324567" cy="307777"/>
          </a:xfrm>
          <a:prstGeom prst="rect">
            <a:avLst/>
          </a:prstGeom>
          <a:noFill/>
        </p:spPr>
        <p:txBody>
          <a:bodyPr wrap="square">
            <a:spAutoFit/>
          </a:bodyPr>
          <a:lstStyle/>
          <a:p>
            <a:r>
              <a:rPr lang="en-NZ" sz="700" b="1" kern="0">
                <a:solidFill>
                  <a:srgbClr val="0A7D85"/>
                </a:solidFill>
                <a:effectLst/>
                <a:latin typeface="Arial" panose="020B0604020202020204" pitchFamily="34" charset="0"/>
                <a:ea typeface="Aptos" panose="020B0004020202020204" pitchFamily="34" charset="0"/>
              </a:rPr>
              <a:t>13 </a:t>
            </a:r>
            <a:r>
              <a:rPr lang="en-NZ" sz="700" kern="0">
                <a:solidFill>
                  <a:srgbClr val="0A7D85"/>
                </a:solidFill>
                <a:effectLst/>
                <a:latin typeface="Arial" panose="020B0604020202020204" pitchFamily="34" charset="0"/>
                <a:ea typeface="Aptos" panose="020B0004020202020204" pitchFamily="34" charset="0"/>
              </a:rPr>
              <a:t>new Basic Public Health Registers </a:t>
            </a:r>
            <a:r>
              <a:rPr lang="en-NZ" sz="700" kern="0">
                <a:effectLst/>
                <a:latin typeface="Arial" panose="020B0604020202020204" pitchFamily="34" charset="0"/>
                <a:ea typeface="Aptos" panose="020B0004020202020204" pitchFamily="34" charset="0"/>
              </a:rPr>
              <a:t>in training</a:t>
            </a:r>
            <a:endParaRPr lang="en-NZ" sz="700"/>
          </a:p>
        </p:txBody>
      </p:sp>
      <p:sp>
        <p:nvSpPr>
          <p:cNvPr id="2113" name="TextBox 2112">
            <a:extLst>
              <a:ext uri="{FF2B5EF4-FFF2-40B4-BE49-F238E27FC236}">
                <a16:creationId xmlns:a16="http://schemas.microsoft.com/office/drawing/2014/main" id="{8F6557EC-A885-AE0F-3949-DC1D0A408760}"/>
              </a:ext>
            </a:extLst>
          </p:cNvPr>
          <p:cNvSpPr txBox="1"/>
          <p:nvPr/>
        </p:nvSpPr>
        <p:spPr>
          <a:xfrm>
            <a:off x="8181302" y="1727286"/>
            <a:ext cx="1374468" cy="415498"/>
          </a:xfrm>
          <a:prstGeom prst="rect">
            <a:avLst/>
          </a:prstGeom>
          <a:noFill/>
        </p:spPr>
        <p:txBody>
          <a:bodyPr wrap="square">
            <a:spAutoFit/>
          </a:bodyPr>
          <a:lstStyle/>
          <a:p>
            <a:r>
              <a:rPr lang="en-NZ" sz="700" b="1" kern="0">
                <a:solidFill>
                  <a:srgbClr val="0A7D85"/>
                </a:solidFill>
                <a:effectLst/>
                <a:latin typeface="Arial" panose="020B0604020202020204" pitchFamily="34" charset="0"/>
                <a:ea typeface="Aptos" panose="020B0004020202020204" pitchFamily="34" charset="0"/>
              </a:rPr>
              <a:t>226</a:t>
            </a:r>
            <a:r>
              <a:rPr lang="en-NZ" sz="700" kern="0">
                <a:solidFill>
                  <a:srgbClr val="0A7D85"/>
                </a:solidFill>
                <a:effectLst/>
                <a:latin typeface="Arial" panose="020B0604020202020204" pitchFamily="34" charset="0"/>
                <a:ea typeface="Aptos" panose="020B0004020202020204" pitchFamily="34" charset="0"/>
              </a:rPr>
              <a:t> Midwives supported </a:t>
            </a:r>
            <a:r>
              <a:rPr lang="en-NZ" sz="700" kern="0">
                <a:effectLst/>
                <a:latin typeface="Arial" panose="020B0604020202020204" pitchFamily="34" charset="0"/>
                <a:ea typeface="Aptos" panose="020B0004020202020204" pitchFamily="34" charset="0"/>
              </a:rPr>
              <a:t>through the Midwifery First Year of Practice</a:t>
            </a:r>
            <a:endParaRPr lang="en-NZ" sz="700"/>
          </a:p>
        </p:txBody>
      </p:sp>
      <p:pic>
        <p:nvPicPr>
          <p:cNvPr id="2114" name="Picture 2113" descr="A blue line art of a person&#10;&#10;Description automatically generated">
            <a:extLst>
              <a:ext uri="{FF2B5EF4-FFF2-40B4-BE49-F238E27FC236}">
                <a16:creationId xmlns:a16="http://schemas.microsoft.com/office/drawing/2014/main" id="{C6F88D93-F64B-1A83-7FA9-1F6F0835B19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bwMode="auto">
          <a:xfrm>
            <a:off x="7602176" y="1678590"/>
            <a:ext cx="492349" cy="455778"/>
          </a:xfrm>
          <a:prstGeom prst="rect">
            <a:avLst/>
          </a:prstGeom>
          <a:noFill/>
          <a:ln>
            <a:noFill/>
          </a:ln>
        </p:spPr>
      </p:pic>
      <p:sp>
        <p:nvSpPr>
          <p:cNvPr id="2115" name="Arrow: Up 2114">
            <a:extLst>
              <a:ext uri="{FF2B5EF4-FFF2-40B4-BE49-F238E27FC236}">
                <a16:creationId xmlns:a16="http://schemas.microsoft.com/office/drawing/2014/main" id="{62FBB74F-CB72-AE3A-6476-1F1CC34D5BA4}"/>
              </a:ext>
            </a:extLst>
          </p:cNvPr>
          <p:cNvSpPr/>
          <p:nvPr/>
        </p:nvSpPr>
        <p:spPr>
          <a:xfrm>
            <a:off x="9100503" y="2274505"/>
            <a:ext cx="291484" cy="333270"/>
          </a:xfrm>
          <a:prstGeom prst="upArrow">
            <a:avLst/>
          </a:prstGeom>
          <a:solidFill>
            <a:schemeClr val="bg1"/>
          </a:solidFill>
          <a:ln w="19050">
            <a:solidFill>
              <a:srgbClr val="0A7D85"/>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NZ"/>
          </a:p>
        </p:txBody>
      </p:sp>
      <p:sp>
        <p:nvSpPr>
          <p:cNvPr id="2117" name="TextBox 2116">
            <a:extLst>
              <a:ext uri="{FF2B5EF4-FFF2-40B4-BE49-F238E27FC236}">
                <a16:creationId xmlns:a16="http://schemas.microsoft.com/office/drawing/2014/main" id="{6AB3DFF4-C969-2ECF-38DA-3361BE2E8407}"/>
              </a:ext>
            </a:extLst>
          </p:cNvPr>
          <p:cNvSpPr txBox="1"/>
          <p:nvPr/>
        </p:nvSpPr>
        <p:spPr>
          <a:xfrm>
            <a:off x="8063695" y="2877239"/>
            <a:ext cx="1529232" cy="630942"/>
          </a:xfrm>
          <a:prstGeom prst="rect">
            <a:avLst/>
          </a:prstGeom>
          <a:noFill/>
        </p:spPr>
        <p:txBody>
          <a:bodyPr wrap="square">
            <a:spAutoFit/>
          </a:bodyPr>
          <a:lstStyle/>
          <a:p>
            <a:r>
              <a:rPr lang="en-NZ" sz="700" b="1" kern="0" dirty="0">
                <a:effectLst/>
                <a:latin typeface="Arial" panose="020B0604020202020204" pitchFamily="34" charset="0"/>
                <a:ea typeface="Aptos" panose="020B0004020202020204" pitchFamily="34" charset="0"/>
              </a:rPr>
              <a:t>Growth in current medical school student</a:t>
            </a:r>
            <a:r>
              <a:rPr lang="en-NZ" sz="700" kern="0" dirty="0">
                <a:effectLst/>
                <a:latin typeface="Arial" panose="020B0604020202020204" pitchFamily="34" charset="0"/>
                <a:ea typeface="Aptos" panose="020B0004020202020204" pitchFamily="34" charset="0"/>
              </a:rPr>
              <a:t> </a:t>
            </a:r>
            <a:r>
              <a:rPr lang="en-NZ" sz="700" b="1" kern="0" dirty="0">
                <a:effectLst/>
                <a:latin typeface="Arial" panose="020B0604020202020204" pitchFamily="34" charset="0"/>
                <a:ea typeface="Aptos" panose="020B0004020202020204" pitchFamily="34" charset="0"/>
              </a:rPr>
              <a:t>numbers</a:t>
            </a:r>
            <a:r>
              <a:rPr lang="en-NZ" sz="700" kern="0" dirty="0">
                <a:effectLst/>
                <a:latin typeface="Arial" panose="020B0604020202020204" pitchFamily="34" charset="0"/>
                <a:ea typeface="Aptos" panose="020B0004020202020204" pitchFamily="34" charset="0"/>
              </a:rPr>
              <a:t> </a:t>
            </a:r>
            <a:br>
              <a:rPr lang="en-NZ" sz="700" kern="0" dirty="0">
                <a:solidFill>
                  <a:srgbClr val="156082"/>
                </a:solidFill>
                <a:effectLst/>
                <a:latin typeface="Arial" panose="020B0604020202020204" pitchFamily="34" charset="0"/>
                <a:ea typeface="Aptos" panose="020B0004020202020204" pitchFamily="34" charset="0"/>
              </a:rPr>
            </a:br>
            <a:r>
              <a:rPr lang="en-US" sz="700" kern="0" dirty="0">
                <a:solidFill>
                  <a:schemeClr val="accent5"/>
                </a:solidFill>
                <a:latin typeface="Arial" panose="020B0604020202020204" pitchFamily="34" charset="0"/>
              </a:rPr>
              <a:t>50 additional students </a:t>
            </a:r>
            <a:r>
              <a:rPr lang="en-US" sz="700" kern="0" dirty="0">
                <a:latin typeface="Arial" panose="020B0604020202020204" pitchFamily="34" charset="0"/>
              </a:rPr>
              <a:t>started in 2024, followed </a:t>
            </a:r>
            <a:r>
              <a:rPr lang="en-US" sz="700" kern="0" dirty="0">
                <a:solidFill>
                  <a:schemeClr val="accent5"/>
                </a:solidFill>
                <a:latin typeface="Arial" panose="020B0604020202020204" pitchFamily="34" charset="0"/>
              </a:rPr>
              <a:t>by 25 more in 2025 </a:t>
            </a:r>
            <a:r>
              <a:rPr lang="en-US" sz="700" kern="0" dirty="0">
                <a:latin typeface="Arial" panose="020B0604020202020204" pitchFamily="34" charset="0"/>
              </a:rPr>
              <a:t>and </a:t>
            </a:r>
            <a:r>
              <a:rPr lang="en-US" sz="700" kern="0" dirty="0">
                <a:solidFill>
                  <a:schemeClr val="accent5"/>
                </a:solidFill>
                <a:latin typeface="Arial" panose="020B0604020202020204" pitchFamily="34" charset="0"/>
              </a:rPr>
              <a:t>25 in 2026.</a:t>
            </a:r>
            <a:endParaRPr lang="en-NZ" sz="700" kern="0" dirty="0">
              <a:solidFill>
                <a:schemeClr val="accent5"/>
              </a:solidFill>
              <a:latin typeface="Arial" panose="020B0604020202020204" pitchFamily="34" charset="0"/>
            </a:endParaRPr>
          </a:p>
        </p:txBody>
      </p:sp>
      <p:pic>
        <p:nvPicPr>
          <p:cNvPr id="2118" name="Picture 2117" descr="A green line drawing of a graph&#10;&#10;Description automatically generated">
            <a:extLst>
              <a:ext uri="{FF2B5EF4-FFF2-40B4-BE49-F238E27FC236}">
                <a16:creationId xmlns:a16="http://schemas.microsoft.com/office/drawing/2014/main" id="{346160E8-ADA8-6841-E7E9-C2FE74D8207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bwMode="auto">
          <a:xfrm>
            <a:off x="7533533" y="2937879"/>
            <a:ext cx="530162" cy="491121"/>
          </a:xfrm>
          <a:prstGeom prst="rect">
            <a:avLst/>
          </a:prstGeom>
          <a:noFill/>
          <a:ln>
            <a:noFill/>
          </a:ln>
        </p:spPr>
      </p:pic>
      <p:sp>
        <p:nvSpPr>
          <p:cNvPr id="2120" name="TextBox 2119">
            <a:extLst>
              <a:ext uri="{FF2B5EF4-FFF2-40B4-BE49-F238E27FC236}">
                <a16:creationId xmlns:a16="http://schemas.microsoft.com/office/drawing/2014/main" id="{423CA317-5530-72A6-0C97-B6988CF658E4}"/>
              </a:ext>
            </a:extLst>
          </p:cNvPr>
          <p:cNvSpPr txBox="1"/>
          <p:nvPr/>
        </p:nvSpPr>
        <p:spPr>
          <a:xfrm>
            <a:off x="7595288" y="3784007"/>
            <a:ext cx="1337095" cy="415498"/>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Detailed Business Case (DBC)</a:t>
            </a:r>
            <a:r>
              <a:rPr lang="en-NZ" sz="700" kern="0">
                <a:effectLst/>
                <a:latin typeface="Arial" panose="020B0604020202020204" pitchFamily="34" charset="0"/>
                <a:ea typeface="Aptos" panose="020B0004020202020204" pitchFamily="34" charset="0"/>
              </a:rPr>
              <a:t> for potential</a:t>
            </a:r>
            <a:r>
              <a:rPr lang="en-NZ" sz="700" kern="0">
                <a:solidFill>
                  <a:srgbClr val="156082"/>
                </a:solidFill>
                <a:effectLst/>
                <a:latin typeface="Arial" panose="020B0604020202020204" pitchFamily="34" charset="0"/>
                <a:ea typeface="Aptos" panose="020B0004020202020204" pitchFamily="34" charset="0"/>
              </a:rPr>
              <a:t> </a:t>
            </a:r>
            <a:br>
              <a:rPr lang="en-NZ" sz="700" kern="0">
                <a:solidFill>
                  <a:srgbClr val="156082"/>
                </a:solidFill>
                <a:effectLst/>
                <a:latin typeface="Arial" panose="020B0604020202020204" pitchFamily="34" charset="0"/>
                <a:ea typeface="Aptos" panose="020B0004020202020204" pitchFamily="34" charset="0"/>
              </a:rPr>
            </a:br>
            <a:r>
              <a:rPr lang="en-NZ" sz="700" kern="0">
                <a:solidFill>
                  <a:srgbClr val="0A7D85"/>
                </a:solidFill>
                <a:effectLst/>
                <a:latin typeface="Arial" panose="020B0604020202020204" pitchFamily="34" charset="0"/>
                <a:ea typeface="Aptos" panose="020B0004020202020204" pitchFamily="34" charset="0"/>
              </a:rPr>
              <a:t>New Medical School</a:t>
            </a:r>
            <a:endParaRPr lang="en-NZ" sz="700"/>
          </a:p>
        </p:txBody>
      </p:sp>
      <p:pic>
        <p:nvPicPr>
          <p:cNvPr id="2121" name="Picture 2120" descr="A magnifying glass and a dollar sign&#10;&#10;Description automatically generated">
            <a:extLst>
              <a:ext uri="{FF2B5EF4-FFF2-40B4-BE49-F238E27FC236}">
                <a16:creationId xmlns:a16="http://schemas.microsoft.com/office/drawing/2014/main" id="{BD6FF657-B4DE-EFD4-D405-DE5D0FDDDF3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bwMode="auto">
          <a:xfrm>
            <a:off x="8816987" y="3726467"/>
            <a:ext cx="546954" cy="506658"/>
          </a:xfrm>
          <a:prstGeom prst="rect">
            <a:avLst/>
          </a:prstGeom>
          <a:noFill/>
          <a:ln>
            <a:noFill/>
          </a:ln>
        </p:spPr>
      </p:pic>
      <p:sp>
        <p:nvSpPr>
          <p:cNvPr id="2124" name="TextBox 2123">
            <a:extLst>
              <a:ext uri="{FF2B5EF4-FFF2-40B4-BE49-F238E27FC236}">
                <a16:creationId xmlns:a16="http://schemas.microsoft.com/office/drawing/2014/main" id="{AAD1F1EE-3024-202A-410B-BF12D10586EF}"/>
              </a:ext>
            </a:extLst>
          </p:cNvPr>
          <p:cNvSpPr txBox="1"/>
          <p:nvPr/>
        </p:nvSpPr>
        <p:spPr>
          <a:xfrm>
            <a:off x="8069140" y="4488440"/>
            <a:ext cx="1337096" cy="523220"/>
          </a:xfrm>
          <a:prstGeom prst="rect">
            <a:avLst/>
          </a:prstGeom>
          <a:noFill/>
        </p:spPr>
        <p:txBody>
          <a:bodyPr wrap="square">
            <a:spAutoFit/>
          </a:bodyPr>
          <a:lstStyle/>
          <a:p>
            <a:r>
              <a:rPr lang="en-NZ" sz="700" b="1" kern="0" dirty="0">
                <a:solidFill>
                  <a:srgbClr val="0A7D85"/>
                </a:solidFill>
                <a:effectLst/>
                <a:latin typeface="Arial" panose="020B0604020202020204" pitchFamily="34" charset="0"/>
                <a:ea typeface="Aptos" panose="020B0004020202020204" pitchFamily="34" charset="0"/>
              </a:rPr>
              <a:t>462</a:t>
            </a:r>
            <a:r>
              <a:rPr lang="en-NZ" sz="700" kern="0" dirty="0">
                <a:solidFill>
                  <a:srgbClr val="0A7D85"/>
                </a:solidFill>
                <a:effectLst/>
                <a:latin typeface="Arial" panose="020B0604020202020204" pitchFamily="34" charset="0"/>
                <a:ea typeface="Aptos" panose="020B0004020202020204" pitchFamily="34" charset="0"/>
              </a:rPr>
              <a:t> International hires </a:t>
            </a:r>
            <a:r>
              <a:rPr lang="en-NZ" sz="700" kern="0" dirty="0">
                <a:effectLst/>
                <a:latin typeface="Arial" panose="020B0604020202020204" pitchFamily="34" charset="0"/>
                <a:ea typeface="Aptos" panose="020B0004020202020204" pitchFamily="34" charset="0"/>
              </a:rPr>
              <a:t> from over 8000 expressions of interest across Health New Zealand. </a:t>
            </a:r>
            <a:endParaRPr lang="en-NZ" sz="700" dirty="0"/>
          </a:p>
        </p:txBody>
      </p:sp>
      <p:pic>
        <p:nvPicPr>
          <p:cNvPr id="2126" name="Picture 2125" descr="A blue and green line art of a globe&#10;&#10;Description automatically generated">
            <a:extLst>
              <a:ext uri="{FF2B5EF4-FFF2-40B4-BE49-F238E27FC236}">
                <a16:creationId xmlns:a16="http://schemas.microsoft.com/office/drawing/2014/main" id="{2C33934E-E66C-C980-F16C-F0A06E0F60C4}"/>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519742" y="4441468"/>
            <a:ext cx="549398" cy="509441"/>
          </a:xfrm>
          <a:prstGeom prst="rect">
            <a:avLst/>
          </a:prstGeom>
        </p:spPr>
      </p:pic>
      <p:sp>
        <p:nvSpPr>
          <p:cNvPr id="2127" name="TextBox 2126">
            <a:extLst>
              <a:ext uri="{FF2B5EF4-FFF2-40B4-BE49-F238E27FC236}">
                <a16:creationId xmlns:a16="http://schemas.microsoft.com/office/drawing/2014/main" id="{80E1A199-2FCB-415D-A1FE-266978BFC944}"/>
              </a:ext>
            </a:extLst>
          </p:cNvPr>
          <p:cNvSpPr txBox="1"/>
          <p:nvPr/>
        </p:nvSpPr>
        <p:spPr>
          <a:xfrm>
            <a:off x="10314153" y="1022062"/>
            <a:ext cx="1364343" cy="307777"/>
          </a:xfrm>
          <a:prstGeom prst="rect">
            <a:avLst/>
          </a:prstGeom>
          <a:noFill/>
        </p:spPr>
        <p:txBody>
          <a:bodyPr wrap="square" rtlCol="0">
            <a:spAutoFit/>
          </a:bodyPr>
          <a:lstStyle/>
          <a:p>
            <a:pPr algn="ctr"/>
            <a:r>
              <a:rPr lang="en-NZ" sz="1400" b="1" kern="0">
                <a:solidFill>
                  <a:srgbClr val="5E0529"/>
                </a:solidFill>
                <a:effectLst/>
                <a:latin typeface="Poppins" panose="00000500000000000000" pitchFamily="2" charset="0"/>
                <a:ea typeface="Aptos" panose="020B0004020202020204" pitchFamily="34" charset="0"/>
                <a:cs typeface="Poppins" panose="00000500000000000000" pitchFamily="2" charset="0"/>
              </a:rPr>
              <a:t>Priority 5 </a:t>
            </a:r>
            <a:endParaRPr lang="en-NZ" sz="10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128" name="TextBox 2127">
            <a:extLst>
              <a:ext uri="{FF2B5EF4-FFF2-40B4-BE49-F238E27FC236}">
                <a16:creationId xmlns:a16="http://schemas.microsoft.com/office/drawing/2014/main" id="{6C145C14-6B1E-F431-D1B4-74711D3E89DA}"/>
              </a:ext>
            </a:extLst>
          </p:cNvPr>
          <p:cNvSpPr txBox="1"/>
          <p:nvPr/>
        </p:nvSpPr>
        <p:spPr>
          <a:xfrm>
            <a:off x="10011372" y="1257011"/>
            <a:ext cx="1890266" cy="338554"/>
          </a:xfrm>
          <a:prstGeom prst="rect">
            <a:avLst/>
          </a:prstGeom>
          <a:noFill/>
        </p:spPr>
        <p:txBody>
          <a:bodyPr wrap="square" rtlCol="0">
            <a:spAutoFit/>
          </a:bodyPr>
          <a:lstStyle/>
          <a:p>
            <a:pPr algn="ctr"/>
            <a:r>
              <a:rPr lang="en-NZ" sz="800" b="1" kern="0">
                <a:solidFill>
                  <a:srgbClr val="5E0529"/>
                </a:solidFill>
                <a:effectLst/>
                <a:latin typeface="Arial" panose="020B0604020202020204" pitchFamily="34" charset="0"/>
                <a:ea typeface="Times New Roman" panose="02020603050405020304" pitchFamily="18" charset="0"/>
                <a:cs typeface="Times New Roman" panose="02020603050405020304" pitchFamily="18" charset="0"/>
              </a:rPr>
              <a:t>A workforce that reflects </a:t>
            </a:r>
            <a:br>
              <a:rPr lang="en-NZ" sz="800" b="1" kern="0">
                <a:solidFill>
                  <a:srgbClr val="5E0529"/>
                </a:solidFill>
                <a:effectLst/>
                <a:latin typeface="Arial" panose="020B0604020202020204" pitchFamily="34" charset="0"/>
                <a:ea typeface="Times New Roman" panose="02020603050405020304" pitchFamily="18" charset="0"/>
                <a:cs typeface="Times New Roman" panose="02020603050405020304" pitchFamily="18" charset="0"/>
              </a:rPr>
            </a:br>
            <a:r>
              <a:rPr lang="en-NZ" sz="800" b="1" kern="0">
                <a:solidFill>
                  <a:srgbClr val="5E0529"/>
                </a:solidFill>
                <a:effectLst/>
                <a:latin typeface="Arial" panose="020B0604020202020204" pitchFamily="34" charset="0"/>
                <a:ea typeface="Times New Roman" panose="02020603050405020304" pitchFamily="18" charset="0"/>
                <a:cs typeface="Times New Roman" panose="02020603050405020304" pitchFamily="18" charset="0"/>
              </a:rPr>
              <a:t>community need</a:t>
            </a:r>
            <a:endParaRPr lang="en-NZ" sz="800" b="1" kern="1400" spc="-50">
              <a:solidFill>
                <a:schemeClr val="bg1"/>
              </a:solidFill>
              <a:effectLst/>
              <a:latin typeface="Poppins" panose="00000500000000000000" pitchFamily="2" charset="0"/>
              <a:ea typeface="Times New Roman" panose="02020603050405020304" pitchFamily="18" charset="0"/>
              <a:cs typeface="Poppins" panose="00000500000000000000" pitchFamily="2" charset="0"/>
            </a:endParaRPr>
          </a:p>
        </p:txBody>
      </p:sp>
      <p:sp>
        <p:nvSpPr>
          <p:cNvPr id="2130" name="TextBox 2129">
            <a:extLst>
              <a:ext uri="{FF2B5EF4-FFF2-40B4-BE49-F238E27FC236}">
                <a16:creationId xmlns:a16="http://schemas.microsoft.com/office/drawing/2014/main" id="{9A98D0BC-F94D-9FAB-9495-EA15CB23876B}"/>
              </a:ext>
            </a:extLst>
          </p:cNvPr>
          <p:cNvSpPr txBox="1"/>
          <p:nvPr/>
        </p:nvSpPr>
        <p:spPr>
          <a:xfrm>
            <a:off x="9859360" y="1727286"/>
            <a:ext cx="1948612" cy="369332"/>
          </a:xfrm>
          <a:prstGeom prst="rect">
            <a:avLst/>
          </a:prstGeom>
          <a:noFill/>
        </p:spPr>
        <p:txBody>
          <a:bodyPr wrap="square">
            <a:spAutoFit/>
          </a:bodyPr>
          <a:lstStyle/>
          <a:p>
            <a:r>
              <a:rPr lang="en-NZ" sz="600" b="1" kern="0" dirty="0">
                <a:solidFill>
                  <a:srgbClr val="5E0529"/>
                </a:solidFill>
                <a:effectLst/>
                <a:latin typeface="Arial" panose="020B0604020202020204" pitchFamily="34" charset="0"/>
                <a:ea typeface="Aptos" panose="020B0004020202020204" pitchFamily="34" charset="0"/>
              </a:rPr>
              <a:t>925 </a:t>
            </a:r>
            <a:r>
              <a:rPr lang="en-NZ" sz="600" kern="0" dirty="0">
                <a:solidFill>
                  <a:srgbClr val="5E0529"/>
                </a:solidFill>
                <a:effectLst/>
                <a:latin typeface="Arial" panose="020B0604020202020204" pitchFamily="34" charset="0"/>
                <a:ea typeface="Aptos" panose="020B0004020202020204" pitchFamily="34" charset="0"/>
              </a:rPr>
              <a:t>newly qualified health professionals</a:t>
            </a:r>
            <a:br>
              <a:rPr lang="en-NZ" sz="600" b="1" kern="0" dirty="0">
                <a:effectLst/>
                <a:latin typeface="Arial" panose="020B0604020202020204" pitchFamily="34" charset="0"/>
                <a:ea typeface="Aptos" panose="020B0004020202020204" pitchFamily="34" charset="0"/>
              </a:rPr>
            </a:br>
            <a:r>
              <a:rPr lang="en-NZ" sz="600" kern="0" dirty="0">
                <a:effectLst/>
                <a:latin typeface="Arial" panose="020B0604020202020204" pitchFamily="34" charset="0"/>
                <a:ea typeface="Aptos" panose="020B0004020202020204" pitchFamily="34" charset="0"/>
              </a:rPr>
              <a:t>are set to receive financial support through the Voluntary Bonding Scheme</a:t>
            </a:r>
            <a:endParaRPr lang="en-NZ" sz="600" dirty="0"/>
          </a:p>
        </p:txBody>
      </p:sp>
      <p:sp>
        <p:nvSpPr>
          <p:cNvPr id="2136" name="TextBox 2135">
            <a:extLst>
              <a:ext uri="{FF2B5EF4-FFF2-40B4-BE49-F238E27FC236}">
                <a16:creationId xmlns:a16="http://schemas.microsoft.com/office/drawing/2014/main" id="{7920F745-D10F-F8FB-6F6D-ADA7AC54FEE6}"/>
              </a:ext>
            </a:extLst>
          </p:cNvPr>
          <p:cNvSpPr txBox="1"/>
          <p:nvPr/>
        </p:nvSpPr>
        <p:spPr>
          <a:xfrm>
            <a:off x="9851003" y="2047010"/>
            <a:ext cx="994794" cy="830997"/>
          </a:xfrm>
          <a:prstGeom prst="rect">
            <a:avLst/>
          </a:prstGeom>
          <a:noFill/>
        </p:spPr>
        <p:txBody>
          <a:bodyPr wrap="square">
            <a:spAutoFit/>
          </a:bodyPr>
          <a:lstStyle/>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476 Registered and Enrolled Nurses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172 Midwives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77 </a:t>
            </a:r>
            <a:r>
              <a:rPr lang="en-US" sz="600" err="1">
                <a:latin typeface="Arial" panose="020B0604020202020204" pitchFamily="34" charset="0"/>
                <a:cs typeface="Arial" panose="020B0604020202020204" pitchFamily="34" charset="0"/>
              </a:rPr>
              <a:t>Anaesthetic</a:t>
            </a:r>
            <a:r>
              <a:rPr lang="en-US" sz="600">
                <a:latin typeface="Arial" panose="020B0604020202020204" pitchFamily="34" charset="0"/>
                <a:cs typeface="Arial" panose="020B0604020202020204" pitchFamily="34" charset="0"/>
              </a:rPr>
              <a:t> Technicians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70 General Practice Trainees</a:t>
            </a:r>
          </a:p>
        </p:txBody>
      </p:sp>
      <p:sp>
        <p:nvSpPr>
          <p:cNvPr id="2137" name="TextBox 2136">
            <a:extLst>
              <a:ext uri="{FF2B5EF4-FFF2-40B4-BE49-F238E27FC236}">
                <a16:creationId xmlns:a16="http://schemas.microsoft.com/office/drawing/2014/main" id="{68D190CF-8136-8DAF-EC8E-1E284E41954A}"/>
              </a:ext>
            </a:extLst>
          </p:cNvPr>
          <p:cNvSpPr txBox="1"/>
          <p:nvPr/>
        </p:nvSpPr>
        <p:spPr>
          <a:xfrm>
            <a:off x="10866216" y="2046242"/>
            <a:ext cx="1094010" cy="830997"/>
          </a:xfrm>
          <a:prstGeom prst="rect">
            <a:avLst/>
          </a:prstGeom>
          <a:noFill/>
        </p:spPr>
        <p:txBody>
          <a:bodyPr wrap="square">
            <a:spAutoFit/>
          </a:bodyPr>
          <a:lstStyle/>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48 Pharmacists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23 Dentists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22 Oral Health Therapists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20 Radiation therapists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15 Sonographers </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1 Medical Physicist</a:t>
            </a:r>
          </a:p>
        </p:txBody>
      </p:sp>
      <p:sp>
        <p:nvSpPr>
          <p:cNvPr id="2140" name="TextBox 2139">
            <a:extLst>
              <a:ext uri="{FF2B5EF4-FFF2-40B4-BE49-F238E27FC236}">
                <a16:creationId xmlns:a16="http://schemas.microsoft.com/office/drawing/2014/main" id="{01DE1308-3C00-2D23-0F5D-C27833025155}"/>
              </a:ext>
            </a:extLst>
          </p:cNvPr>
          <p:cNvSpPr txBox="1"/>
          <p:nvPr/>
        </p:nvSpPr>
        <p:spPr>
          <a:xfrm>
            <a:off x="9876697" y="3021462"/>
            <a:ext cx="1295434" cy="369332"/>
          </a:xfrm>
          <a:prstGeom prst="rect">
            <a:avLst/>
          </a:prstGeom>
          <a:noFill/>
        </p:spPr>
        <p:txBody>
          <a:bodyPr wrap="square">
            <a:spAutoFit/>
          </a:bodyPr>
          <a:lstStyle/>
          <a:p>
            <a:r>
              <a:rPr lang="en-NZ" sz="600" b="1" kern="0">
                <a:solidFill>
                  <a:srgbClr val="5E0529"/>
                </a:solidFill>
                <a:effectLst/>
                <a:latin typeface="Arial" panose="020B0604020202020204" pitchFamily="34" charset="0"/>
                <a:ea typeface="Aptos" panose="020B0004020202020204" pitchFamily="34" charset="0"/>
              </a:rPr>
              <a:t>420 </a:t>
            </a:r>
            <a:r>
              <a:rPr lang="en-NZ" sz="600" kern="0">
                <a:solidFill>
                  <a:srgbClr val="5E0529"/>
                </a:solidFill>
                <a:effectLst/>
                <a:latin typeface="Arial" panose="020B0604020202020204" pitchFamily="34" charset="0"/>
                <a:ea typeface="Aptos" panose="020B0004020202020204" pitchFamily="34" charset="0"/>
              </a:rPr>
              <a:t>Internships with Hauora Māori Partners </a:t>
            </a:r>
            <a:br>
              <a:rPr lang="en-NZ" sz="600" kern="0">
                <a:solidFill>
                  <a:srgbClr val="4EA72E"/>
                </a:solidFill>
                <a:effectLst/>
                <a:latin typeface="Arial" panose="020B0604020202020204" pitchFamily="34" charset="0"/>
                <a:ea typeface="Aptos" panose="020B0004020202020204" pitchFamily="34" charset="0"/>
              </a:rPr>
            </a:br>
            <a:r>
              <a:rPr lang="en-NZ" sz="600" kern="0">
                <a:effectLst/>
                <a:latin typeface="Arial" panose="020B0604020202020204" pitchFamily="34" charset="0"/>
                <a:ea typeface="Aptos" panose="020B0004020202020204" pitchFamily="34" charset="0"/>
              </a:rPr>
              <a:t>supported in 2024</a:t>
            </a:r>
            <a:endParaRPr lang="en-NZ" sz="600"/>
          </a:p>
        </p:txBody>
      </p:sp>
      <p:pic>
        <p:nvPicPr>
          <p:cNvPr id="2141" name="Picture 2140" descr="A purple outline of a graduation cap&#10;&#10;Description automatically generated">
            <a:extLst>
              <a:ext uri="{FF2B5EF4-FFF2-40B4-BE49-F238E27FC236}">
                <a16:creationId xmlns:a16="http://schemas.microsoft.com/office/drawing/2014/main" id="{75557166-8933-F250-044B-626BFD76A92F}"/>
              </a:ext>
            </a:extLst>
          </p:cNvPr>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11277814" y="3092244"/>
            <a:ext cx="629884" cy="584213"/>
          </a:xfrm>
          <a:prstGeom prst="rect">
            <a:avLst/>
          </a:prstGeom>
          <a:noFill/>
          <a:ln>
            <a:noFill/>
          </a:ln>
        </p:spPr>
      </p:pic>
      <p:sp>
        <p:nvSpPr>
          <p:cNvPr id="2143" name="TextBox 2142">
            <a:extLst>
              <a:ext uri="{FF2B5EF4-FFF2-40B4-BE49-F238E27FC236}">
                <a16:creationId xmlns:a16="http://schemas.microsoft.com/office/drawing/2014/main" id="{92A7FB81-BA2C-9425-31A3-FE4CEE7C8893}"/>
              </a:ext>
            </a:extLst>
          </p:cNvPr>
          <p:cNvSpPr txBox="1"/>
          <p:nvPr/>
        </p:nvSpPr>
        <p:spPr>
          <a:xfrm>
            <a:off x="9862603" y="3415526"/>
            <a:ext cx="1415211" cy="276999"/>
          </a:xfrm>
          <a:prstGeom prst="rect">
            <a:avLst/>
          </a:prstGeom>
          <a:noFill/>
        </p:spPr>
        <p:txBody>
          <a:bodyPr wrap="square">
            <a:spAutoFit/>
          </a:bodyPr>
          <a:lstStyle/>
          <a:p>
            <a:r>
              <a:rPr lang="en-NZ" sz="600" b="1" kern="0">
                <a:solidFill>
                  <a:srgbClr val="5E0529"/>
                </a:solidFill>
                <a:effectLst/>
                <a:latin typeface="Arial" panose="020B0604020202020204" pitchFamily="34" charset="0"/>
                <a:ea typeface="Aptos" panose="020B0004020202020204" pitchFamily="34" charset="0"/>
              </a:rPr>
              <a:t>1218</a:t>
            </a:r>
            <a:r>
              <a:rPr lang="en-NZ" sz="600" kern="0">
                <a:solidFill>
                  <a:srgbClr val="5E0529"/>
                </a:solidFill>
                <a:effectLst/>
                <a:latin typeface="Arial" panose="020B0604020202020204" pitchFamily="34" charset="0"/>
                <a:ea typeface="Aptos" panose="020B0004020202020204" pitchFamily="34" charset="0"/>
              </a:rPr>
              <a:t> scholarships supporting Māori </a:t>
            </a:r>
            <a:br>
              <a:rPr lang="en-NZ" sz="600" kern="0">
                <a:solidFill>
                  <a:srgbClr val="4EA72E"/>
                </a:solidFill>
                <a:effectLst/>
                <a:latin typeface="Arial" panose="020B0604020202020204" pitchFamily="34" charset="0"/>
                <a:ea typeface="Aptos" panose="020B0004020202020204" pitchFamily="34" charset="0"/>
              </a:rPr>
            </a:br>
            <a:r>
              <a:rPr lang="en-NZ" sz="600" kern="0">
                <a:effectLst/>
                <a:latin typeface="Arial" panose="020B0604020202020204" pitchFamily="34" charset="0"/>
                <a:ea typeface="Aptos" panose="020B0004020202020204" pitchFamily="34" charset="0"/>
              </a:rPr>
              <a:t>in health studies for 2024</a:t>
            </a:r>
            <a:endParaRPr lang="en-NZ" sz="600"/>
          </a:p>
        </p:txBody>
      </p:sp>
      <p:sp>
        <p:nvSpPr>
          <p:cNvPr id="2145" name="TextBox 2144">
            <a:extLst>
              <a:ext uri="{FF2B5EF4-FFF2-40B4-BE49-F238E27FC236}">
                <a16:creationId xmlns:a16="http://schemas.microsoft.com/office/drawing/2014/main" id="{6113B61E-7333-AEAC-3DBD-E195198301F7}"/>
              </a:ext>
            </a:extLst>
          </p:cNvPr>
          <p:cNvSpPr txBox="1"/>
          <p:nvPr/>
        </p:nvSpPr>
        <p:spPr>
          <a:xfrm>
            <a:off x="9857432" y="3783238"/>
            <a:ext cx="2150417" cy="307777"/>
          </a:xfrm>
          <a:prstGeom prst="rect">
            <a:avLst/>
          </a:prstGeom>
          <a:noFill/>
        </p:spPr>
        <p:txBody>
          <a:bodyPr wrap="square">
            <a:spAutoFit/>
          </a:bodyPr>
          <a:lstStyle/>
          <a:p>
            <a:r>
              <a:rPr lang="en-NZ" sz="700" b="1" kern="0">
                <a:effectLst/>
                <a:latin typeface="Arial" panose="020B0604020202020204" pitchFamily="34" charset="0"/>
                <a:ea typeface="Aptos" panose="020B0004020202020204" pitchFamily="34" charset="0"/>
              </a:rPr>
              <a:t>Key Pacific workforce development programmes have been supported to continue</a:t>
            </a:r>
            <a:endParaRPr lang="en-NZ" sz="700"/>
          </a:p>
        </p:txBody>
      </p:sp>
      <p:sp>
        <p:nvSpPr>
          <p:cNvPr id="2153" name="TextBox 2152">
            <a:extLst>
              <a:ext uri="{FF2B5EF4-FFF2-40B4-BE49-F238E27FC236}">
                <a16:creationId xmlns:a16="http://schemas.microsoft.com/office/drawing/2014/main" id="{FEB37C1C-D6F6-E47F-A5EC-74D5A624C7AC}"/>
              </a:ext>
            </a:extLst>
          </p:cNvPr>
          <p:cNvSpPr txBox="1"/>
          <p:nvPr/>
        </p:nvSpPr>
        <p:spPr>
          <a:xfrm>
            <a:off x="9844245" y="4107082"/>
            <a:ext cx="2073891" cy="1200329"/>
          </a:xfrm>
          <a:prstGeom prst="rect">
            <a:avLst/>
          </a:prstGeom>
          <a:noFill/>
        </p:spPr>
        <p:txBody>
          <a:bodyPr wrap="square">
            <a:spAutoFit/>
          </a:bodyPr>
          <a:lstStyle/>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175 Scholarships were awarded for Pacific applicants working in Mental Health and Addictions settings.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21 Pacific kaiāwhina in Northern Region based providers completed a 10 week a Level 3 diabetes micro credential education programme</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100% achievement - 33 Pacific trained nurses completed the L7 Diploma in Nursing (Pacific) and passed the Nursing State Exam to become RNs</a:t>
            </a:r>
          </a:p>
          <a:p>
            <a:pPr marL="171450" indent="-171450">
              <a:buFont typeface="Arial" panose="020B0604020202020204" pitchFamily="34" charset="0"/>
              <a:buChar char="•"/>
            </a:pPr>
            <a:r>
              <a:rPr lang="en-US" sz="600">
                <a:latin typeface="Arial" panose="020B0604020202020204" pitchFamily="34" charset="0"/>
                <a:cs typeface="Arial" panose="020B0604020202020204" pitchFamily="34" charset="0"/>
              </a:rPr>
              <a:t>373 Pacific Health Scholarships awarded for Pacific students studying in health and disability education programmes  </a:t>
            </a:r>
          </a:p>
        </p:txBody>
      </p:sp>
      <p:sp>
        <p:nvSpPr>
          <p:cNvPr id="2155" name="TextBox 2154">
            <a:extLst>
              <a:ext uri="{FF2B5EF4-FFF2-40B4-BE49-F238E27FC236}">
                <a16:creationId xmlns:a16="http://schemas.microsoft.com/office/drawing/2014/main" id="{16BC00EE-11B0-1BBC-77EC-8B6C7A344F22}"/>
              </a:ext>
            </a:extLst>
          </p:cNvPr>
          <p:cNvSpPr txBox="1"/>
          <p:nvPr/>
        </p:nvSpPr>
        <p:spPr>
          <a:xfrm>
            <a:off x="9875190" y="5443357"/>
            <a:ext cx="1570023" cy="553998"/>
          </a:xfrm>
          <a:prstGeom prst="rect">
            <a:avLst/>
          </a:prstGeom>
          <a:noFill/>
        </p:spPr>
        <p:txBody>
          <a:bodyPr wrap="square">
            <a:spAutoFit/>
          </a:bodyPr>
          <a:lstStyle/>
          <a:p>
            <a:r>
              <a:rPr lang="en-NZ" sz="600" b="1" kern="0">
                <a:effectLst/>
                <a:latin typeface="Arial" panose="020B0604020202020204" pitchFamily="34" charset="0"/>
                <a:ea typeface="Aptos" panose="020B0004020202020204" pitchFamily="34" charset="0"/>
                <a:cs typeface="Arial" panose="020B0604020202020204" pitchFamily="34" charset="0"/>
              </a:rPr>
              <a:t>The NZ qualification Authority has approved Foot Care Assistant Level 4 qualification</a:t>
            </a:r>
            <a:r>
              <a:rPr lang="en-NZ" sz="600" kern="0">
                <a:effectLst/>
                <a:latin typeface="Arial" panose="020B0604020202020204" pitchFamily="34" charset="0"/>
                <a:ea typeface="Aptos" panose="020B0004020202020204" pitchFamily="34" charset="0"/>
                <a:cs typeface="Arial" panose="020B0604020202020204" pitchFamily="34" charset="0"/>
              </a:rPr>
              <a:t> and available on the Qualifications Framework. Pilot implementation is in development</a:t>
            </a:r>
            <a:endParaRPr lang="en-NZ" sz="600">
              <a:latin typeface="Arial" panose="020B0604020202020204" pitchFamily="34" charset="0"/>
              <a:cs typeface="Arial" panose="020B0604020202020204" pitchFamily="34" charset="0"/>
            </a:endParaRPr>
          </a:p>
        </p:txBody>
      </p:sp>
      <p:pic>
        <p:nvPicPr>
          <p:cNvPr id="2156" name="Picture 2155" descr="A pink foot and hand&#10;&#10;Description automatically generated with medium confidence">
            <a:extLst>
              <a:ext uri="{FF2B5EF4-FFF2-40B4-BE49-F238E27FC236}">
                <a16:creationId xmlns:a16="http://schemas.microsoft.com/office/drawing/2014/main" id="{AA1AA25E-EF01-56EA-0A9D-A26F835524AE}"/>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11449896" y="5462301"/>
            <a:ext cx="495300" cy="459105"/>
          </a:xfrm>
          <a:prstGeom prst="rect">
            <a:avLst/>
          </a:prstGeom>
          <a:noFill/>
          <a:ln>
            <a:noFill/>
          </a:ln>
        </p:spPr>
      </p:pic>
      <p:sp>
        <p:nvSpPr>
          <p:cNvPr id="2" name="Footer Placeholder 1">
            <a:extLst>
              <a:ext uri="{FF2B5EF4-FFF2-40B4-BE49-F238E27FC236}">
                <a16:creationId xmlns:a16="http://schemas.microsoft.com/office/drawing/2014/main" id="{2A99A397-666D-6205-772D-650221BBC096}"/>
              </a:ext>
            </a:extLst>
          </p:cNvPr>
          <p:cNvSpPr>
            <a:spLocks noGrp="1"/>
          </p:cNvSpPr>
          <p:nvPr>
            <p:ph type="ftr" sz="quarter" idx="11"/>
          </p:nvPr>
        </p:nvSpPr>
        <p:spPr>
          <a:xfrm>
            <a:off x="4214363" y="5988176"/>
            <a:ext cx="4114800" cy="365125"/>
          </a:xfrm>
        </p:spPr>
        <p:txBody>
          <a:bodyPr/>
          <a:lstStyle/>
          <a:p>
            <a:r>
              <a:rPr lang="en-US"/>
              <a:t>as at 30 June 2025</a:t>
            </a:r>
            <a:endParaRPr lang="en-NZ"/>
          </a:p>
        </p:txBody>
      </p:sp>
    </p:spTree>
    <p:extLst>
      <p:ext uri="{BB962C8B-B14F-4D97-AF65-F5344CB8AC3E}">
        <p14:creationId xmlns:p14="http://schemas.microsoft.com/office/powerpoint/2010/main" val="2784639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F2D564-5ED3-E7BB-9FE4-80726B726CF7}"/>
              </a:ext>
            </a:extLst>
          </p:cNvPr>
          <p:cNvSpPr txBox="1"/>
          <p:nvPr/>
        </p:nvSpPr>
        <p:spPr>
          <a:xfrm>
            <a:off x="413657" y="409522"/>
            <a:ext cx="2393043" cy="707886"/>
          </a:xfrm>
          <a:prstGeom prst="rect">
            <a:avLst/>
          </a:prstGeom>
          <a:noFill/>
        </p:spPr>
        <p:txBody>
          <a:bodyPr wrap="square" rtlCol="0">
            <a:spAutoFit/>
          </a:bodyPr>
          <a:lstStyle/>
          <a:p>
            <a:r>
              <a:rPr lang="en-NZ" sz="4000" b="1"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Priority 1</a:t>
            </a:r>
            <a:endParaRPr lang="en-NZ" sz="4000" b="1"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EC2A5C59-91AB-23CA-6C2A-7E8888B25154}"/>
              </a:ext>
            </a:extLst>
          </p:cNvPr>
          <p:cNvSpPr txBox="1"/>
          <p:nvPr/>
        </p:nvSpPr>
        <p:spPr>
          <a:xfrm>
            <a:off x="2806700" y="676624"/>
            <a:ext cx="4038732" cy="338554"/>
          </a:xfrm>
          <a:prstGeom prst="rect">
            <a:avLst/>
          </a:prstGeom>
          <a:noFill/>
        </p:spPr>
        <p:txBody>
          <a:bodyPr wrap="square" rtlCol="0">
            <a:spAutoFit/>
          </a:bodyPr>
          <a:lstStyle/>
          <a:p>
            <a:r>
              <a:rPr lang="en-NZ" sz="1600"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Getting our workforce basics right</a:t>
            </a:r>
            <a:endParaRPr lang="en-NZ" sz="1600"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499490E-C6A7-731B-4D1C-DCB334601046}"/>
              </a:ext>
            </a:extLst>
          </p:cNvPr>
          <p:cNvGraphicFramePr>
            <a:graphicFrameLocks noGrp="1"/>
          </p:cNvGraphicFramePr>
          <p:nvPr>
            <p:extLst>
              <p:ext uri="{D42A27DB-BD31-4B8C-83A1-F6EECF244321}">
                <p14:modId xmlns:p14="http://schemas.microsoft.com/office/powerpoint/2010/main" val="135348368"/>
              </p:ext>
            </p:extLst>
          </p:nvPr>
        </p:nvGraphicFramePr>
        <p:xfrm>
          <a:off x="413657" y="1462712"/>
          <a:ext cx="11343028" cy="2153245"/>
        </p:xfrm>
        <a:graphic>
          <a:graphicData uri="http://schemas.openxmlformats.org/drawingml/2006/table">
            <a:tbl>
              <a:tblPr firstRow="1" bandRow="1">
                <a:tableStyleId>{5C22544A-7EE6-4342-B048-85BDC9FD1C3A}</a:tableStyleId>
              </a:tblPr>
              <a:tblGrid>
                <a:gridCol w="847680">
                  <a:extLst>
                    <a:ext uri="{9D8B030D-6E8A-4147-A177-3AD203B41FA5}">
                      <a16:colId xmlns:a16="http://schemas.microsoft.com/office/drawing/2014/main" val="3709789040"/>
                    </a:ext>
                  </a:extLst>
                </a:gridCol>
                <a:gridCol w="2643151">
                  <a:extLst>
                    <a:ext uri="{9D8B030D-6E8A-4147-A177-3AD203B41FA5}">
                      <a16:colId xmlns:a16="http://schemas.microsoft.com/office/drawing/2014/main" val="3989794526"/>
                    </a:ext>
                  </a:extLst>
                </a:gridCol>
                <a:gridCol w="612648">
                  <a:extLst>
                    <a:ext uri="{9D8B030D-6E8A-4147-A177-3AD203B41FA5}">
                      <a16:colId xmlns:a16="http://schemas.microsoft.com/office/drawing/2014/main" val="2101653622"/>
                    </a:ext>
                  </a:extLst>
                </a:gridCol>
                <a:gridCol w="4967106">
                  <a:extLst>
                    <a:ext uri="{9D8B030D-6E8A-4147-A177-3AD203B41FA5}">
                      <a16:colId xmlns:a16="http://schemas.microsoft.com/office/drawing/2014/main" val="2416023039"/>
                    </a:ext>
                  </a:extLst>
                </a:gridCol>
                <a:gridCol w="2272443">
                  <a:extLst>
                    <a:ext uri="{9D8B030D-6E8A-4147-A177-3AD203B41FA5}">
                      <a16:colId xmlns:a16="http://schemas.microsoft.com/office/drawing/2014/main" val="3564118214"/>
                    </a:ext>
                  </a:extLst>
                </a:gridCol>
              </a:tblGrid>
              <a:tr h="4831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Description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RAG</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Current Activity</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Next Steps</a:t>
                      </a:r>
                    </a:p>
                  </a:txBody>
                  <a:tcPr anchor="ctr">
                    <a:solidFill>
                      <a:srgbClr val="00A2AC"/>
                    </a:solidFill>
                  </a:tcPr>
                </a:tc>
                <a:extLst>
                  <a:ext uri="{0D108BD9-81ED-4DB2-BD59-A6C34878D82A}">
                    <a16:rowId xmlns:a16="http://schemas.microsoft.com/office/drawing/2014/main" val="3684623979"/>
                  </a:ext>
                </a:extLst>
              </a:tr>
              <a:tr h="907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a:latin typeface="Poppins" panose="00000500000000000000" pitchFamily="2" charset="0"/>
                          <a:cs typeface="Poppins" panose="00000500000000000000" pitchFamily="2" charset="0"/>
                        </a:rPr>
                        <a:t>1.1</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a:solidFill>
                            <a:schemeClr val="dk1"/>
                          </a:solidFill>
                          <a:latin typeface="Poppins" panose="00000500000000000000" pitchFamily="2" charset="0"/>
                          <a:ea typeface="+mn-ea"/>
                          <a:cs typeface="Poppins" panose="00000500000000000000" pitchFamily="2" charset="0"/>
                        </a:rPr>
                        <a:t>Secure Educational Training Capacity.</a:t>
                      </a:r>
                      <a:br>
                        <a:rPr lang="en-NZ"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This initiative focuses on strengthening the pipeline for clinical education and training across key health disciplines, ensuring future workforce sustainability.</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a:latin typeface="Poppins" panose="00000500000000000000" pitchFamily="2" charset="0"/>
                        <a:cs typeface="Poppins" panose="00000500000000000000" pitchFamily="2" charset="0"/>
                      </a:endParaRPr>
                    </a:p>
                  </a:txBody>
                  <a:tcPr>
                    <a:solidFill>
                      <a:srgbClr val="92D050"/>
                    </a:solidFill>
                  </a:tcPr>
                </a:tc>
                <a:tc>
                  <a:txBody>
                    <a:bodyPr/>
                    <a:lstStyle/>
                    <a:p>
                      <a:r>
                        <a:rPr lang="en-US" sz="900" b="1" i="0" kern="1200" dirty="0">
                          <a:solidFill>
                            <a:schemeClr val="dk1"/>
                          </a:solidFill>
                          <a:effectLst/>
                          <a:latin typeface="Poppins" panose="00000500000000000000" pitchFamily="2" charset="0"/>
                          <a:ea typeface="+mn-ea"/>
                          <a:cs typeface="Poppins" panose="00000500000000000000" pitchFamily="2" charset="0"/>
                        </a:rPr>
                        <a:t>Podiatry:</a:t>
                      </a:r>
                      <a:r>
                        <a:rPr lang="en-US" sz="900" b="0" i="0" kern="1200" dirty="0">
                          <a:solidFill>
                            <a:schemeClr val="dk1"/>
                          </a:solidFill>
                          <a:effectLst/>
                          <a:latin typeface="Poppins" panose="00000500000000000000" pitchFamily="2" charset="0"/>
                          <a:ea typeface="+mn-ea"/>
                          <a:cs typeface="Poppins" panose="00000500000000000000" pitchFamily="2" charset="0"/>
                        </a:rPr>
                        <a:t> AUT’s new Graduate Entry Master's (GEM)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endorsed by Health NZ, will include prescribing scope training. AUT is also increasing student-led clinic capacity in the Northern Region, with 17 more undergraduate enrolments confirmed for 2025.</a:t>
                      </a:r>
                    </a:p>
                    <a:p>
                      <a:r>
                        <a:rPr lang="en-US" sz="900" b="1" i="0" kern="1200" dirty="0">
                          <a:solidFill>
                            <a:schemeClr val="dk1"/>
                          </a:solidFill>
                          <a:effectLst/>
                          <a:latin typeface="Poppins" panose="00000500000000000000" pitchFamily="2" charset="0"/>
                          <a:ea typeface="+mn-ea"/>
                          <a:cs typeface="Poppins" panose="00000500000000000000" pitchFamily="2" charset="0"/>
                        </a:rPr>
                        <a:t>Oral Health Therapy:</a:t>
                      </a:r>
                      <a:r>
                        <a:rPr lang="en-US" sz="900" b="0" i="0" kern="1200" dirty="0">
                          <a:solidFill>
                            <a:schemeClr val="dk1"/>
                          </a:solidFill>
                          <a:effectLst/>
                          <a:latin typeface="Poppins" panose="00000500000000000000" pitchFamily="2" charset="0"/>
                          <a:ea typeface="+mn-ea"/>
                          <a:cs typeface="Poppins" panose="00000500000000000000" pitchFamily="2" charset="0"/>
                        </a:rPr>
                        <a:t> AUT students will treat up to 1,400 </a:t>
                      </a:r>
                      <a:r>
                        <a:rPr lang="en-US" sz="900" b="0" i="0" kern="1200" dirty="0" err="1">
                          <a:solidFill>
                            <a:schemeClr val="dk1"/>
                          </a:solidFill>
                          <a:effectLst/>
                          <a:latin typeface="Poppins" panose="00000500000000000000" pitchFamily="2" charset="0"/>
                          <a:ea typeface="+mn-ea"/>
                          <a:cs typeface="Poppins" panose="00000500000000000000" pitchFamily="2" charset="0"/>
                        </a:rPr>
                        <a:t>paediatric</a:t>
                      </a:r>
                      <a:r>
                        <a:rPr lang="en-US" sz="900" b="0" i="0" kern="1200" dirty="0">
                          <a:solidFill>
                            <a:schemeClr val="dk1"/>
                          </a:solidFill>
                          <a:effectLst/>
                          <a:latin typeface="Poppins" panose="00000500000000000000" pitchFamily="2" charset="0"/>
                          <a:ea typeface="+mn-ea"/>
                          <a:cs typeface="Poppins" panose="00000500000000000000" pitchFamily="2" charset="0"/>
                        </a:rPr>
                        <a:t> patients through a new Auckland Regional Dental Service contract, delivered at South Auckland schools via the Manukau campus clinic.</a:t>
                      </a:r>
                    </a:p>
                  </a:txBody>
                  <a:tcPr>
                    <a:solidFill>
                      <a:schemeClr val="bg1">
                        <a:lumMod val="95000"/>
                      </a:schemeClr>
                    </a:solidFill>
                  </a:tcPr>
                </a:tc>
                <a:tc rowSpan="3">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Continue supporting increased enrolments in Oral Health Therapy and Podiatry for Semester 2, 2025 and Semester 1, 2026.</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Collaborate with the Planning, Funding &amp; Outcomes (PFO) team to develop student-led clinics, enhancing clinical placement opportunities and exposure.</a:t>
                      </a:r>
                      <a:endParaRPr lang="en-NZ" sz="18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0496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a:solidFill>
                            <a:schemeClr val="dk1"/>
                          </a:solidFill>
                          <a:latin typeface="Poppins" panose="00000500000000000000" pitchFamily="2" charset="0"/>
                          <a:ea typeface="+mn-ea"/>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DCE8E8"/>
                    </a:solidFill>
                  </a:tcPr>
                </a:tc>
                <a:extLst>
                  <a:ext uri="{0D108BD9-81ED-4DB2-BD59-A6C34878D82A}">
                    <a16:rowId xmlns:a16="http://schemas.microsoft.com/office/drawing/2014/main" val="1718955260"/>
                  </a:ext>
                </a:extLst>
              </a:tr>
              <a:tr h="389953">
                <a:tc gridSpan="4">
                  <a:txBody>
                    <a:bodyPr/>
                    <a:lstStyle/>
                    <a:p>
                      <a:r>
                        <a:rPr lang="en-US" sz="900" kern="1200" dirty="0">
                          <a:solidFill>
                            <a:schemeClr val="dk1"/>
                          </a:solidFill>
                          <a:latin typeface="Poppins" panose="00000500000000000000" pitchFamily="2" charset="0"/>
                          <a:ea typeface="+mn-ea"/>
                          <a:cs typeface="Poppins" panose="00000500000000000000" pitchFamily="2" charset="0"/>
                        </a:rPr>
                        <a:t>Secured Auckland Regional Dental Service contract enabling up to 1,400 oral health patient referrals for student training.</a:t>
                      </a:r>
                    </a:p>
                    <a:p>
                      <a:r>
                        <a:rPr lang="en-US" sz="900" kern="1200" dirty="0">
                          <a:solidFill>
                            <a:schemeClr val="dk1"/>
                          </a:solidFill>
                          <a:latin typeface="Poppins" panose="00000500000000000000" pitchFamily="2" charset="0"/>
                          <a:ea typeface="+mn-ea"/>
                          <a:cs typeface="Poppins" panose="00000500000000000000" pitchFamily="2" charset="0"/>
                        </a:rPr>
                        <a:t>Achieved a 17-student increase in Podiatry undergraduate enrolments for 2025.</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3" name="Table 2">
            <a:extLst>
              <a:ext uri="{FF2B5EF4-FFF2-40B4-BE49-F238E27FC236}">
                <a16:creationId xmlns:a16="http://schemas.microsoft.com/office/drawing/2014/main" id="{A6B57290-8E4B-E3B4-DB9C-621A375F4BB2}"/>
              </a:ext>
            </a:extLst>
          </p:cNvPr>
          <p:cNvGraphicFramePr>
            <a:graphicFrameLocks noGrp="1"/>
          </p:cNvGraphicFramePr>
          <p:nvPr>
            <p:extLst>
              <p:ext uri="{D42A27DB-BD31-4B8C-83A1-F6EECF244321}">
                <p14:modId xmlns:p14="http://schemas.microsoft.com/office/powerpoint/2010/main" val="432632104"/>
              </p:ext>
            </p:extLst>
          </p:nvPr>
        </p:nvGraphicFramePr>
        <p:xfrm>
          <a:off x="424486" y="3842488"/>
          <a:ext cx="11343028" cy="1984247"/>
        </p:xfrm>
        <a:graphic>
          <a:graphicData uri="http://schemas.openxmlformats.org/drawingml/2006/table">
            <a:tbl>
              <a:tblPr firstRow="1" bandRow="1">
                <a:tableStyleId>{5C22544A-7EE6-4342-B048-85BDC9FD1C3A}</a:tableStyleId>
              </a:tblPr>
              <a:tblGrid>
                <a:gridCol w="912223">
                  <a:extLst>
                    <a:ext uri="{9D8B030D-6E8A-4147-A177-3AD203B41FA5}">
                      <a16:colId xmlns:a16="http://schemas.microsoft.com/office/drawing/2014/main" val="3709789040"/>
                    </a:ext>
                  </a:extLst>
                </a:gridCol>
                <a:gridCol w="2578608">
                  <a:extLst>
                    <a:ext uri="{9D8B030D-6E8A-4147-A177-3AD203B41FA5}">
                      <a16:colId xmlns:a16="http://schemas.microsoft.com/office/drawing/2014/main" val="3989794526"/>
                    </a:ext>
                  </a:extLst>
                </a:gridCol>
                <a:gridCol w="638395">
                  <a:extLst>
                    <a:ext uri="{9D8B030D-6E8A-4147-A177-3AD203B41FA5}">
                      <a16:colId xmlns:a16="http://schemas.microsoft.com/office/drawing/2014/main" val="2101653622"/>
                    </a:ext>
                  </a:extLst>
                </a:gridCol>
                <a:gridCol w="4941162">
                  <a:extLst>
                    <a:ext uri="{9D8B030D-6E8A-4147-A177-3AD203B41FA5}">
                      <a16:colId xmlns:a16="http://schemas.microsoft.com/office/drawing/2014/main" val="2416023039"/>
                    </a:ext>
                  </a:extLst>
                </a:gridCol>
                <a:gridCol w="2272640">
                  <a:extLst>
                    <a:ext uri="{9D8B030D-6E8A-4147-A177-3AD203B41FA5}">
                      <a16:colId xmlns:a16="http://schemas.microsoft.com/office/drawing/2014/main" val="3564118214"/>
                    </a:ext>
                  </a:extLst>
                </a:gridCol>
              </a:tblGrid>
              <a:tr h="4754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Description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RAG</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Current Activity</a:t>
                      </a:r>
                    </a:p>
                  </a:txBody>
                  <a:tcPr anchor="ctr">
                    <a:solidFill>
                      <a:srgbClr val="00A2AC"/>
                    </a:solidFill>
                  </a:tcPr>
                </a:tc>
                <a:tc>
                  <a:txBody>
                    <a:bodyPr/>
                    <a:lstStyle/>
                    <a:p>
                      <a:r>
                        <a:rPr lang="en-US" sz="900">
                          <a:latin typeface="Poppins" panose="00000500000000000000" pitchFamily="2" charset="0"/>
                          <a:cs typeface="Poppins" panose="00000500000000000000" pitchFamily="2" charset="0"/>
                        </a:rPr>
                        <a:t>Next Steps</a:t>
                      </a:r>
                      <a:endParaRPr lang="en-NZ" sz="900">
                        <a:latin typeface="Poppins" panose="00000500000000000000" pitchFamily="2" charset="0"/>
                        <a:cs typeface="Poppins" panose="00000500000000000000" pitchFamily="2" charset="0"/>
                      </a:endParaRPr>
                    </a:p>
                  </a:txBody>
                  <a:tcPr anchor="ctr">
                    <a:solidFill>
                      <a:srgbClr val="00A2AC"/>
                    </a:solidFill>
                  </a:tcPr>
                </a:tc>
                <a:extLst>
                  <a:ext uri="{0D108BD9-81ED-4DB2-BD59-A6C34878D82A}">
                    <a16:rowId xmlns:a16="http://schemas.microsoft.com/office/drawing/2014/main" val="3684623979"/>
                  </a:ext>
                </a:extLst>
              </a:tr>
              <a:tr h="6872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a:latin typeface="Poppins" panose="00000500000000000000" pitchFamily="2" charset="0"/>
                          <a:cs typeface="Poppins" panose="00000500000000000000" pitchFamily="2" charset="0"/>
                        </a:rPr>
                        <a:t>1.2</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Poppins" panose="00000500000000000000" pitchFamily="2" charset="0"/>
                          <a:ea typeface="+mn-ea"/>
                          <a:cs typeface="Poppins" panose="00000500000000000000" pitchFamily="2" charset="0"/>
                        </a:rPr>
                        <a:t>Boost Health NZ’s Placement Capacity. </a:t>
                      </a:r>
                      <a:br>
                        <a:rPr lang="en-US"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This initiative is focused on expanding and standardizing clinical placement capacity across Health NZ.</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latin typeface="Poppins" panose="00000500000000000000" pitchFamily="2" charset="0"/>
                        <a:cs typeface="Poppins" panose="00000500000000000000" pitchFamily="2" charset="0"/>
                      </a:endParaRPr>
                    </a:p>
                  </a:txBody>
                  <a:tcPr>
                    <a:solidFill>
                      <a:srgbClr val="92D050"/>
                    </a:solidFill>
                  </a:tcPr>
                </a:tc>
                <a:tc>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The national clinical student placement access agreement is being implemented. Relationship Managers oversee access and scheduling through local and national meetings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Preparing to include pre-registration medical students in the national agreement.</a:t>
                      </a:r>
                    </a:p>
                  </a:txBody>
                  <a:tcPr>
                    <a:solidFill>
                      <a:schemeClr val="bg1">
                        <a:lumMod val="85000"/>
                      </a:schemeClr>
                    </a:solidFill>
                  </a:tcPr>
                </a:tc>
                <a:tc rowSpan="3">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Engagement with Health NZ Chief Medical Officers and medical schools.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Ongoing support for implementation and issue resolution.</a:t>
                      </a: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9421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DCE8E8"/>
                    </a:solidFill>
                  </a:tcPr>
                </a:tc>
                <a:extLst>
                  <a:ext uri="{0D108BD9-81ED-4DB2-BD59-A6C34878D82A}">
                    <a16:rowId xmlns:a16="http://schemas.microsoft.com/office/drawing/2014/main" val="1718955260"/>
                  </a:ext>
                </a:extLst>
              </a:tr>
              <a:tr h="364128">
                <a:tc gridSpan="4">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A single National Clinical Student Placement and Access Agreement has been signed by all tertiary education providers, replacing over 400 previous contracts.</a:t>
                      </a:r>
                    </a:p>
                    <a:p>
                      <a:r>
                        <a:rPr lang="en-US" sz="900" b="0" i="0" kern="1200" dirty="0">
                          <a:solidFill>
                            <a:schemeClr val="dk1"/>
                          </a:solidFill>
                          <a:effectLst/>
                          <a:latin typeface="Poppins" panose="00000500000000000000" pitchFamily="2" charset="0"/>
                          <a:ea typeface="+mn-ea"/>
                          <a:cs typeface="Poppins" panose="00000500000000000000" pitchFamily="2" charset="0"/>
                        </a:rPr>
                        <a:t>Relationship Manager meetings have been held to support implementation and oversight.</a:t>
                      </a: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0D74D3CB-5E8E-5587-5A60-53180877D0A0}"/>
              </a:ext>
            </a:extLst>
          </p:cNvPr>
          <p:cNvGraphicFramePr>
            <a:graphicFrameLocks noGrp="1"/>
          </p:cNvGraphicFramePr>
          <p:nvPr>
            <p:extLst>
              <p:ext uri="{D42A27DB-BD31-4B8C-83A1-F6EECF244321}">
                <p14:modId xmlns:p14="http://schemas.microsoft.com/office/powerpoint/2010/main" val="1108048338"/>
              </p:ext>
            </p:extLst>
          </p:nvPr>
        </p:nvGraphicFramePr>
        <p:xfrm>
          <a:off x="6726725" y="469061"/>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5" name="Footer Placeholder 4">
            <a:extLst>
              <a:ext uri="{FF2B5EF4-FFF2-40B4-BE49-F238E27FC236}">
                <a16:creationId xmlns:a16="http://schemas.microsoft.com/office/drawing/2014/main" id="{AE79079F-7454-D2B2-6BC5-371E134EF409}"/>
              </a:ext>
            </a:extLst>
          </p:cNvPr>
          <p:cNvSpPr>
            <a:spLocks noGrp="1"/>
          </p:cNvSpPr>
          <p:nvPr>
            <p:ph type="ftr" sz="quarter" idx="11"/>
          </p:nvPr>
        </p:nvSpPr>
        <p:spPr/>
        <p:txBody>
          <a:bodyPr/>
          <a:lstStyle/>
          <a:p>
            <a:r>
              <a:rPr lang="en-US"/>
              <a:t>as at 30 June 2025</a:t>
            </a:r>
            <a:endParaRPr lang="en-NZ"/>
          </a:p>
        </p:txBody>
      </p:sp>
    </p:spTree>
    <p:extLst>
      <p:ext uri="{BB962C8B-B14F-4D97-AF65-F5344CB8AC3E}">
        <p14:creationId xmlns:p14="http://schemas.microsoft.com/office/powerpoint/2010/main" val="4067354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F2D564-5ED3-E7BB-9FE4-80726B726CF7}"/>
              </a:ext>
            </a:extLst>
          </p:cNvPr>
          <p:cNvSpPr txBox="1"/>
          <p:nvPr/>
        </p:nvSpPr>
        <p:spPr>
          <a:xfrm>
            <a:off x="413657" y="409522"/>
            <a:ext cx="2393043" cy="707886"/>
          </a:xfrm>
          <a:prstGeom prst="rect">
            <a:avLst/>
          </a:prstGeom>
          <a:noFill/>
        </p:spPr>
        <p:txBody>
          <a:bodyPr wrap="square" rtlCol="0">
            <a:spAutoFit/>
          </a:bodyPr>
          <a:lstStyle/>
          <a:p>
            <a:r>
              <a:rPr lang="en-NZ" sz="4000" b="1"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Priority 1</a:t>
            </a:r>
            <a:endParaRPr lang="en-NZ" sz="4000" b="1"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EC2A5C59-91AB-23CA-6C2A-7E8888B25154}"/>
              </a:ext>
            </a:extLst>
          </p:cNvPr>
          <p:cNvSpPr txBox="1"/>
          <p:nvPr/>
        </p:nvSpPr>
        <p:spPr>
          <a:xfrm>
            <a:off x="2806700" y="676624"/>
            <a:ext cx="4038732" cy="338554"/>
          </a:xfrm>
          <a:prstGeom prst="rect">
            <a:avLst/>
          </a:prstGeom>
          <a:noFill/>
        </p:spPr>
        <p:txBody>
          <a:bodyPr wrap="square" rtlCol="0">
            <a:spAutoFit/>
          </a:bodyPr>
          <a:lstStyle/>
          <a:p>
            <a:r>
              <a:rPr lang="en-NZ" sz="1600"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Getting our workforce basics right</a:t>
            </a:r>
            <a:endParaRPr lang="en-NZ" sz="1600"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499490E-C6A7-731B-4D1C-DCB334601046}"/>
              </a:ext>
            </a:extLst>
          </p:cNvPr>
          <p:cNvGraphicFramePr>
            <a:graphicFrameLocks noGrp="1"/>
          </p:cNvGraphicFramePr>
          <p:nvPr>
            <p:extLst>
              <p:ext uri="{D42A27DB-BD31-4B8C-83A1-F6EECF244321}">
                <p14:modId xmlns:p14="http://schemas.microsoft.com/office/powerpoint/2010/main" val="4226003530"/>
              </p:ext>
            </p:extLst>
          </p:nvPr>
        </p:nvGraphicFramePr>
        <p:xfrm>
          <a:off x="424486" y="3470280"/>
          <a:ext cx="11343028" cy="1879069"/>
        </p:xfrm>
        <a:graphic>
          <a:graphicData uri="http://schemas.openxmlformats.org/drawingml/2006/table">
            <a:tbl>
              <a:tblPr firstRow="1" bandRow="1">
                <a:tableStyleId>{5C22544A-7EE6-4342-B048-85BDC9FD1C3A}</a:tableStyleId>
              </a:tblPr>
              <a:tblGrid>
                <a:gridCol w="800015">
                  <a:extLst>
                    <a:ext uri="{9D8B030D-6E8A-4147-A177-3AD203B41FA5}">
                      <a16:colId xmlns:a16="http://schemas.microsoft.com/office/drawing/2014/main" val="3709789040"/>
                    </a:ext>
                  </a:extLst>
                </a:gridCol>
                <a:gridCol w="2735249">
                  <a:extLst>
                    <a:ext uri="{9D8B030D-6E8A-4147-A177-3AD203B41FA5}">
                      <a16:colId xmlns:a16="http://schemas.microsoft.com/office/drawing/2014/main" val="3989794526"/>
                    </a:ext>
                  </a:extLst>
                </a:gridCol>
                <a:gridCol w="782371">
                  <a:extLst>
                    <a:ext uri="{9D8B030D-6E8A-4147-A177-3AD203B41FA5}">
                      <a16:colId xmlns:a16="http://schemas.microsoft.com/office/drawing/2014/main" val="2101653622"/>
                    </a:ext>
                  </a:extLst>
                </a:gridCol>
                <a:gridCol w="5358809">
                  <a:extLst>
                    <a:ext uri="{9D8B030D-6E8A-4147-A177-3AD203B41FA5}">
                      <a16:colId xmlns:a16="http://schemas.microsoft.com/office/drawing/2014/main" val="2416023039"/>
                    </a:ext>
                  </a:extLst>
                </a:gridCol>
                <a:gridCol w="1666584">
                  <a:extLst>
                    <a:ext uri="{9D8B030D-6E8A-4147-A177-3AD203B41FA5}">
                      <a16:colId xmlns:a16="http://schemas.microsoft.com/office/drawing/2014/main" val="361672124"/>
                    </a:ext>
                  </a:extLst>
                </a:gridCol>
              </a:tblGrid>
              <a:tr h="4986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Description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RAG</a:t>
                      </a:r>
                      <a:endParaRPr lang="en-NZ" sz="1600">
                        <a:latin typeface="Poppins" panose="00000500000000000000" pitchFamily="2" charset="0"/>
                        <a:cs typeface="Poppins" panose="00000500000000000000" pitchFamily="2" charset="0"/>
                      </a:endParaRP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Current Activity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Next Steps</a:t>
                      </a:r>
                      <a:endParaRPr lang="en-NZ" sz="1600">
                        <a:latin typeface="Poppins" panose="00000500000000000000" pitchFamily="2" charset="0"/>
                        <a:cs typeface="Poppins" panose="00000500000000000000" pitchFamily="2" charset="0"/>
                      </a:endParaRPr>
                    </a:p>
                  </a:txBody>
                  <a:tcPr anchor="ctr">
                    <a:solidFill>
                      <a:srgbClr val="00A2AC"/>
                    </a:solidFill>
                  </a:tcPr>
                </a:tc>
                <a:extLst>
                  <a:ext uri="{0D108BD9-81ED-4DB2-BD59-A6C34878D82A}">
                    <a16:rowId xmlns:a16="http://schemas.microsoft.com/office/drawing/2014/main" val="3684623979"/>
                  </a:ext>
                </a:extLst>
              </a:tr>
              <a:tr h="5263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900">
                          <a:latin typeface="Poppins"/>
                          <a:cs typeface="Poppins"/>
                        </a:rPr>
                        <a:t>1.2.2</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Poppins" panose="00000500000000000000" pitchFamily="2" charset="0"/>
                          <a:ea typeface="+mn-ea"/>
                          <a:cs typeface="Poppins" panose="00000500000000000000" pitchFamily="2" charset="0"/>
                        </a:rPr>
                        <a:t>Boost Health NZ’s Placement Capacity (Medical)</a:t>
                      </a:r>
                      <a:br>
                        <a:rPr lang="en-US" sz="900" kern="1200" dirty="0">
                          <a:solidFill>
                            <a:schemeClr val="dk1"/>
                          </a:solidFill>
                          <a:latin typeface="Poppins" panose="00000500000000000000" pitchFamily="2" charset="0"/>
                          <a:ea typeface="+mn-ea"/>
                          <a:cs typeface="Poppins" panose="00000500000000000000" pitchFamily="2" charset="0"/>
                        </a:rPr>
                      </a:br>
                      <a:r>
                        <a:rPr lang="en-US" sz="900" kern="1200" dirty="0">
                          <a:solidFill>
                            <a:schemeClr val="dk1"/>
                          </a:solidFill>
                          <a:latin typeface="Poppins" panose="00000500000000000000" pitchFamily="2" charset="0"/>
                          <a:ea typeface="+mn-ea"/>
                          <a:cs typeface="Poppins" panose="00000500000000000000" pitchFamily="2" charset="0"/>
                        </a:rPr>
                        <a:t>Expanding medical placement opportunities, with a focus on rural hospitals, other hospital settings, and primary care</a:t>
                      </a: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dirty="0">
                        <a:latin typeface="Poppins"/>
                        <a:cs typeface="Poppins"/>
                      </a:endParaRPr>
                    </a:p>
                  </a:txBody>
                  <a:tcPr>
                    <a:solidFill>
                      <a:srgbClr val="FFFF00"/>
                    </a:solidFill>
                  </a:tcPr>
                </a:tc>
                <a:tc>
                  <a:txBody>
                    <a:bodyPr/>
                    <a:lstStyle/>
                    <a:p>
                      <a:r>
                        <a:rPr lang="en-US" sz="900" kern="1200" dirty="0">
                          <a:solidFill>
                            <a:schemeClr val="dk1"/>
                          </a:solidFill>
                          <a:latin typeface="Poppins" panose="00000500000000000000" pitchFamily="2" charset="0"/>
                          <a:ea typeface="+mn-ea"/>
                          <a:cs typeface="Poppins" panose="00000500000000000000" pitchFamily="2" charset="0"/>
                        </a:rPr>
                        <a:t>Ongoing work with RDSS to map priority PGY1 and PGY2 placement sites across rural and primary care settings as part of primary care pathway for domestic graduates which is included in the funded primary care tactical action plan (PCTAP).</a:t>
                      </a:r>
                    </a:p>
                  </a:txBody>
                  <a:tcPr>
                    <a:solidFill>
                      <a:schemeClr val="bg1">
                        <a:lumMod val="95000"/>
                      </a:schemeClr>
                    </a:solidFill>
                  </a:tcPr>
                </a:tc>
                <a:tc rowSpan="3">
                  <a:txBody>
                    <a:bodyPr/>
                    <a:lstStyle/>
                    <a:p>
                      <a:r>
                        <a:rPr lang="en-US" sz="900" kern="1200" dirty="0">
                          <a:solidFill>
                            <a:schemeClr val="dk1"/>
                          </a:solidFill>
                          <a:latin typeface="Poppins" panose="00000500000000000000" pitchFamily="2" charset="0"/>
                          <a:ea typeface="+mn-ea"/>
                          <a:cs typeface="Poppins" panose="00000500000000000000" pitchFamily="2" charset="0"/>
                        </a:rPr>
                        <a:t>Next steps include appointing an integration lead to support Public Health Medicine Registrars and facilitate the rollout of expanded medical placement opportunities.</a:t>
                      </a:r>
                      <a:endParaRPr lang="en-NZ" sz="900" kern="1200" dirty="0">
                        <a:solidFill>
                          <a:schemeClr val="dk1"/>
                        </a:solidFill>
                        <a:latin typeface="Poppins" panose="00000500000000000000" pitchFamily="2" charset="0"/>
                        <a:ea typeface="+mn-ea"/>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8007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a:cs typeface="Poppins"/>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dirty="0">
                        <a:latin typeface="Poppins"/>
                        <a:cs typeface="Poppins"/>
                      </a:endParaRPr>
                    </a:p>
                  </a:txBody>
                  <a:tcPr anchor="ctr">
                    <a:solidFill>
                      <a:srgbClr val="DCE8E8"/>
                    </a:solidFill>
                  </a:tcPr>
                </a:tc>
                <a:extLst>
                  <a:ext uri="{0D108BD9-81ED-4DB2-BD59-A6C34878D82A}">
                    <a16:rowId xmlns:a16="http://schemas.microsoft.com/office/drawing/2014/main" val="1718955260"/>
                  </a:ext>
                </a:extLst>
              </a:tr>
              <a:tr h="374570">
                <a:tc gridSpan="4">
                  <a:txBody>
                    <a:bodyPr/>
                    <a:lstStyle/>
                    <a:p>
                      <a:r>
                        <a:rPr lang="en-US" sz="900" kern="1200" dirty="0">
                          <a:solidFill>
                            <a:schemeClr val="dk1"/>
                          </a:solidFill>
                          <a:latin typeface="Poppins" panose="00000500000000000000" pitchFamily="2" charset="0"/>
                          <a:ea typeface="+mn-ea"/>
                          <a:cs typeface="Poppins" panose="00000500000000000000" pitchFamily="2" charset="0"/>
                        </a:rPr>
                        <a:t>Completed Expression of Interest process to identify practices and districts for additional PGY1 placements for domestic graduates.</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a:cs typeface="Poppins"/>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4FFB9D4D-25AC-421A-669D-4224F6F19B4D}"/>
              </a:ext>
            </a:extLst>
          </p:cNvPr>
          <p:cNvGraphicFramePr>
            <a:graphicFrameLocks noGrp="1"/>
          </p:cNvGraphicFramePr>
          <p:nvPr>
            <p:extLst>
              <p:ext uri="{D42A27DB-BD31-4B8C-83A1-F6EECF244321}">
                <p14:modId xmlns:p14="http://schemas.microsoft.com/office/powerpoint/2010/main" val="3066304141"/>
              </p:ext>
            </p:extLst>
          </p:nvPr>
        </p:nvGraphicFramePr>
        <p:xfrm>
          <a:off x="413657" y="1202659"/>
          <a:ext cx="11343028" cy="2157774"/>
        </p:xfrm>
        <a:graphic>
          <a:graphicData uri="http://schemas.openxmlformats.org/drawingml/2006/table">
            <a:tbl>
              <a:tblPr firstRow="1" bandRow="1">
                <a:tableStyleId>{5C22544A-7EE6-4342-B048-85BDC9FD1C3A}</a:tableStyleId>
              </a:tblPr>
              <a:tblGrid>
                <a:gridCol w="928826">
                  <a:extLst>
                    <a:ext uri="{9D8B030D-6E8A-4147-A177-3AD203B41FA5}">
                      <a16:colId xmlns:a16="http://schemas.microsoft.com/office/drawing/2014/main" val="3709789040"/>
                    </a:ext>
                  </a:extLst>
                </a:gridCol>
                <a:gridCol w="2752344">
                  <a:extLst>
                    <a:ext uri="{9D8B030D-6E8A-4147-A177-3AD203B41FA5}">
                      <a16:colId xmlns:a16="http://schemas.microsoft.com/office/drawing/2014/main" val="3989794526"/>
                    </a:ext>
                  </a:extLst>
                </a:gridCol>
                <a:gridCol w="714917">
                  <a:extLst>
                    <a:ext uri="{9D8B030D-6E8A-4147-A177-3AD203B41FA5}">
                      <a16:colId xmlns:a16="http://schemas.microsoft.com/office/drawing/2014/main" val="2101653622"/>
                    </a:ext>
                  </a:extLst>
                </a:gridCol>
                <a:gridCol w="5280554">
                  <a:extLst>
                    <a:ext uri="{9D8B030D-6E8A-4147-A177-3AD203B41FA5}">
                      <a16:colId xmlns:a16="http://schemas.microsoft.com/office/drawing/2014/main" val="2416023039"/>
                    </a:ext>
                  </a:extLst>
                </a:gridCol>
                <a:gridCol w="1666387">
                  <a:extLst>
                    <a:ext uri="{9D8B030D-6E8A-4147-A177-3AD203B41FA5}">
                      <a16:colId xmlns:a16="http://schemas.microsoft.com/office/drawing/2014/main" val="3564118214"/>
                    </a:ext>
                  </a:extLst>
                </a:gridCol>
              </a:tblGrid>
              <a:tr h="511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Description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RAG</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Current Activity</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Next Steps</a:t>
                      </a:r>
                    </a:p>
                  </a:txBody>
                  <a:tcPr anchor="ctr">
                    <a:solidFill>
                      <a:srgbClr val="00A2AC"/>
                    </a:solidFill>
                  </a:tcPr>
                </a:tc>
                <a:extLst>
                  <a:ext uri="{0D108BD9-81ED-4DB2-BD59-A6C34878D82A}">
                    <a16:rowId xmlns:a16="http://schemas.microsoft.com/office/drawing/2014/main" val="3684623979"/>
                  </a:ext>
                </a:extLst>
              </a:tr>
              <a:tr h="5894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1.2.1</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Boost Health NZ’s Placement Capacity (Allied and Specialist Nursing)</a:t>
                      </a:r>
                      <a:br>
                        <a:rPr lang="en-US" sz="900">
                          <a:latin typeface="Poppins" panose="00000500000000000000" pitchFamily="2" charset="0"/>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Expanding clinical placements for allied and specialist nursing, with a focus on diverse settings.</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latin typeface="Poppins" panose="00000500000000000000" pitchFamily="2" charset="0"/>
                        <a:cs typeface="Poppins" panose="00000500000000000000" pitchFamily="2" charset="0"/>
                      </a:endParaRPr>
                    </a:p>
                  </a:txBody>
                  <a:tcPr>
                    <a:solidFill>
                      <a:schemeClr val="accent1">
                        <a:lumMod val="40000"/>
                        <a:lumOff val="60000"/>
                      </a:schemeClr>
                    </a:solidFill>
                  </a:tcPr>
                </a:tc>
                <a:tc>
                  <a:txBody>
                    <a:bodyPr/>
                    <a:lstStyle/>
                    <a:p>
                      <a:pPr marL="285750" indent="-2857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Regional DEU network rollout</a:t>
                      </a:r>
                    </a:p>
                    <a:p>
                      <a:pPr marL="285750" indent="-2857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24/7 nursing placement pilot expansion</a:t>
                      </a:r>
                    </a:p>
                  </a:txBody>
                  <a:tcPr>
                    <a:solidFill>
                      <a:schemeClr val="bg1">
                        <a:lumMod val="95000"/>
                      </a:schemeClr>
                    </a:solid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b="0" dirty="0">
                          <a:latin typeface="Poppins" panose="00000500000000000000" pitchFamily="2" charset="0"/>
                          <a:cs typeface="Poppins" panose="00000500000000000000" pitchFamily="2" charset="0"/>
                        </a:rPr>
                        <a:t>Completed action</a:t>
                      </a: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0163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nchor="ctr">
                    <a:solidFill>
                      <a:srgbClr val="DCE8E8"/>
                    </a:solidFill>
                  </a:tcPr>
                </a:tc>
                <a:extLst>
                  <a:ext uri="{0D108BD9-81ED-4DB2-BD59-A6C34878D82A}">
                    <a16:rowId xmlns:a16="http://schemas.microsoft.com/office/drawing/2014/main" val="1718955260"/>
                  </a:ext>
                </a:extLst>
              </a:tr>
              <a:tr h="589407">
                <a:tc gridSpan="4">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Regional Dedicated Education Unit (DEU) networks established and supported nationally</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National guidelines and resources published for all districts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Over 250 placement schedules </a:t>
                      </a:r>
                      <a:r>
                        <a:rPr lang="en-US" sz="900" b="0" i="0" kern="1200" dirty="0" err="1">
                          <a:solidFill>
                            <a:schemeClr val="dk1"/>
                          </a:solidFill>
                          <a:effectLst/>
                          <a:latin typeface="Poppins" panose="00000500000000000000" pitchFamily="2" charset="0"/>
                          <a:ea typeface="+mn-ea"/>
                          <a:cs typeface="Poppins" panose="00000500000000000000" pitchFamily="2" charset="0"/>
                        </a:rPr>
                        <a:t>analysed</a:t>
                      </a:r>
                      <a:r>
                        <a:rPr lang="en-US" sz="900" b="0" i="0" kern="1200" dirty="0">
                          <a:solidFill>
                            <a:schemeClr val="dk1"/>
                          </a:solidFill>
                          <a:effectLst/>
                          <a:latin typeface="Poppins" panose="00000500000000000000" pitchFamily="2" charset="0"/>
                          <a:ea typeface="+mn-ea"/>
                          <a:cs typeface="Poppins" panose="00000500000000000000" pitchFamily="2" charset="0"/>
                        </a:rPr>
                        <a:t> across professions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First national DEU symposium held (Nov 2024)</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3" name="Table 2">
            <a:extLst>
              <a:ext uri="{FF2B5EF4-FFF2-40B4-BE49-F238E27FC236}">
                <a16:creationId xmlns:a16="http://schemas.microsoft.com/office/drawing/2014/main" id="{CCABC466-C760-1763-06B9-935AD35FCEE5}"/>
              </a:ext>
            </a:extLst>
          </p:cNvPr>
          <p:cNvGraphicFramePr>
            <a:graphicFrameLocks noGrp="1"/>
          </p:cNvGraphicFramePr>
          <p:nvPr>
            <p:extLst>
              <p:ext uri="{D42A27DB-BD31-4B8C-83A1-F6EECF244321}">
                <p14:modId xmlns:p14="http://schemas.microsoft.com/office/powerpoint/2010/main" val="2622329193"/>
              </p:ext>
            </p:extLst>
          </p:nvPr>
        </p:nvGraphicFramePr>
        <p:xfrm>
          <a:off x="6954429" y="295624"/>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5" name="Footer Placeholder 4">
            <a:extLst>
              <a:ext uri="{FF2B5EF4-FFF2-40B4-BE49-F238E27FC236}">
                <a16:creationId xmlns:a16="http://schemas.microsoft.com/office/drawing/2014/main" id="{F40DFE79-7C44-2AC5-BD82-99C6558C8476}"/>
              </a:ext>
            </a:extLst>
          </p:cNvPr>
          <p:cNvSpPr>
            <a:spLocks noGrp="1"/>
          </p:cNvSpPr>
          <p:nvPr>
            <p:ph type="ftr" sz="quarter" idx="11"/>
          </p:nvPr>
        </p:nvSpPr>
        <p:spPr/>
        <p:txBody>
          <a:bodyPr/>
          <a:lstStyle/>
          <a:p>
            <a:r>
              <a:rPr lang="en-US"/>
              <a:t>as at 30 June 2025</a:t>
            </a:r>
            <a:endParaRPr lang="en-NZ"/>
          </a:p>
        </p:txBody>
      </p:sp>
    </p:spTree>
    <p:extLst>
      <p:ext uri="{BB962C8B-B14F-4D97-AF65-F5344CB8AC3E}">
        <p14:creationId xmlns:p14="http://schemas.microsoft.com/office/powerpoint/2010/main" val="387974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F2D564-5ED3-E7BB-9FE4-80726B726CF7}"/>
              </a:ext>
            </a:extLst>
          </p:cNvPr>
          <p:cNvSpPr txBox="1"/>
          <p:nvPr/>
        </p:nvSpPr>
        <p:spPr>
          <a:xfrm>
            <a:off x="413657" y="409522"/>
            <a:ext cx="2393043" cy="707886"/>
          </a:xfrm>
          <a:prstGeom prst="rect">
            <a:avLst/>
          </a:prstGeom>
          <a:noFill/>
        </p:spPr>
        <p:txBody>
          <a:bodyPr wrap="square" rtlCol="0">
            <a:spAutoFit/>
          </a:bodyPr>
          <a:lstStyle/>
          <a:p>
            <a:r>
              <a:rPr lang="en-NZ" sz="4000" b="1"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Priority 1</a:t>
            </a:r>
            <a:endParaRPr lang="en-NZ" sz="4000" b="1"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EC2A5C59-91AB-23CA-6C2A-7E8888B25154}"/>
              </a:ext>
            </a:extLst>
          </p:cNvPr>
          <p:cNvSpPr txBox="1"/>
          <p:nvPr/>
        </p:nvSpPr>
        <p:spPr>
          <a:xfrm>
            <a:off x="2806700" y="676624"/>
            <a:ext cx="4038732" cy="338554"/>
          </a:xfrm>
          <a:prstGeom prst="rect">
            <a:avLst/>
          </a:prstGeom>
          <a:noFill/>
        </p:spPr>
        <p:txBody>
          <a:bodyPr wrap="square" rtlCol="0">
            <a:spAutoFit/>
          </a:bodyPr>
          <a:lstStyle/>
          <a:p>
            <a:r>
              <a:rPr lang="en-NZ" sz="1600"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Getting our workforce basics right</a:t>
            </a:r>
            <a:endParaRPr lang="en-NZ" sz="1600"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6B57290-8E4B-E3B4-DB9C-621A375F4BB2}"/>
              </a:ext>
            </a:extLst>
          </p:cNvPr>
          <p:cNvGraphicFramePr>
            <a:graphicFrameLocks noGrp="1"/>
          </p:cNvGraphicFramePr>
          <p:nvPr>
            <p:extLst>
              <p:ext uri="{D42A27DB-BD31-4B8C-83A1-F6EECF244321}">
                <p14:modId xmlns:p14="http://schemas.microsoft.com/office/powerpoint/2010/main" val="4224641794"/>
              </p:ext>
            </p:extLst>
          </p:nvPr>
        </p:nvGraphicFramePr>
        <p:xfrm>
          <a:off x="413657" y="3767360"/>
          <a:ext cx="11343028" cy="1905000"/>
        </p:xfrm>
        <a:graphic>
          <a:graphicData uri="http://schemas.openxmlformats.org/drawingml/2006/table">
            <a:tbl>
              <a:tblPr firstRow="1" bandRow="1">
                <a:tableStyleId>{5C22544A-7EE6-4342-B048-85BDC9FD1C3A}</a:tableStyleId>
              </a:tblPr>
              <a:tblGrid>
                <a:gridCol w="820783">
                  <a:extLst>
                    <a:ext uri="{9D8B030D-6E8A-4147-A177-3AD203B41FA5}">
                      <a16:colId xmlns:a16="http://schemas.microsoft.com/office/drawing/2014/main" val="3709789040"/>
                    </a:ext>
                  </a:extLst>
                </a:gridCol>
                <a:gridCol w="2788920">
                  <a:extLst>
                    <a:ext uri="{9D8B030D-6E8A-4147-A177-3AD203B41FA5}">
                      <a16:colId xmlns:a16="http://schemas.microsoft.com/office/drawing/2014/main" val="3989794526"/>
                    </a:ext>
                  </a:extLst>
                </a:gridCol>
                <a:gridCol w="620829">
                  <a:extLst>
                    <a:ext uri="{9D8B030D-6E8A-4147-A177-3AD203B41FA5}">
                      <a16:colId xmlns:a16="http://schemas.microsoft.com/office/drawing/2014/main" val="2101653622"/>
                    </a:ext>
                  </a:extLst>
                </a:gridCol>
                <a:gridCol w="5456741">
                  <a:extLst>
                    <a:ext uri="{9D8B030D-6E8A-4147-A177-3AD203B41FA5}">
                      <a16:colId xmlns:a16="http://schemas.microsoft.com/office/drawing/2014/main" val="2416023039"/>
                    </a:ext>
                  </a:extLst>
                </a:gridCol>
                <a:gridCol w="1655755">
                  <a:extLst>
                    <a:ext uri="{9D8B030D-6E8A-4147-A177-3AD203B41FA5}">
                      <a16:colId xmlns:a16="http://schemas.microsoft.com/office/drawing/2014/main" val="747274684"/>
                    </a:ext>
                  </a:extLst>
                </a:gridCol>
              </a:tblGrid>
              <a:tr h="28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A2AC"/>
                    </a:solidFill>
                  </a:tcPr>
                </a:tc>
                <a:tc>
                  <a:txBody>
                    <a:bodyPr/>
                    <a:lstStyle/>
                    <a:p>
                      <a:r>
                        <a:rPr lang="en-NZ" sz="1000"/>
                        <a:t>RAG</a:t>
                      </a:r>
                      <a:endParaRPr lang="en-NZ"/>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Current Activity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Next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txBody>
                  <a:tcPr anchor="ctr">
                    <a:solidFill>
                      <a:srgbClr val="00A2AC"/>
                    </a:solidFill>
                  </a:tcPr>
                </a:tc>
                <a:extLst>
                  <a:ext uri="{0D108BD9-81ED-4DB2-BD59-A6C34878D82A}">
                    <a16:rowId xmlns:a16="http://schemas.microsoft.com/office/drawing/2014/main" val="3684623979"/>
                  </a:ext>
                </a:extLst>
              </a:tr>
              <a:tr h="206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1.5</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Poppins" panose="00000500000000000000" pitchFamily="2" charset="0"/>
                          <a:ea typeface="+mn-ea"/>
                          <a:cs typeface="Poppins" panose="00000500000000000000" pitchFamily="2" charset="0"/>
                        </a:rPr>
                        <a:t>Improve Use of Simulation </a:t>
                      </a:r>
                      <a:br>
                        <a:rPr lang="en-US"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This initiative aims to enhance the use of simulation in health education by building a national network and improving access to shared resources.</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latin typeface="Poppins" panose="00000500000000000000" pitchFamily="2" charset="0"/>
                        <a:cs typeface="Poppins" panose="00000500000000000000" pitchFamily="2" charset="0"/>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Poppins" panose="00000500000000000000" pitchFamily="2" charset="0"/>
                          <a:ea typeface="+mn-ea"/>
                          <a:cs typeface="Poppins" panose="00000500000000000000" pitchFamily="2" charset="0"/>
                        </a:rPr>
                        <a:t>The national simulation group is defining requirements for a nationwide </a:t>
                      </a:r>
                      <a:r>
                        <a:rPr lang="en-US" sz="900" kern="1200" dirty="0" err="1">
                          <a:solidFill>
                            <a:schemeClr val="dk1"/>
                          </a:solidFill>
                          <a:latin typeface="Poppins" panose="00000500000000000000" pitchFamily="2" charset="0"/>
                          <a:ea typeface="+mn-ea"/>
                          <a:cs typeface="Poppins" panose="00000500000000000000" pitchFamily="2" charset="0"/>
                        </a:rPr>
                        <a:t>stocktake</a:t>
                      </a:r>
                      <a:r>
                        <a:rPr lang="en-US" sz="900" kern="1200" dirty="0">
                          <a:solidFill>
                            <a:schemeClr val="dk1"/>
                          </a:solidFill>
                          <a:latin typeface="Poppins" panose="00000500000000000000" pitchFamily="2" charset="0"/>
                          <a:ea typeface="+mn-ea"/>
                          <a:cs typeface="Poppins" panose="00000500000000000000" pitchFamily="2" charset="0"/>
                        </a:rPr>
                        <a:t> of simulation resources.</a:t>
                      </a: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85000"/>
                      </a:schemeClr>
                    </a:solidFill>
                  </a:tcPr>
                </a:tc>
                <a:tc rowSpan="3">
                  <a:txBody>
                    <a:bodyPr/>
                    <a:lstStyle/>
                    <a:p>
                      <a:r>
                        <a:rPr lang="en-US" sz="900" kern="1200" dirty="0">
                          <a:solidFill>
                            <a:schemeClr val="dk1"/>
                          </a:solidFill>
                          <a:latin typeface="Poppins" panose="00000500000000000000" pitchFamily="2" charset="0"/>
                          <a:ea typeface="+mn-ea"/>
                          <a:cs typeface="Poppins" panose="00000500000000000000" pitchFamily="2" charset="0"/>
                        </a:rPr>
                        <a:t>Conduct a national </a:t>
                      </a:r>
                      <a:r>
                        <a:rPr lang="en-US" sz="900" kern="1200" dirty="0" err="1">
                          <a:solidFill>
                            <a:schemeClr val="dk1"/>
                          </a:solidFill>
                          <a:latin typeface="Poppins" panose="00000500000000000000" pitchFamily="2" charset="0"/>
                          <a:ea typeface="+mn-ea"/>
                          <a:cs typeface="Poppins" panose="00000500000000000000" pitchFamily="2" charset="0"/>
                        </a:rPr>
                        <a:t>stocktake</a:t>
                      </a:r>
                      <a:r>
                        <a:rPr lang="en-US" sz="900" kern="1200" dirty="0">
                          <a:solidFill>
                            <a:schemeClr val="dk1"/>
                          </a:solidFill>
                          <a:latin typeface="Poppins" panose="00000500000000000000" pitchFamily="2" charset="0"/>
                          <a:ea typeface="+mn-ea"/>
                          <a:cs typeface="Poppins" panose="00000500000000000000" pitchFamily="2" charset="0"/>
                        </a:rPr>
                        <a:t> of simulation resources.</a:t>
                      </a:r>
                    </a:p>
                    <a:p>
                      <a:endParaRPr lang="en-NZ" sz="900" b="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6441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1050" b="0">
                        <a:latin typeface="Poppins" panose="00000500000000000000" pitchFamily="2" charset="0"/>
                        <a:cs typeface="Poppins" panose="00000500000000000000" pitchFamily="2" charset="0"/>
                      </a:endParaRPr>
                    </a:p>
                  </a:txBody>
                  <a:tcPr anchor="ctr">
                    <a:solidFill>
                      <a:srgbClr val="DCE8E8"/>
                    </a:solidFill>
                  </a:tcPr>
                </a:tc>
                <a:extLst>
                  <a:ext uri="{0D108BD9-81ED-4DB2-BD59-A6C34878D82A}">
                    <a16:rowId xmlns:a16="http://schemas.microsoft.com/office/drawing/2014/main" val="1718955260"/>
                  </a:ext>
                </a:extLst>
              </a:tr>
              <a:tr h="468000">
                <a:tc gridSpan="4">
                  <a:txBody>
                    <a:bodyPr/>
                    <a:lstStyle/>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Simulation network established.</a:t>
                      </a:r>
                    </a:p>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Online hub of simulation resources created</a:t>
                      </a:r>
                      <a:r>
                        <a:rPr lang="en-US" sz="900" b="0" i="0" kern="1200" dirty="0">
                          <a:solidFill>
                            <a:schemeClr val="dk1"/>
                          </a:solidFill>
                          <a:effectLst/>
                          <a:latin typeface="Poppins" panose="00000500000000000000" pitchFamily="2" charset="0"/>
                          <a:ea typeface="+mn-ea"/>
                          <a:cs typeface="Poppins" panose="00000500000000000000" pitchFamily="2" charset="0"/>
                        </a:rPr>
                        <a:t>.</a:t>
                      </a:r>
                    </a:p>
                    <a:p>
                      <a:pPr marL="0" marR="0" lvl="0" indent="0" algn="l">
                        <a:lnSpc>
                          <a:spcPct val="100000"/>
                        </a:lnSpc>
                        <a:spcBef>
                          <a:spcPts val="0"/>
                        </a:spcBef>
                        <a:spcAft>
                          <a:spcPts val="0"/>
                        </a:spcAft>
                        <a:buClrTx/>
                        <a:buSzTx/>
                        <a:buFontTx/>
                        <a:buNone/>
                      </a:pP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4FFB9D4D-25AC-421A-669D-4224F6F19B4D}"/>
              </a:ext>
            </a:extLst>
          </p:cNvPr>
          <p:cNvGraphicFramePr>
            <a:graphicFrameLocks noGrp="1"/>
          </p:cNvGraphicFramePr>
          <p:nvPr>
            <p:extLst>
              <p:ext uri="{D42A27DB-BD31-4B8C-83A1-F6EECF244321}">
                <p14:modId xmlns:p14="http://schemas.microsoft.com/office/powerpoint/2010/main" val="2588145796"/>
              </p:ext>
            </p:extLst>
          </p:nvPr>
        </p:nvGraphicFramePr>
        <p:xfrm>
          <a:off x="424486" y="1693756"/>
          <a:ext cx="11343028" cy="1841924"/>
        </p:xfrm>
        <a:graphic>
          <a:graphicData uri="http://schemas.openxmlformats.org/drawingml/2006/table">
            <a:tbl>
              <a:tblPr firstRow="1" bandRow="1">
                <a:tableStyleId>{5C22544A-7EE6-4342-B048-85BDC9FD1C3A}</a:tableStyleId>
              </a:tblPr>
              <a:tblGrid>
                <a:gridCol w="851864">
                  <a:extLst>
                    <a:ext uri="{9D8B030D-6E8A-4147-A177-3AD203B41FA5}">
                      <a16:colId xmlns:a16="http://schemas.microsoft.com/office/drawing/2014/main" val="3709789040"/>
                    </a:ext>
                  </a:extLst>
                </a:gridCol>
                <a:gridCol w="2715205">
                  <a:extLst>
                    <a:ext uri="{9D8B030D-6E8A-4147-A177-3AD203B41FA5}">
                      <a16:colId xmlns:a16="http://schemas.microsoft.com/office/drawing/2014/main" val="3989794526"/>
                    </a:ext>
                  </a:extLst>
                </a:gridCol>
                <a:gridCol w="580445">
                  <a:extLst>
                    <a:ext uri="{9D8B030D-6E8A-4147-A177-3AD203B41FA5}">
                      <a16:colId xmlns:a16="http://schemas.microsoft.com/office/drawing/2014/main" val="2101653622"/>
                    </a:ext>
                  </a:extLst>
                </a:gridCol>
                <a:gridCol w="5559552">
                  <a:extLst>
                    <a:ext uri="{9D8B030D-6E8A-4147-A177-3AD203B41FA5}">
                      <a16:colId xmlns:a16="http://schemas.microsoft.com/office/drawing/2014/main" val="2416023039"/>
                    </a:ext>
                  </a:extLst>
                </a:gridCol>
                <a:gridCol w="1635962">
                  <a:extLst>
                    <a:ext uri="{9D8B030D-6E8A-4147-A177-3AD203B41FA5}">
                      <a16:colId xmlns:a16="http://schemas.microsoft.com/office/drawing/2014/main" val="75241826"/>
                    </a:ext>
                  </a:extLst>
                </a:gridCol>
              </a:tblGrid>
              <a:tr h="457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Description </a:t>
                      </a:r>
                    </a:p>
                  </a:txBody>
                  <a:tcPr anchor="ctr">
                    <a:solidFill>
                      <a:srgbClr val="00A2AC"/>
                    </a:solidFill>
                  </a:tcPr>
                </a:tc>
                <a:tc>
                  <a:txBody>
                    <a:bodyPr/>
                    <a:lstStyle/>
                    <a:p>
                      <a:r>
                        <a:rPr lang="en-NZ" sz="900">
                          <a:latin typeface="Poppins" panose="00000500000000000000" pitchFamily="2" charset="0"/>
                          <a:cs typeface="Poppins" panose="00000500000000000000" pitchFamily="2" charset="0"/>
                        </a:rPr>
                        <a:t>RAG</a:t>
                      </a:r>
                      <a:endParaRPr lang="en-NZ" sz="1600">
                        <a:latin typeface="Poppins" panose="00000500000000000000" pitchFamily="2" charset="0"/>
                        <a:cs typeface="Poppins" panose="00000500000000000000" pitchFamily="2" charset="0"/>
                      </a:endParaRP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Current Activity</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Next Steps</a:t>
                      </a:r>
                    </a:p>
                  </a:txBody>
                  <a:tcPr anchor="ctr">
                    <a:solidFill>
                      <a:srgbClr val="00A2AC"/>
                    </a:solidFill>
                  </a:tcPr>
                </a:tc>
                <a:extLst>
                  <a:ext uri="{0D108BD9-81ED-4DB2-BD59-A6C34878D82A}">
                    <a16:rowId xmlns:a16="http://schemas.microsoft.com/office/drawing/2014/main" val="3684623979"/>
                  </a:ext>
                </a:extLst>
              </a:tr>
              <a:tr h="6382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1.4</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Poppins" panose="00000500000000000000" pitchFamily="2" charset="0"/>
                          <a:ea typeface="+mn-ea"/>
                          <a:cs typeface="Poppins" panose="00000500000000000000" pitchFamily="2" charset="0"/>
                        </a:rPr>
                        <a:t>Streamline Tertiary Training </a:t>
                      </a:r>
                      <a:r>
                        <a:rPr lang="en-US" sz="900" kern="1200" err="1">
                          <a:solidFill>
                            <a:schemeClr val="dk1"/>
                          </a:solidFill>
                          <a:latin typeface="Poppins" panose="00000500000000000000" pitchFamily="2" charset="0"/>
                          <a:ea typeface="+mn-ea"/>
                          <a:cs typeface="Poppins" panose="00000500000000000000" pitchFamily="2" charset="0"/>
                        </a:rPr>
                        <a:t>Programmes</a:t>
                      </a:r>
                      <a:r>
                        <a:rPr lang="en-US" sz="900" kern="1200">
                          <a:solidFill>
                            <a:schemeClr val="dk1"/>
                          </a:solidFill>
                          <a:latin typeface="Poppins" panose="00000500000000000000" pitchFamily="2" charset="0"/>
                          <a:ea typeface="+mn-ea"/>
                          <a:cs typeface="Poppins" panose="00000500000000000000" pitchFamily="2" charset="0"/>
                        </a:rPr>
                        <a:t> (Nursing)</a:t>
                      </a:r>
                      <a:br>
                        <a:rPr lang="en-US"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Improving access to nursing education by aligning entry pathways for Enrolled Nurses (EN) into Bachelor of Nursing </a:t>
                      </a:r>
                      <a:r>
                        <a:rPr lang="en-US" sz="900" kern="1200" err="1">
                          <a:solidFill>
                            <a:schemeClr val="dk1"/>
                          </a:solidFill>
                          <a:latin typeface="Poppins" panose="00000500000000000000" pitchFamily="2" charset="0"/>
                          <a:ea typeface="+mn-ea"/>
                          <a:cs typeface="Poppins" panose="00000500000000000000" pitchFamily="2" charset="0"/>
                        </a:rPr>
                        <a:t>programmes</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latin typeface="Poppins" panose="00000500000000000000" pitchFamily="2" charset="0"/>
                        <a:cs typeface="Poppins" panose="00000500000000000000" pitchFamily="2" charset="0"/>
                      </a:endParaRPr>
                    </a:p>
                  </a:txBody>
                  <a:tcPr>
                    <a:solidFill>
                      <a:srgbClr val="92D050"/>
                    </a:solidFill>
                  </a:tcPr>
                </a:tc>
                <a:tc>
                  <a:txBody>
                    <a:bodyPr/>
                    <a:lstStyle/>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Recognition of Prior Learning (RPL) criteria for Enrolled Nurse entry are being </a:t>
                      </a:r>
                      <a:r>
                        <a:rPr lang="en-US" sz="900" kern="1200" dirty="0" err="1">
                          <a:solidFill>
                            <a:schemeClr val="dk1"/>
                          </a:solidFill>
                          <a:latin typeface="Poppins" panose="00000500000000000000" pitchFamily="2" charset="0"/>
                          <a:ea typeface="+mn-ea"/>
                          <a:cs typeface="Poppins" panose="00000500000000000000" pitchFamily="2" charset="0"/>
                        </a:rPr>
                        <a:t>standardised</a:t>
                      </a:r>
                      <a:r>
                        <a:rPr lang="en-US" sz="900" kern="1200" dirty="0">
                          <a:solidFill>
                            <a:schemeClr val="dk1"/>
                          </a:solidFill>
                          <a:latin typeface="Poppins" panose="00000500000000000000" pitchFamily="2" charset="0"/>
                          <a:ea typeface="+mn-ea"/>
                          <a:cs typeface="Poppins" panose="00000500000000000000" pitchFamily="2" charset="0"/>
                        </a:rPr>
                        <a:t>.</a:t>
                      </a:r>
                    </a:p>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Transition papers in science and pharmacology are being aligned across tertiary providers.</a:t>
                      </a: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dirty="0">
                          <a:solidFill>
                            <a:schemeClr val="dk1"/>
                          </a:solidFill>
                          <a:latin typeface="Poppins" panose="00000500000000000000" pitchFamily="2" charset="0"/>
                          <a:ea typeface="+mn-ea"/>
                          <a:cs typeface="Poppins" panose="00000500000000000000" pitchFamily="2" charset="0"/>
                        </a:rPr>
                        <a:t>Awaiting updates from tertiary education </a:t>
                      </a:r>
                      <a:r>
                        <a:rPr lang="en-US" sz="900" kern="1200" dirty="0" err="1">
                          <a:solidFill>
                            <a:schemeClr val="dk1"/>
                          </a:solidFill>
                          <a:latin typeface="Poppins" panose="00000500000000000000" pitchFamily="2" charset="0"/>
                          <a:ea typeface="+mn-ea"/>
                          <a:cs typeface="Poppins" panose="00000500000000000000" pitchFamily="2" charset="0"/>
                        </a:rPr>
                        <a:t>organisations</a:t>
                      </a:r>
                      <a:r>
                        <a:rPr lang="en-US" sz="900" kern="1200" dirty="0">
                          <a:solidFill>
                            <a:schemeClr val="dk1"/>
                          </a:solidFill>
                          <a:latin typeface="Poppins" panose="00000500000000000000" pitchFamily="2" charset="0"/>
                          <a:ea typeface="+mn-ea"/>
                          <a:cs typeface="Poppins" panose="00000500000000000000" pitchFamily="2" charset="0"/>
                        </a:rPr>
                        <a:t> on progress</a:t>
                      </a:r>
                    </a:p>
                    <a:p>
                      <a:pPr marL="171450" indent="-171450">
                        <a:buFont typeface="Arial" panose="020B0604020202020204" pitchFamily="34" charset="0"/>
                        <a:buChar char="•"/>
                      </a:pPr>
                      <a:endParaRPr lang="en-NZ" sz="900" b="0" dirty="0">
                        <a:latin typeface="Poppins" panose="00000500000000000000" pitchFamily="2" charset="0"/>
                        <a:cs typeface="Poppins" panose="00000500000000000000" pitchFamily="2" charset="0"/>
                      </a:endParaRPr>
                    </a:p>
                  </a:txBody>
                  <a:tcPr>
                    <a:solidFill>
                      <a:schemeClr val="bg1">
                        <a:lumMod val="95000"/>
                      </a:schemeClr>
                    </a:solidFill>
                  </a:tcPr>
                </a:tc>
                <a:extLst>
                  <a:ext uri="{0D108BD9-81ED-4DB2-BD59-A6C34878D82A}">
                    <a16:rowId xmlns:a16="http://schemas.microsoft.com/office/drawing/2014/main" val="1624493470"/>
                  </a:ext>
                </a:extLst>
              </a:tr>
              <a:tr h="18038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b="1" kern="1200" dirty="0">
                        <a:solidFill>
                          <a:schemeClr val="dk1"/>
                        </a:solidFill>
                        <a:latin typeface="Poppins" panose="00000500000000000000" pitchFamily="2" charset="0"/>
                        <a:ea typeface="+mn-ea"/>
                        <a:cs typeface="Poppins" panose="00000500000000000000" pitchFamily="2" charset="0"/>
                      </a:endParaRPr>
                    </a:p>
                  </a:txBody>
                  <a:tcPr anchor="ctr">
                    <a:solidFill>
                      <a:srgbClr val="DCE8E8"/>
                    </a:solidFill>
                  </a:tcPr>
                </a:tc>
                <a:extLst>
                  <a:ext uri="{0D108BD9-81ED-4DB2-BD59-A6C34878D82A}">
                    <a16:rowId xmlns:a16="http://schemas.microsoft.com/office/drawing/2014/main" val="1718955260"/>
                  </a:ext>
                </a:extLst>
              </a:tr>
              <a:tr h="37819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Poppins" panose="00000500000000000000" pitchFamily="2" charset="0"/>
                          <a:ea typeface="+mn-ea"/>
                          <a:cs typeface="Poppins" panose="00000500000000000000" pitchFamily="2" charset="0"/>
                        </a:rPr>
                        <a:t>National mapping of the current Enrolled Nurse workforce completed.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4" name="Table 3">
            <a:extLst>
              <a:ext uri="{FF2B5EF4-FFF2-40B4-BE49-F238E27FC236}">
                <a16:creationId xmlns:a16="http://schemas.microsoft.com/office/drawing/2014/main" id="{9165BA7F-0757-5BC2-85DF-D2C6B8E09277}"/>
              </a:ext>
            </a:extLst>
          </p:cNvPr>
          <p:cNvGraphicFramePr>
            <a:graphicFrameLocks noGrp="1"/>
          </p:cNvGraphicFramePr>
          <p:nvPr>
            <p:extLst>
              <p:ext uri="{D42A27DB-BD31-4B8C-83A1-F6EECF244321}">
                <p14:modId xmlns:p14="http://schemas.microsoft.com/office/powerpoint/2010/main" val="873553316"/>
              </p:ext>
            </p:extLst>
          </p:nvPr>
        </p:nvGraphicFramePr>
        <p:xfrm>
          <a:off x="6954429" y="643582"/>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5" name="Footer Placeholder 4">
            <a:extLst>
              <a:ext uri="{FF2B5EF4-FFF2-40B4-BE49-F238E27FC236}">
                <a16:creationId xmlns:a16="http://schemas.microsoft.com/office/drawing/2014/main" id="{0414BE37-5462-E82D-D141-5A716702CC74}"/>
              </a:ext>
            </a:extLst>
          </p:cNvPr>
          <p:cNvSpPr>
            <a:spLocks noGrp="1"/>
          </p:cNvSpPr>
          <p:nvPr>
            <p:ph type="ftr" sz="quarter" idx="11"/>
          </p:nvPr>
        </p:nvSpPr>
        <p:spPr/>
        <p:txBody>
          <a:bodyPr/>
          <a:lstStyle/>
          <a:p>
            <a:r>
              <a:rPr lang="en-US"/>
              <a:t>as at 30 June 2025</a:t>
            </a:r>
            <a:endParaRPr lang="en-NZ"/>
          </a:p>
        </p:txBody>
      </p:sp>
    </p:spTree>
    <p:extLst>
      <p:ext uri="{BB962C8B-B14F-4D97-AF65-F5344CB8AC3E}">
        <p14:creationId xmlns:p14="http://schemas.microsoft.com/office/powerpoint/2010/main" val="295855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D3B3-0467-399B-E988-5E9AC5F6B40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1AFE275-0A0A-34A4-03FB-5B96A1076D86}"/>
              </a:ext>
            </a:extLst>
          </p:cNvPr>
          <p:cNvSpPr txBox="1"/>
          <p:nvPr/>
        </p:nvSpPr>
        <p:spPr>
          <a:xfrm>
            <a:off x="413657" y="409522"/>
            <a:ext cx="2393043" cy="707886"/>
          </a:xfrm>
          <a:prstGeom prst="rect">
            <a:avLst/>
          </a:prstGeom>
          <a:noFill/>
        </p:spPr>
        <p:txBody>
          <a:bodyPr wrap="square" rtlCol="0">
            <a:spAutoFit/>
          </a:bodyPr>
          <a:lstStyle/>
          <a:p>
            <a:r>
              <a:rPr lang="en-NZ" sz="4000" b="1"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Priority 1</a:t>
            </a:r>
            <a:endParaRPr lang="en-NZ" sz="4000" b="1"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9016AF00-834B-0635-F24C-8A7B51D1D13C}"/>
              </a:ext>
            </a:extLst>
          </p:cNvPr>
          <p:cNvSpPr txBox="1"/>
          <p:nvPr/>
        </p:nvSpPr>
        <p:spPr>
          <a:xfrm>
            <a:off x="2806700" y="676624"/>
            <a:ext cx="4038732" cy="338554"/>
          </a:xfrm>
          <a:prstGeom prst="rect">
            <a:avLst/>
          </a:prstGeom>
          <a:noFill/>
        </p:spPr>
        <p:txBody>
          <a:bodyPr wrap="square" rtlCol="0">
            <a:spAutoFit/>
          </a:bodyPr>
          <a:lstStyle/>
          <a:p>
            <a:r>
              <a:rPr lang="en-NZ" sz="1600" kern="1400" spc="-50">
                <a:solidFill>
                  <a:srgbClr val="00A2AC"/>
                </a:solidFill>
                <a:effectLst/>
                <a:latin typeface="Poppins" panose="00000500000000000000" pitchFamily="2" charset="0"/>
                <a:ea typeface="Times New Roman" panose="02020603050405020304" pitchFamily="18" charset="0"/>
                <a:cs typeface="Times New Roman" panose="02020603050405020304" pitchFamily="18" charset="0"/>
              </a:rPr>
              <a:t>Getting our workforce basics right</a:t>
            </a:r>
            <a:endParaRPr lang="en-NZ" sz="1600" kern="1400" spc="-50">
              <a:solidFill>
                <a:srgbClr val="00A2AC"/>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6CE4610-B724-EF0A-58EE-8DDFE086A961}"/>
              </a:ext>
            </a:extLst>
          </p:cNvPr>
          <p:cNvGraphicFramePr>
            <a:graphicFrameLocks noGrp="1"/>
          </p:cNvGraphicFramePr>
          <p:nvPr>
            <p:extLst>
              <p:ext uri="{D42A27DB-BD31-4B8C-83A1-F6EECF244321}">
                <p14:modId xmlns:p14="http://schemas.microsoft.com/office/powerpoint/2010/main" val="2900507344"/>
              </p:ext>
            </p:extLst>
          </p:nvPr>
        </p:nvGraphicFramePr>
        <p:xfrm>
          <a:off x="435315" y="4017327"/>
          <a:ext cx="11343028" cy="2179320"/>
        </p:xfrm>
        <a:graphic>
          <a:graphicData uri="http://schemas.openxmlformats.org/drawingml/2006/table">
            <a:tbl>
              <a:tblPr firstRow="1" bandRow="1">
                <a:tableStyleId>{5C22544A-7EE6-4342-B048-85BDC9FD1C3A}</a:tableStyleId>
              </a:tblPr>
              <a:tblGrid>
                <a:gridCol w="875647">
                  <a:extLst>
                    <a:ext uri="{9D8B030D-6E8A-4147-A177-3AD203B41FA5}">
                      <a16:colId xmlns:a16="http://schemas.microsoft.com/office/drawing/2014/main" val="3709789040"/>
                    </a:ext>
                  </a:extLst>
                </a:gridCol>
                <a:gridCol w="2657723">
                  <a:extLst>
                    <a:ext uri="{9D8B030D-6E8A-4147-A177-3AD203B41FA5}">
                      <a16:colId xmlns:a16="http://schemas.microsoft.com/office/drawing/2014/main" val="3989794526"/>
                    </a:ext>
                  </a:extLst>
                </a:gridCol>
                <a:gridCol w="631595">
                  <a:extLst>
                    <a:ext uri="{9D8B030D-6E8A-4147-A177-3AD203B41FA5}">
                      <a16:colId xmlns:a16="http://schemas.microsoft.com/office/drawing/2014/main" val="2101653622"/>
                    </a:ext>
                  </a:extLst>
                </a:gridCol>
                <a:gridCol w="5628241">
                  <a:extLst>
                    <a:ext uri="{9D8B030D-6E8A-4147-A177-3AD203B41FA5}">
                      <a16:colId xmlns:a16="http://schemas.microsoft.com/office/drawing/2014/main" val="2416023039"/>
                    </a:ext>
                  </a:extLst>
                </a:gridCol>
                <a:gridCol w="1549822">
                  <a:extLst>
                    <a:ext uri="{9D8B030D-6E8A-4147-A177-3AD203B41FA5}">
                      <a16:colId xmlns:a16="http://schemas.microsoft.com/office/drawing/2014/main" val="75241826"/>
                    </a:ext>
                  </a:extLst>
                </a:gridCol>
              </a:tblGrid>
              <a:tr h="28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A2AC"/>
                    </a:solidFill>
                  </a:tcPr>
                </a:tc>
                <a:tc>
                  <a:txBody>
                    <a:bodyPr/>
                    <a:lstStyle/>
                    <a:p>
                      <a:r>
                        <a:rPr lang="en-NZ" sz="1000"/>
                        <a:t>RAG</a:t>
                      </a:r>
                      <a:endParaRPr lang="en-NZ"/>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A2AC"/>
                    </a:solidFill>
                  </a:tcPr>
                </a:tc>
                <a:extLst>
                  <a:ext uri="{0D108BD9-81ED-4DB2-BD59-A6C34878D82A}">
                    <a16:rowId xmlns:a16="http://schemas.microsoft.com/office/drawing/2014/main" val="3684623979"/>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1.9</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panose="00000500000000000000" pitchFamily="2" charset="0"/>
                          <a:cs typeface="Poppins" panose="00000500000000000000" pitchFamily="2" charset="0"/>
                        </a:rPr>
                        <a:t>Improve National Workforce Planning </a:t>
                      </a:r>
                      <a:br>
                        <a:rPr lang="en-US" sz="900" dirty="0">
                          <a:latin typeface="Poppins" panose="00000500000000000000" pitchFamily="2" charset="0"/>
                          <a:cs typeface="Poppins" panose="00000500000000000000" pitchFamily="2" charset="0"/>
                        </a:rPr>
                      </a:br>
                      <a:r>
                        <a:rPr lang="en-US" sz="900" kern="1200" dirty="0">
                          <a:solidFill>
                            <a:schemeClr val="dk1"/>
                          </a:solidFill>
                          <a:latin typeface="Poppins" panose="00000500000000000000" pitchFamily="2" charset="0"/>
                          <a:ea typeface="+mn-ea"/>
                          <a:cs typeface="Poppins" panose="00000500000000000000" pitchFamily="2" charset="0"/>
                        </a:rPr>
                        <a:t>This initiative aims to strengthen national health workforce planning by developing data-driven models that reflect real-world service needs and workforce trends.</a:t>
                      </a: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latin typeface="Poppins" panose="00000500000000000000" pitchFamily="2" charset="0"/>
                        <a:cs typeface="Poppins" panose="00000500000000000000" pitchFamily="2" charset="0"/>
                      </a:endParaRPr>
                    </a:p>
                  </a:txBody>
                  <a:tcPr>
                    <a:solidFill>
                      <a:srgbClr val="92D050"/>
                    </a:solidFill>
                  </a:tcPr>
                </a:tc>
                <a:tc>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A prototype bottom-up planning tool has been piloted in radiology and urgent care. The nursing workforce model has been updated to incorporate education and immigration trends Initial improvements made to nursing workforce model, incorporating education and immigration trends.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Union workforce planning data group launched.</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New planning models shared for sector feedback</a:t>
                      </a:r>
                    </a:p>
                  </a:txBody>
                  <a:tcPr>
                    <a:solidFill>
                      <a:schemeClr val="bg1">
                        <a:lumMod val="95000"/>
                      </a:schemeClr>
                    </a:solidFill>
                  </a:tcPr>
                </a:tc>
                <a:tc rowSpan="3">
                  <a:txBody>
                    <a:bodyPr/>
                    <a:lstStyle/>
                    <a:p>
                      <a:pPr marL="171450" indent="-171450" algn="l" defTabSz="914400" rtl="0" eaLnBrk="1" latinLnBrk="0" hangingPunct="1">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Commence scoping work on national psychiatry </a:t>
                      </a:r>
                      <a:r>
                        <a:rPr lang="en-US" sz="900" kern="1200" dirty="0" err="1">
                          <a:solidFill>
                            <a:schemeClr val="dk1"/>
                          </a:solidFill>
                          <a:latin typeface="Poppins" panose="00000500000000000000" pitchFamily="2" charset="0"/>
                          <a:ea typeface="+mn-ea"/>
                          <a:cs typeface="Poppins" panose="00000500000000000000" pitchFamily="2" charset="0"/>
                        </a:rPr>
                        <a:t>stocktake</a:t>
                      </a:r>
                      <a:endParaRPr lang="en-US"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extLst>
                  <a:ext uri="{0D108BD9-81ED-4DB2-BD59-A6C34878D82A}">
                    <a16:rowId xmlns:a16="http://schemas.microsoft.com/office/drawing/2014/main" val="1624493470"/>
                  </a:ext>
                </a:extLst>
              </a:tr>
              <a:tr h="14075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panose="00000500000000000000" pitchFamily="2" charset="0"/>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a:p>
                  </a:txBody>
                  <a:tcPr anchor="ctr">
                    <a:solidFill>
                      <a:srgbClr val="DCE8E8"/>
                    </a:solidFill>
                  </a:tcPr>
                </a:tc>
                <a:extLst>
                  <a:ext uri="{0D108BD9-81ED-4DB2-BD59-A6C34878D82A}">
                    <a16:rowId xmlns:a16="http://schemas.microsoft.com/office/drawing/2014/main" val="1718955260"/>
                  </a:ext>
                </a:extLst>
              </a:tr>
              <a:tr h="468000">
                <a:tc gridSpan="4">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Bottom-up workforce planning tool created and tested.</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Nursing model updated to reflect future workforce supply.</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Sector engagement initiated through union data group and model </a:t>
                      </a:r>
                      <a:r>
                        <a:rPr lang="en-US" sz="900" b="0" i="0" kern="1200" dirty="0" err="1">
                          <a:solidFill>
                            <a:schemeClr val="dk1"/>
                          </a:solidFill>
                          <a:effectLst/>
                          <a:latin typeface="Poppins" panose="00000500000000000000" pitchFamily="2" charset="0"/>
                          <a:ea typeface="+mn-ea"/>
                          <a:cs typeface="Poppins" panose="00000500000000000000" pitchFamily="2" charset="0"/>
                        </a:rPr>
                        <a:t>socialisation</a:t>
                      </a:r>
                      <a:r>
                        <a:rPr lang="en-US" sz="900" b="0" i="0" kern="1200" dirty="0">
                          <a:solidFill>
                            <a:schemeClr val="dk1"/>
                          </a:solidFill>
                          <a:effectLst/>
                          <a:latin typeface="Poppins" panose="00000500000000000000" pitchFamily="2" charset="0"/>
                          <a:ea typeface="+mn-ea"/>
                          <a:cs typeface="Poppins" panose="000005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9F78486D-F460-9F44-8E6A-C84867421C3A}"/>
              </a:ext>
            </a:extLst>
          </p:cNvPr>
          <p:cNvGraphicFramePr>
            <a:graphicFrameLocks noGrp="1"/>
          </p:cNvGraphicFramePr>
          <p:nvPr>
            <p:extLst>
              <p:ext uri="{D42A27DB-BD31-4B8C-83A1-F6EECF244321}">
                <p14:modId xmlns:p14="http://schemas.microsoft.com/office/powerpoint/2010/main" val="299925722"/>
              </p:ext>
            </p:extLst>
          </p:nvPr>
        </p:nvGraphicFramePr>
        <p:xfrm>
          <a:off x="435315" y="1500111"/>
          <a:ext cx="11343028" cy="2238226"/>
        </p:xfrm>
        <a:graphic>
          <a:graphicData uri="http://schemas.openxmlformats.org/drawingml/2006/table">
            <a:tbl>
              <a:tblPr firstRow="1" bandRow="1">
                <a:tableStyleId>{5C22544A-7EE6-4342-B048-85BDC9FD1C3A}</a:tableStyleId>
              </a:tblPr>
              <a:tblGrid>
                <a:gridCol w="692767">
                  <a:extLst>
                    <a:ext uri="{9D8B030D-6E8A-4147-A177-3AD203B41FA5}">
                      <a16:colId xmlns:a16="http://schemas.microsoft.com/office/drawing/2014/main" val="3709789040"/>
                    </a:ext>
                  </a:extLst>
                </a:gridCol>
                <a:gridCol w="2898648">
                  <a:extLst>
                    <a:ext uri="{9D8B030D-6E8A-4147-A177-3AD203B41FA5}">
                      <a16:colId xmlns:a16="http://schemas.microsoft.com/office/drawing/2014/main" val="3989794526"/>
                    </a:ext>
                  </a:extLst>
                </a:gridCol>
                <a:gridCol w="557784">
                  <a:extLst>
                    <a:ext uri="{9D8B030D-6E8A-4147-A177-3AD203B41FA5}">
                      <a16:colId xmlns:a16="http://schemas.microsoft.com/office/drawing/2014/main" val="2101653622"/>
                    </a:ext>
                  </a:extLst>
                </a:gridCol>
                <a:gridCol w="5675905">
                  <a:extLst>
                    <a:ext uri="{9D8B030D-6E8A-4147-A177-3AD203B41FA5}">
                      <a16:colId xmlns:a16="http://schemas.microsoft.com/office/drawing/2014/main" val="2416023039"/>
                    </a:ext>
                  </a:extLst>
                </a:gridCol>
                <a:gridCol w="1517924">
                  <a:extLst>
                    <a:ext uri="{9D8B030D-6E8A-4147-A177-3AD203B41FA5}">
                      <a16:colId xmlns:a16="http://schemas.microsoft.com/office/drawing/2014/main" val="3564118214"/>
                    </a:ext>
                  </a:extLst>
                </a:gridCol>
              </a:tblGrid>
              <a:tr h="476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A2AC"/>
                    </a:solidFill>
                  </a:tcPr>
                </a:tc>
                <a:tc>
                  <a:txBody>
                    <a:bodyPr/>
                    <a:lstStyle/>
                    <a:p>
                      <a:r>
                        <a:rPr lang="en-NZ" sz="1000"/>
                        <a:t>RAG</a:t>
                      </a:r>
                      <a:endParaRPr lang="en-NZ"/>
                    </a:p>
                  </a:txBody>
                  <a:tcPr anchor="ctr">
                    <a:solidFill>
                      <a:srgbClr val="00A2AC"/>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A2AC"/>
                    </a:solidFill>
                  </a:tcPr>
                </a:tc>
                <a:tc>
                  <a:txBody>
                    <a:bodyPr/>
                    <a:lstStyle/>
                    <a:p>
                      <a:r>
                        <a:rPr lang="en-US" sz="800" b="1">
                          <a:latin typeface="Poppins" panose="00000500000000000000" pitchFamily="2" charset="0"/>
                          <a:cs typeface="Poppins" panose="00000500000000000000" pitchFamily="2" charset="0"/>
                        </a:rPr>
                        <a:t>Next Steps</a:t>
                      </a:r>
                      <a:endParaRPr lang="en-NZ"/>
                    </a:p>
                  </a:txBody>
                  <a:tcPr anchor="ctr">
                    <a:solidFill>
                      <a:srgbClr val="00A2AC"/>
                    </a:solidFill>
                  </a:tcPr>
                </a:tc>
                <a:extLst>
                  <a:ext uri="{0D108BD9-81ED-4DB2-BD59-A6C34878D82A}">
                    <a16:rowId xmlns:a16="http://schemas.microsoft.com/office/drawing/2014/main" val="3684623979"/>
                  </a:ext>
                </a:extLst>
              </a:tr>
              <a:tr h="7939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1.6 </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Poppins" panose="00000500000000000000" pitchFamily="2" charset="0"/>
                          <a:ea typeface="+mn-ea"/>
                          <a:cs typeface="Poppins" panose="00000500000000000000" pitchFamily="2" charset="0"/>
                        </a:rPr>
                        <a:t>Improve Student Placements</a:t>
                      </a:r>
                      <a:br>
                        <a:rPr lang="en-US"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This initiative aims to streamline and strengthen student clinical placements across the health sector through a co-designed digital tool and coordinated support systems.</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dirty="0">
                        <a:latin typeface="Poppins" panose="00000500000000000000" pitchFamily="2" charset="0"/>
                        <a:cs typeface="Poppins" panose="00000500000000000000" pitchFamily="2" charset="0"/>
                      </a:endParaRPr>
                    </a:p>
                  </a:txBody>
                  <a:tcPr>
                    <a:solidFill>
                      <a:srgbClr val="FFFF00"/>
                    </a:solidFill>
                  </a:tcPr>
                </a:tc>
                <a:tc>
                  <a:txBody>
                    <a:bodyPr/>
                    <a:lstStyle/>
                    <a:p>
                      <a:r>
                        <a:rPr lang="en-US" sz="900" kern="1200" dirty="0" err="1">
                          <a:solidFill>
                            <a:schemeClr val="dk1"/>
                          </a:solidFill>
                          <a:latin typeface="Poppins" panose="00000500000000000000" pitchFamily="2" charset="0"/>
                          <a:ea typeface="+mn-ea"/>
                          <a:cs typeface="Poppins" panose="00000500000000000000" pitchFamily="2" charset="0"/>
                        </a:rPr>
                        <a:t>Anaesthetic</a:t>
                      </a:r>
                      <a:r>
                        <a:rPr lang="en-US" sz="900" kern="1200" dirty="0">
                          <a:solidFill>
                            <a:schemeClr val="dk1"/>
                          </a:solidFill>
                          <a:latin typeface="Poppins" panose="00000500000000000000" pitchFamily="2" charset="0"/>
                          <a:ea typeface="+mn-ea"/>
                          <a:cs typeface="Poppins" panose="00000500000000000000" pitchFamily="2" charset="0"/>
                        </a:rPr>
                        <a:t> technicians are actively using the digital tool to plan Semester 2, 2025 placements.</a:t>
                      </a:r>
                    </a:p>
                    <a:p>
                      <a:r>
                        <a:rPr lang="en-US" sz="900" kern="1200" dirty="0">
                          <a:solidFill>
                            <a:schemeClr val="dk1"/>
                          </a:solidFill>
                          <a:latin typeface="Poppins" panose="00000500000000000000" pitchFamily="2" charset="0"/>
                          <a:ea typeface="+mn-ea"/>
                          <a:cs typeface="Poppins" panose="00000500000000000000" pitchFamily="2" charset="0"/>
                        </a:rPr>
                        <a:t>Placement Hub support is in place and operational.</a:t>
                      </a:r>
                    </a:p>
                  </a:txBody>
                  <a:tcPr>
                    <a:solidFill>
                      <a:schemeClr val="bg1">
                        <a:lumMod val="95000"/>
                      </a:schemeClr>
                    </a:solidFill>
                  </a:tcPr>
                </a:tc>
                <a:tc rowSpan="3">
                  <a:txBody>
                    <a:bodyPr/>
                    <a:lstStyle/>
                    <a:p>
                      <a:pPr marL="171450" indent="-171450" algn="l" defTabSz="914400" rtl="0" eaLnBrk="1" latinLnBrk="0" hangingPunct="1">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Develop business case for continued tool development and rollout.</a:t>
                      </a:r>
                    </a:p>
                    <a:p>
                      <a:pPr marL="171450" indent="-171450" algn="l" defTabSz="914400" rtl="0" eaLnBrk="1" latinLnBrk="0" hangingPunct="1">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Commission independent evaluation of the </a:t>
                      </a:r>
                      <a:r>
                        <a:rPr lang="en-US" sz="900" kern="1200" dirty="0" err="1">
                          <a:solidFill>
                            <a:schemeClr val="dk1"/>
                          </a:solidFill>
                          <a:latin typeface="Poppins" panose="00000500000000000000" pitchFamily="2" charset="0"/>
                          <a:ea typeface="+mn-ea"/>
                          <a:cs typeface="Poppins" panose="00000500000000000000" pitchFamily="2" charset="0"/>
                        </a:rPr>
                        <a:t>programme</a:t>
                      </a:r>
                      <a:r>
                        <a:rPr lang="en-US" sz="900" kern="1200" dirty="0">
                          <a:solidFill>
                            <a:schemeClr val="dk1"/>
                          </a:solidFill>
                          <a:latin typeface="Poppins" panose="00000500000000000000" pitchFamily="2" charset="0"/>
                          <a:ea typeface="+mn-ea"/>
                          <a:cs typeface="Poppins" panose="00000500000000000000" pitchFamily="2" charset="0"/>
                        </a:rPr>
                        <a:t>.</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7202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DCE8E8"/>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DCE8E8"/>
                    </a:solidFill>
                  </a:tcPr>
                </a:tc>
                <a:extLst>
                  <a:ext uri="{0D108BD9-81ED-4DB2-BD59-A6C34878D82A}">
                    <a16:rowId xmlns:a16="http://schemas.microsoft.com/office/drawing/2014/main" val="1718955260"/>
                  </a:ext>
                </a:extLst>
              </a:tr>
              <a:tr h="739285">
                <a:tc gridSpan="4">
                  <a:txBody>
                    <a:bodyPr/>
                    <a:lstStyle/>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Strategic Steering Group established with agreed Terms of Reference.</a:t>
                      </a:r>
                    </a:p>
                    <a:p>
                      <a:pPr marL="171450" indent="-171450">
                        <a:buFont typeface="Arial" panose="020B0604020202020204" pitchFamily="34" charset="0"/>
                        <a:buChar char="•"/>
                      </a:pPr>
                      <a:r>
                        <a:rPr lang="en-US" sz="900" kern="1200" dirty="0">
                          <a:solidFill>
                            <a:schemeClr val="dk1"/>
                          </a:solidFill>
                          <a:latin typeface="Poppins" panose="00000500000000000000" pitchFamily="2" charset="0"/>
                          <a:ea typeface="+mn-ea"/>
                          <a:cs typeface="Poppins" panose="00000500000000000000" pitchFamily="2" charset="0"/>
                        </a:rPr>
                        <a:t>Co-design completed; first version of the digital tool launched.</a:t>
                      </a:r>
                    </a:p>
                    <a:p>
                      <a:pPr marL="171450" indent="-171450">
                        <a:buFont typeface="Arial" panose="020B0604020202020204" pitchFamily="34" charset="0"/>
                        <a:buChar char="•"/>
                      </a:pPr>
                      <a:r>
                        <a:rPr lang="en-US" sz="900" kern="1200" dirty="0" err="1">
                          <a:solidFill>
                            <a:schemeClr val="dk1"/>
                          </a:solidFill>
                          <a:latin typeface="Poppins" panose="00000500000000000000" pitchFamily="2" charset="0"/>
                          <a:ea typeface="+mn-ea"/>
                          <a:cs typeface="Poppins" panose="00000500000000000000" pitchFamily="2" charset="0"/>
                        </a:rPr>
                        <a:t>Anaesthetic</a:t>
                      </a:r>
                      <a:r>
                        <a:rPr lang="en-US" sz="900" kern="1200" dirty="0">
                          <a:solidFill>
                            <a:schemeClr val="dk1"/>
                          </a:solidFill>
                          <a:latin typeface="Poppins" panose="00000500000000000000" pitchFamily="2" charset="0"/>
                          <a:ea typeface="+mn-ea"/>
                          <a:cs typeface="Poppins" panose="00000500000000000000" pitchFamily="2" charset="0"/>
                        </a:rPr>
                        <a:t> technicians onboarded and placements planned for  semester one 2025.</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3" name="Table 2">
            <a:extLst>
              <a:ext uri="{FF2B5EF4-FFF2-40B4-BE49-F238E27FC236}">
                <a16:creationId xmlns:a16="http://schemas.microsoft.com/office/drawing/2014/main" id="{06B0594E-E9D0-E914-E1F4-8FA7B59B8C1B}"/>
              </a:ext>
            </a:extLst>
          </p:cNvPr>
          <p:cNvGraphicFramePr>
            <a:graphicFrameLocks noGrp="1"/>
          </p:cNvGraphicFramePr>
          <p:nvPr>
            <p:extLst>
              <p:ext uri="{D42A27DB-BD31-4B8C-83A1-F6EECF244321}">
                <p14:modId xmlns:p14="http://schemas.microsoft.com/office/powerpoint/2010/main" val="3138389586"/>
              </p:ext>
            </p:extLst>
          </p:nvPr>
        </p:nvGraphicFramePr>
        <p:xfrm>
          <a:off x="6976087" y="464901"/>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5" name="Footer Placeholder 4">
            <a:extLst>
              <a:ext uri="{FF2B5EF4-FFF2-40B4-BE49-F238E27FC236}">
                <a16:creationId xmlns:a16="http://schemas.microsoft.com/office/drawing/2014/main" id="{CBEF9C27-FEDD-54F4-C154-59A4EAF21266}"/>
              </a:ext>
            </a:extLst>
          </p:cNvPr>
          <p:cNvSpPr>
            <a:spLocks noGrp="1"/>
          </p:cNvSpPr>
          <p:nvPr>
            <p:ph type="ftr" sz="quarter" idx="11"/>
          </p:nvPr>
        </p:nvSpPr>
        <p:spPr/>
        <p:txBody>
          <a:bodyPr/>
          <a:lstStyle/>
          <a:p>
            <a:r>
              <a:rPr lang="en-US"/>
              <a:t>as at 30 June 2025</a:t>
            </a:r>
            <a:endParaRPr lang="en-NZ"/>
          </a:p>
        </p:txBody>
      </p:sp>
    </p:spTree>
    <p:extLst>
      <p:ext uri="{BB962C8B-B14F-4D97-AF65-F5344CB8AC3E}">
        <p14:creationId xmlns:p14="http://schemas.microsoft.com/office/powerpoint/2010/main" val="3487825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3399"/>
                </a:solidFill>
                <a:effectLst/>
                <a:latin typeface="Poppins" panose="00000500000000000000" pitchFamily="2" charset="0"/>
                <a:ea typeface="Times New Roman" panose="02020603050405020304" pitchFamily="18" charset="0"/>
                <a:cs typeface="Times New Roman" panose="02020603050405020304" pitchFamily="18" charset="0"/>
              </a:rPr>
              <a:t>Priority 2</a:t>
            </a:r>
            <a:endParaRPr lang="en-NZ" sz="4000" b="1" kern="1400" spc="-50">
              <a:solidFill>
                <a:srgbClr val="0033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F8020A3-098F-9B8F-73E0-EB03BE5E4A42}"/>
              </a:ext>
            </a:extLst>
          </p:cNvPr>
          <p:cNvSpPr txBox="1"/>
          <p:nvPr/>
        </p:nvSpPr>
        <p:spPr>
          <a:xfrm>
            <a:off x="2812899" y="456460"/>
            <a:ext cx="2971816" cy="584775"/>
          </a:xfrm>
          <a:prstGeom prst="rect">
            <a:avLst/>
          </a:prstGeom>
          <a:noFill/>
        </p:spPr>
        <p:txBody>
          <a:bodyPr wrap="square" rtlCol="0">
            <a:spAutoFit/>
          </a:bodyPr>
          <a:lstStyle/>
          <a:p>
            <a:r>
              <a:rPr lang="en-US" sz="1600" kern="1400" spc="-50" dirty="0">
                <a:solidFill>
                  <a:srgbClr val="003399"/>
                </a:solidFill>
                <a:effectLst/>
                <a:latin typeface="Poppins" panose="00000500000000000000" pitchFamily="2" charset="0"/>
                <a:ea typeface="Times New Roman" panose="02020603050405020304" pitchFamily="18" charset="0"/>
                <a:cs typeface="Times New Roman" panose="02020603050405020304" pitchFamily="18" charset="0"/>
              </a:rPr>
              <a:t>Work differently for productivity and better care</a:t>
            </a:r>
            <a:endParaRPr lang="en-NZ" sz="1600" kern="1400" spc="-50" dirty="0">
              <a:solidFill>
                <a:srgbClr val="0033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773CC0CB-F477-FE49-62DC-06F68CC9C0B9}"/>
              </a:ext>
            </a:extLst>
          </p:cNvPr>
          <p:cNvGraphicFramePr>
            <a:graphicFrameLocks noGrp="1"/>
          </p:cNvGraphicFramePr>
          <p:nvPr>
            <p:extLst>
              <p:ext uri="{D42A27DB-BD31-4B8C-83A1-F6EECF244321}">
                <p14:modId xmlns:p14="http://schemas.microsoft.com/office/powerpoint/2010/main" val="3727313044"/>
              </p:ext>
            </p:extLst>
          </p:nvPr>
        </p:nvGraphicFramePr>
        <p:xfrm>
          <a:off x="305613" y="1495335"/>
          <a:ext cx="11451070" cy="2078652"/>
        </p:xfrm>
        <a:graphic>
          <a:graphicData uri="http://schemas.openxmlformats.org/drawingml/2006/table">
            <a:tbl>
              <a:tblPr firstRow="1" bandRow="1">
                <a:tableStyleId>{5C22544A-7EE6-4342-B048-85BDC9FD1C3A}</a:tableStyleId>
              </a:tblPr>
              <a:tblGrid>
                <a:gridCol w="846531">
                  <a:extLst>
                    <a:ext uri="{9D8B030D-6E8A-4147-A177-3AD203B41FA5}">
                      <a16:colId xmlns:a16="http://schemas.microsoft.com/office/drawing/2014/main" val="3709789040"/>
                    </a:ext>
                  </a:extLst>
                </a:gridCol>
                <a:gridCol w="3383472">
                  <a:extLst>
                    <a:ext uri="{9D8B030D-6E8A-4147-A177-3AD203B41FA5}">
                      <a16:colId xmlns:a16="http://schemas.microsoft.com/office/drawing/2014/main" val="3989794526"/>
                    </a:ext>
                  </a:extLst>
                </a:gridCol>
                <a:gridCol w="466152">
                  <a:extLst>
                    <a:ext uri="{9D8B030D-6E8A-4147-A177-3AD203B41FA5}">
                      <a16:colId xmlns:a16="http://schemas.microsoft.com/office/drawing/2014/main" val="2101653622"/>
                    </a:ext>
                  </a:extLst>
                </a:gridCol>
                <a:gridCol w="4731779">
                  <a:extLst>
                    <a:ext uri="{9D8B030D-6E8A-4147-A177-3AD203B41FA5}">
                      <a16:colId xmlns:a16="http://schemas.microsoft.com/office/drawing/2014/main" val="747274684"/>
                    </a:ext>
                  </a:extLst>
                </a:gridCol>
                <a:gridCol w="2023136">
                  <a:extLst>
                    <a:ext uri="{9D8B030D-6E8A-4147-A177-3AD203B41FA5}">
                      <a16:colId xmlns:a16="http://schemas.microsoft.com/office/drawing/2014/main" val="75241826"/>
                    </a:ext>
                  </a:extLst>
                </a:gridCol>
              </a:tblGrid>
              <a:tr h="4523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dirty="0"/>
                        <a:t>Initiative Number </a:t>
                      </a: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3399"/>
                    </a:solidFill>
                  </a:tcPr>
                </a:tc>
                <a:tc>
                  <a:txBody>
                    <a:bodyPr/>
                    <a:lstStyle/>
                    <a:p>
                      <a:r>
                        <a:rPr lang="en-NZ" sz="1000"/>
                        <a:t>RAG</a:t>
                      </a:r>
                    </a:p>
                  </a:txBody>
                  <a:tcPr anchor="ctr">
                    <a:solidFill>
                      <a:srgbClr val="003399"/>
                    </a:solidFill>
                  </a:tcPr>
                </a:tc>
                <a:tc>
                  <a:txBody>
                    <a:bodyPr/>
                    <a:lstStyle/>
                    <a:p>
                      <a:r>
                        <a:rPr lang="en-US" sz="800" b="1">
                          <a:latin typeface="Poppins" panose="00000500000000000000" pitchFamily="2" charset="0"/>
                          <a:cs typeface="Poppins" panose="00000500000000000000" pitchFamily="2" charset="0"/>
                        </a:rPr>
                        <a:t>Current Activity</a:t>
                      </a:r>
                      <a:endParaRP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3399"/>
                    </a:solidFill>
                  </a:tcPr>
                </a:tc>
                <a:extLst>
                  <a:ext uri="{0D108BD9-81ED-4DB2-BD59-A6C34878D82A}">
                    <a16:rowId xmlns:a16="http://schemas.microsoft.com/office/drawing/2014/main" val="3684623979"/>
                  </a:ext>
                </a:extLst>
              </a:tr>
              <a:tr h="7037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900">
                          <a:latin typeface="Poppins" panose="00000500000000000000" pitchFamily="2" charset="0"/>
                          <a:cs typeface="Poppins" panose="00000500000000000000" pitchFamily="2" charset="0"/>
                        </a:rPr>
                        <a:t>2.3</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a:solidFill>
                            <a:schemeClr val="dk1"/>
                          </a:solidFill>
                          <a:latin typeface="Poppins" panose="00000500000000000000" pitchFamily="2" charset="0"/>
                          <a:ea typeface="+mn-ea"/>
                          <a:cs typeface="Poppins" panose="00000500000000000000" pitchFamily="2" charset="0"/>
                        </a:rPr>
                        <a:t>Improve Support for Progression</a:t>
                      </a:r>
                      <a:br>
                        <a:rPr lang="en-NZ" sz="900" kern="1200">
                          <a:solidFill>
                            <a:schemeClr val="dk1"/>
                          </a:solidFill>
                          <a:latin typeface="Poppins" panose="00000500000000000000" pitchFamily="2" charset="0"/>
                          <a:ea typeface="+mn-ea"/>
                          <a:cs typeface="Poppins" panose="00000500000000000000" pitchFamily="2" charset="0"/>
                        </a:rPr>
                      </a:br>
                      <a:r>
                        <a:rPr lang="en-US" sz="900" kern="1200">
                          <a:solidFill>
                            <a:schemeClr val="dk1"/>
                          </a:solidFill>
                          <a:latin typeface="Poppins" panose="00000500000000000000" pitchFamily="2" charset="0"/>
                          <a:ea typeface="+mn-ea"/>
                          <a:cs typeface="Poppins" panose="00000500000000000000" pitchFamily="2" charset="0"/>
                        </a:rPr>
                        <a:t>This initiative focuses on identifying and improving career progression pathways for Kaiāwhina roles, particularly those with unclear development opportunities.</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latin typeface="Poppins" panose="00000500000000000000" pitchFamily="2" charset="0"/>
                        <a:cs typeface="Poppins" panose="00000500000000000000" pitchFamily="2" charset="0"/>
                      </a:endParaRPr>
                    </a:p>
                  </a:txBody>
                  <a:tcPr>
                    <a:solidFill>
                      <a:srgbClr val="92D050"/>
                    </a:solidFill>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A draft list of </a:t>
                      </a:r>
                      <a:r>
                        <a:rPr lang="en-US" sz="900" b="0" i="0" kern="1200" dirty="0" err="1">
                          <a:solidFill>
                            <a:schemeClr val="dk1"/>
                          </a:solidFill>
                          <a:effectLst/>
                          <a:latin typeface="Poppins" panose="00000500000000000000" pitchFamily="2" charset="0"/>
                          <a:ea typeface="+mn-ea"/>
                          <a:cs typeface="Poppins" panose="00000500000000000000" pitchFamily="2" charset="0"/>
                        </a:rPr>
                        <a:t>Kaiāwhina</a:t>
                      </a:r>
                      <a:r>
                        <a:rPr lang="en-US" sz="900" b="0" i="0" kern="1200" dirty="0">
                          <a:solidFill>
                            <a:schemeClr val="dk1"/>
                          </a:solidFill>
                          <a:effectLst/>
                          <a:latin typeface="Poppins" panose="00000500000000000000" pitchFamily="2" charset="0"/>
                          <a:ea typeface="+mn-ea"/>
                          <a:cs typeface="Poppins" panose="00000500000000000000" pitchFamily="2" charset="0"/>
                        </a:rPr>
                        <a:t> roles with unclear progression pathways (e.g., orderlies) has been developed for review.</a:t>
                      </a:r>
                      <a:br>
                        <a:rPr lang="en-US" sz="900" b="0" i="0" kern="1200" dirty="0">
                          <a:solidFill>
                            <a:schemeClr val="dk1"/>
                          </a:solidFill>
                          <a:effectLst/>
                          <a:latin typeface="Poppins" panose="00000500000000000000" pitchFamily="2" charset="0"/>
                          <a:ea typeface="+mn-ea"/>
                          <a:cs typeface="Poppins" panose="00000500000000000000" pitchFamily="2" charset="0"/>
                        </a:rPr>
                      </a:br>
                      <a:endParaRPr lang="en-US" sz="900" b="0" i="0" kern="1200" dirty="0">
                        <a:solidFill>
                          <a:schemeClr val="dk1"/>
                        </a:solidFill>
                        <a:effectLst/>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i="1" kern="1200" dirty="0" err="1">
                          <a:solidFill>
                            <a:schemeClr val="dk1"/>
                          </a:solidFill>
                          <a:effectLst/>
                          <a:latin typeface="Poppins" panose="00000500000000000000" pitchFamily="2" charset="0"/>
                          <a:ea typeface="+mn-ea"/>
                          <a:cs typeface="Poppins" panose="00000500000000000000" pitchFamily="2" charset="0"/>
                        </a:rPr>
                        <a:t>Kaiāwhina</a:t>
                      </a:r>
                      <a:r>
                        <a:rPr lang="en-NZ" sz="900" i="1" kern="1200" dirty="0">
                          <a:solidFill>
                            <a:schemeClr val="dk1"/>
                          </a:solidFill>
                          <a:effectLst/>
                          <a:latin typeface="Poppins" panose="00000500000000000000" pitchFamily="2" charset="0"/>
                          <a:ea typeface="+mn-ea"/>
                          <a:cs typeface="Poppins" panose="00000500000000000000" pitchFamily="2" charset="0"/>
                        </a:rPr>
                        <a:t> refers to workforce roles that typically involve direct caregiving, support, or health-related services which are sometimes referred to as the care and support workforce. </a:t>
                      </a:r>
                    </a:p>
                    <a:p>
                      <a:pPr marL="0" marR="0" lvl="0" indent="0" algn="l" rtl="0" eaLnBrk="1" fontAlgn="auto" latinLnBrk="0" hangingPunct="1">
                        <a:lnSpc>
                          <a:spcPct val="100000"/>
                        </a:lnSpc>
                        <a:spcBef>
                          <a:spcPts val="0"/>
                        </a:spcBef>
                        <a:spcAft>
                          <a:spcPts val="0"/>
                        </a:spcAft>
                        <a:buClrTx/>
                        <a:buSzTx/>
                        <a:buFontTx/>
                        <a:buNone/>
                      </a:pP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Establish a Health NZ stakeholder group to confirm and </a:t>
                      </a:r>
                      <a:r>
                        <a:rPr lang="en-US" sz="900" b="0" i="0" kern="1200" dirty="0" err="1">
                          <a:solidFill>
                            <a:schemeClr val="dk1"/>
                          </a:solidFill>
                          <a:effectLst/>
                          <a:latin typeface="Poppins" panose="00000500000000000000" pitchFamily="2" charset="0"/>
                          <a:ea typeface="+mn-ea"/>
                          <a:cs typeface="Poppins" panose="00000500000000000000" pitchFamily="2" charset="0"/>
                        </a:rPr>
                        <a:t>prioritise</a:t>
                      </a:r>
                      <a:r>
                        <a:rPr lang="en-US" sz="900" b="0" i="0" kern="1200" dirty="0">
                          <a:solidFill>
                            <a:schemeClr val="dk1"/>
                          </a:solidFill>
                          <a:effectLst/>
                          <a:latin typeface="Poppins" panose="00000500000000000000" pitchFamily="2" charset="0"/>
                          <a:ea typeface="+mn-ea"/>
                          <a:cs typeface="Poppins" panose="00000500000000000000" pitchFamily="2" charset="0"/>
                        </a:rPr>
                        <a:t> roles for workforce development.</a:t>
                      </a:r>
                      <a:endParaRPr lang="en-NZ" sz="900" b="0" dirty="0">
                        <a:latin typeface="Poppins" panose="00000500000000000000" pitchFamily="2" charset="0"/>
                        <a:cs typeface="Poppins" panose="00000500000000000000" pitchFamily="2" charset="0"/>
                      </a:endParaRPr>
                    </a:p>
                  </a:txBody>
                  <a:tcPr>
                    <a:solidFill>
                      <a:schemeClr val="bg1">
                        <a:lumMod val="95000"/>
                      </a:schemeClr>
                    </a:solidFill>
                  </a:tcPr>
                </a:tc>
                <a:extLst>
                  <a:ext uri="{0D108BD9-81ED-4DB2-BD59-A6C34878D82A}">
                    <a16:rowId xmlns:a16="http://schemas.microsoft.com/office/drawing/2014/main" val="1624493470"/>
                  </a:ext>
                </a:extLst>
              </a:tr>
              <a:tr h="19097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latin typeface="Poppins" panose="00000500000000000000" pitchFamily="2" charset="0"/>
                          <a:cs typeface="Poppins" panose="00000500000000000000" pitchFamily="2" charset="0"/>
                        </a:rPr>
                        <a:t>Key Achievements </a:t>
                      </a:r>
                      <a:endParaRPr lang="en-NZ" sz="900" b="1">
                        <a:latin typeface="Poppins" panose="00000500000000000000" pitchFamily="2" charset="0"/>
                        <a:cs typeface="Poppins" panose="00000500000000000000" pitchFamily="2" charset="0"/>
                      </a:endParaRPr>
                    </a:p>
                  </a:txBody>
                  <a:tcPr anchor="ctr">
                    <a:solidFill>
                      <a:schemeClr val="tx1">
                        <a:lumMod val="10000"/>
                        <a:lumOff val="90000"/>
                      </a:schemeClr>
                    </a:solidFill>
                  </a:tcPr>
                </a:tc>
                <a:tc hMerge="1">
                  <a:txBody>
                    <a:bodyPr/>
                    <a:lstStyle/>
                    <a:p>
                      <a:endParaRPr lang="en-NZ"/>
                    </a:p>
                  </a:txBody>
                  <a:tcPr/>
                </a:tc>
                <a:tc hMerge="1">
                  <a:txBody>
                    <a:bodyPr/>
                    <a:lstStyle/>
                    <a:p>
                      <a:endParaRPr lang="en-NZ"/>
                    </a:p>
                  </a:txBody>
                  <a:tcPr/>
                </a:tc>
                <a:tc hMerge="1">
                  <a:txBody>
                    <a:bodyPr/>
                    <a:lstStyle/>
                    <a:p>
                      <a:endParaRPr lang="en-NZ" sz="1050" b="0">
                        <a:latin typeface="Poppins" panose="00000500000000000000" pitchFamily="2" charset="0"/>
                        <a:cs typeface="Poppins" panose="00000500000000000000" pitchFamily="2" charset="0"/>
                      </a:endParaRPr>
                    </a:p>
                  </a:txBody>
                  <a:tcPr>
                    <a:solidFill>
                      <a:schemeClr val="bg1">
                        <a:lumMod val="95000"/>
                      </a:schemeClr>
                    </a:solidFill>
                  </a:tcPr>
                </a:tc>
                <a:tc vMerge="1">
                  <a:txBody>
                    <a:bodyPr/>
                    <a:lstStyle/>
                    <a:p>
                      <a:endParaRPr lang="en-NZ" dirty="0"/>
                    </a:p>
                  </a:txBody>
                  <a:tcPr anchor="ctr">
                    <a:solidFill>
                      <a:schemeClr val="tx1">
                        <a:lumMod val="10000"/>
                        <a:lumOff val="90000"/>
                      </a:schemeClr>
                    </a:solidFill>
                  </a:tcPr>
                </a:tc>
                <a:extLst>
                  <a:ext uri="{0D108BD9-81ED-4DB2-BD59-A6C34878D82A}">
                    <a16:rowId xmlns:a16="http://schemas.microsoft.com/office/drawing/2014/main" val="1718955260"/>
                  </a:ext>
                </a:extLst>
              </a:tr>
              <a:tr h="346094">
                <a:tc gridSpan="4">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Initial scoping of non-mental health </a:t>
                      </a:r>
                      <a:r>
                        <a:rPr lang="en-US" sz="900" b="0" i="0" kern="1200" dirty="0" err="1">
                          <a:solidFill>
                            <a:schemeClr val="dk1"/>
                          </a:solidFill>
                          <a:effectLst/>
                          <a:latin typeface="Poppins" panose="00000500000000000000" pitchFamily="2" charset="0"/>
                          <a:ea typeface="+mn-ea"/>
                          <a:cs typeface="Poppins" panose="00000500000000000000" pitchFamily="2" charset="0"/>
                        </a:rPr>
                        <a:t>Kaiāwhina</a:t>
                      </a:r>
                      <a:r>
                        <a:rPr lang="en-US" sz="900" b="0" i="0" kern="1200" dirty="0">
                          <a:solidFill>
                            <a:schemeClr val="dk1"/>
                          </a:solidFill>
                          <a:effectLst/>
                          <a:latin typeface="Poppins" panose="00000500000000000000" pitchFamily="2" charset="0"/>
                          <a:ea typeface="+mn-ea"/>
                          <a:cs typeface="Poppins" panose="00000500000000000000" pitchFamily="2" charset="0"/>
                        </a:rPr>
                        <a:t> roles completed.</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11" name="Table 10">
            <a:extLst>
              <a:ext uri="{FF2B5EF4-FFF2-40B4-BE49-F238E27FC236}">
                <a16:creationId xmlns:a16="http://schemas.microsoft.com/office/drawing/2014/main" id="{C3042C2F-6F65-7CB9-434D-3F12C0306E76}"/>
              </a:ext>
            </a:extLst>
          </p:cNvPr>
          <p:cNvGraphicFramePr>
            <a:graphicFrameLocks noGrp="1"/>
          </p:cNvGraphicFramePr>
          <p:nvPr>
            <p:extLst>
              <p:ext uri="{D42A27DB-BD31-4B8C-83A1-F6EECF244321}">
                <p14:modId xmlns:p14="http://schemas.microsoft.com/office/powerpoint/2010/main" val="867750832"/>
              </p:ext>
            </p:extLst>
          </p:nvPr>
        </p:nvGraphicFramePr>
        <p:xfrm>
          <a:off x="305615" y="3560001"/>
          <a:ext cx="11451068" cy="2007240"/>
        </p:xfrm>
        <a:graphic>
          <a:graphicData uri="http://schemas.openxmlformats.org/drawingml/2006/table">
            <a:tbl>
              <a:tblPr firstRow="1" bandRow="1">
                <a:tableStyleId>{5C22544A-7EE6-4342-B048-85BDC9FD1C3A}</a:tableStyleId>
              </a:tblPr>
              <a:tblGrid>
                <a:gridCol w="846531">
                  <a:extLst>
                    <a:ext uri="{9D8B030D-6E8A-4147-A177-3AD203B41FA5}">
                      <a16:colId xmlns:a16="http://schemas.microsoft.com/office/drawing/2014/main" val="3709789040"/>
                    </a:ext>
                  </a:extLst>
                </a:gridCol>
                <a:gridCol w="3383472">
                  <a:extLst>
                    <a:ext uri="{9D8B030D-6E8A-4147-A177-3AD203B41FA5}">
                      <a16:colId xmlns:a16="http://schemas.microsoft.com/office/drawing/2014/main" val="3989794526"/>
                    </a:ext>
                  </a:extLst>
                </a:gridCol>
                <a:gridCol w="475294">
                  <a:extLst>
                    <a:ext uri="{9D8B030D-6E8A-4147-A177-3AD203B41FA5}">
                      <a16:colId xmlns:a16="http://schemas.microsoft.com/office/drawing/2014/main" val="2101653622"/>
                    </a:ext>
                  </a:extLst>
                </a:gridCol>
                <a:gridCol w="4698572">
                  <a:extLst>
                    <a:ext uri="{9D8B030D-6E8A-4147-A177-3AD203B41FA5}">
                      <a16:colId xmlns:a16="http://schemas.microsoft.com/office/drawing/2014/main" val="2416023039"/>
                    </a:ext>
                  </a:extLst>
                </a:gridCol>
                <a:gridCol w="2047199">
                  <a:extLst>
                    <a:ext uri="{9D8B030D-6E8A-4147-A177-3AD203B41FA5}">
                      <a16:colId xmlns:a16="http://schemas.microsoft.com/office/drawing/2014/main" val="1922656514"/>
                    </a:ext>
                  </a:extLst>
                </a:gridCol>
              </a:tblGrid>
              <a:tr h="28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3399"/>
                    </a:solidFill>
                  </a:tcPr>
                </a:tc>
                <a:tc>
                  <a:txBody>
                    <a:bodyPr/>
                    <a:lstStyle/>
                    <a:p>
                      <a:r>
                        <a:rPr lang="en-NZ" sz="1000"/>
                        <a:t>RAG</a:t>
                      </a:r>
                      <a:endParaRPr lang="en-NZ"/>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3399"/>
                    </a:solidFill>
                  </a:tcPr>
                </a:tc>
                <a:extLst>
                  <a:ext uri="{0D108BD9-81ED-4DB2-BD59-A6C34878D82A}">
                    <a16:rowId xmlns:a16="http://schemas.microsoft.com/office/drawing/2014/main" val="3684623979"/>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2.5</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panose="00000500000000000000" pitchFamily="2" charset="0"/>
                          <a:cs typeface="Poppins" panose="00000500000000000000" pitchFamily="2" charset="0"/>
                        </a:rPr>
                        <a:t>Launch Flagship Services to Keep Staff Well at Work.</a:t>
                      </a:r>
                      <a:br>
                        <a:rPr lang="en-US" sz="900" dirty="0">
                          <a:latin typeface="Poppins" panose="00000500000000000000" pitchFamily="2" charset="0"/>
                          <a:cs typeface="Poppins" panose="00000500000000000000" pitchFamily="2" charset="0"/>
                        </a:rPr>
                      </a:br>
                      <a:r>
                        <a:rPr lang="en-US" sz="900" b="0" i="0" kern="1200" dirty="0">
                          <a:solidFill>
                            <a:schemeClr val="dk1"/>
                          </a:solidFill>
                          <a:effectLst/>
                          <a:latin typeface="Poppins" panose="00000500000000000000" pitchFamily="2" charset="0"/>
                          <a:ea typeface="+mn-ea"/>
                          <a:cs typeface="Poppins" panose="00000500000000000000" pitchFamily="2" charset="0"/>
                        </a:rPr>
                        <a:t>This initiative is focused on launching key services that support staff wellbeing and help keep people well at work.</a:t>
                      </a:r>
                      <a:endParaRPr lang="en-NZ" sz="900" dirty="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900" dirty="0">
                        <a:solidFill>
                          <a:srgbClr val="92D050"/>
                        </a:solidFill>
                        <a:latin typeface="Poppins" panose="00000500000000000000" pitchFamily="2" charset="0"/>
                        <a:cs typeface="Poppins" panose="00000500000000000000" pitchFamily="2" charset="0"/>
                      </a:endParaRPr>
                    </a:p>
                    <a:p>
                      <a:pPr algn="ctr"/>
                      <a:endParaRPr lang="en-NZ" sz="900" dirty="0">
                        <a:solidFill>
                          <a:srgbClr val="FFC000"/>
                        </a:solidFill>
                        <a:latin typeface="Poppins" panose="00000500000000000000" pitchFamily="2" charset="0"/>
                        <a:cs typeface="Poppins" panose="00000500000000000000" pitchFamily="2" charset="0"/>
                      </a:endParaRPr>
                    </a:p>
                  </a:txBody>
                  <a:tcPr>
                    <a:solidFill>
                      <a:srgbClr val="FFFF00"/>
                    </a:solidFill>
                  </a:tcPr>
                </a:tc>
                <a:tc>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The Occupational Health Service is undergoing comprehensive consultation with staff and unions. Several service components are nearing final decisions, while key areas require continued engagement with union partners. Despite timing pressures, the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remains on track to confirm and establish a nationally consistent and equitable occupational health service for staff within the 2025/26 financial year.</a:t>
                      </a:r>
                      <a:endParaRPr lang="en-NZ" sz="900" b="0" i="0" kern="1200" dirty="0">
                        <a:solidFill>
                          <a:schemeClr val="dk1"/>
                        </a:solidFill>
                        <a:effectLst/>
                        <a:latin typeface="Poppins" panose="00000500000000000000" pitchFamily="2" charset="0"/>
                        <a:ea typeface="+mn-ea"/>
                        <a:cs typeface="Poppins" panose="00000500000000000000" pitchFamily="2" charset="0"/>
                      </a:endParaRPr>
                    </a:p>
                  </a:txBody>
                  <a:tcPr>
                    <a:solidFill>
                      <a:schemeClr val="bg1">
                        <a:lumMod val="85000"/>
                      </a:schemeClr>
                    </a:solidFill>
                  </a:tcPr>
                </a:tc>
                <a:tc rowSpan="3">
                  <a:txBody>
                    <a:bodyPr/>
                    <a:lstStyle/>
                    <a:p>
                      <a:r>
                        <a:rPr lang="en-US" sz="900" b="0" i="0" kern="1200" dirty="0" err="1">
                          <a:solidFill>
                            <a:schemeClr val="dk1"/>
                          </a:solidFill>
                          <a:effectLst/>
                          <a:latin typeface="Poppins" panose="00000500000000000000" pitchFamily="2" charset="0"/>
                          <a:ea typeface="+mn-ea"/>
                          <a:cs typeface="Poppins" panose="00000500000000000000" pitchFamily="2" charset="0"/>
                        </a:rPr>
                        <a:t>Finalise</a:t>
                      </a:r>
                      <a:r>
                        <a:rPr lang="en-US" sz="900" b="0" i="0" kern="1200" dirty="0">
                          <a:solidFill>
                            <a:schemeClr val="dk1"/>
                          </a:solidFill>
                          <a:effectLst/>
                          <a:latin typeface="Poppins" panose="00000500000000000000" pitchFamily="2" charset="0"/>
                          <a:ea typeface="+mn-ea"/>
                          <a:cs typeface="Poppins" panose="00000500000000000000" pitchFamily="2" charset="0"/>
                        </a:rPr>
                        <a:t> clinical position descriptions in partnership with unions.</a:t>
                      </a:r>
                    </a:p>
                  </a:txBody>
                  <a:tcPr>
                    <a:lnB w="12700" cap="flat" cmpd="sng" algn="ctr">
                      <a:solidFill>
                        <a:srgbClr val="00339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4075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panose="00000500000000000000" pitchFamily="2" charset="0"/>
                          <a:cs typeface="Poppins" panose="00000500000000000000" pitchFamily="2" charset="0"/>
                        </a:rPr>
                        <a:t>Key Achievements </a:t>
                      </a:r>
                    </a:p>
                  </a:txBody>
                  <a:tcPr anchor="ctr">
                    <a:solidFill>
                      <a:schemeClr val="tx1">
                        <a:lumMod val="10000"/>
                        <a:lumOff val="90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panose="00000500000000000000" pitchFamily="2" charset="0"/>
                        <a:cs typeface="Poppins" panose="00000500000000000000" pitchFamily="2" charset="0"/>
                      </a:endParaRPr>
                    </a:p>
                  </a:txBody>
                  <a:tcPr anchor="ctr">
                    <a:solidFill>
                      <a:schemeClr val="tx1">
                        <a:lumMod val="10000"/>
                        <a:lumOff val="90000"/>
                      </a:schemeClr>
                    </a:solidFill>
                  </a:tcPr>
                </a:tc>
                <a:extLst>
                  <a:ext uri="{0D108BD9-81ED-4DB2-BD59-A6C34878D82A}">
                    <a16:rowId xmlns:a16="http://schemas.microsoft.com/office/drawing/2014/main" val="1718955260"/>
                  </a:ext>
                </a:extLst>
              </a:tr>
              <a:tr h="46800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Extensive engagement with staff and unions completed to inform service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dirty="0">
                        <a:latin typeface="Poppins" panose="00000500000000000000" pitchFamily="2" charset="0"/>
                        <a:cs typeface="Poppins" panose="00000500000000000000" pitchFamily="2" charset="0"/>
                      </a:endParaRP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panose="00000500000000000000" pitchFamily="2" charset="0"/>
                        <a:cs typeface="Poppins" panose="00000500000000000000" pitchFamily="2" charset="0"/>
                      </a:endParaRPr>
                    </a:p>
                  </a:txBody>
                  <a:tcPr>
                    <a:lnB w="12700" cap="flat" cmpd="sng" algn="ctr">
                      <a:solidFill>
                        <a:srgbClr val="00339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CED9DCEE-F5E0-E4EA-E395-F255EC5B0400}"/>
              </a:ext>
            </a:extLst>
          </p:cNvPr>
          <p:cNvGraphicFramePr>
            <a:graphicFrameLocks noGrp="1"/>
          </p:cNvGraphicFramePr>
          <p:nvPr>
            <p:extLst>
              <p:ext uri="{D42A27DB-BD31-4B8C-83A1-F6EECF244321}">
                <p14:modId xmlns:p14="http://schemas.microsoft.com/office/powerpoint/2010/main" val="3296541943"/>
              </p:ext>
            </p:extLst>
          </p:nvPr>
        </p:nvGraphicFramePr>
        <p:xfrm>
          <a:off x="6954427" y="456460"/>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4" name="Footer Placeholder 3">
            <a:extLst>
              <a:ext uri="{FF2B5EF4-FFF2-40B4-BE49-F238E27FC236}">
                <a16:creationId xmlns:a16="http://schemas.microsoft.com/office/drawing/2014/main" id="{C3CB9548-9900-610B-2604-06CA3CE6017D}"/>
              </a:ext>
            </a:extLst>
          </p:cNvPr>
          <p:cNvSpPr>
            <a:spLocks noGrp="1"/>
          </p:cNvSpPr>
          <p:nvPr>
            <p:ph type="ftr" sz="quarter" idx="11"/>
          </p:nvPr>
        </p:nvSpPr>
        <p:spPr>
          <a:xfrm>
            <a:off x="4038600" y="5880862"/>
            <a:ext cx="4114800" cy="365125"/>
          </a:xfrm>
        </p:spPr>
        <p:txBody>
          <a:bodyPr/>
          <a:lstStyle/>
          <a:p>
            <a:r>
              <a:rPr lang="en-US" dirty="0"/>
              <a:t>as at 30 June 2025</a:t>
            </a:r>
            <a:endParaRPr lang="en-NZ" dirty="0"/>
          </a:p>
        </p:txBody>
      </p:sp>
    </p:spTree>
    <p:extLst>
      <p:ext uri="{BB962C8B-B14F-4D97-AF65-F5344CB8AC3E}">
        <p14:creationId xmlns:p14="http://schemas.microsoft.com/office/powerpoint/2010/main" val="3480009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3399"/>
                </a:solidFill>
                <a:effectLst/>
                <a:latin typeface="Poppins" panose="00000500000000000000" pitchFamily="2" charset="0"/>
                <a:ea typeface="Times New Roman" panose="02020603050405020304" pitchFamily="18" charset="0"/>
                <a:cs typeface="Times New Roman" panose="02020603050405020304" pitchFamily="18" charset="0"/>
              </a:rPr>
              <a:t>Priority 2</a:t>
            </a:r>
            <a:endParaRPr lang="en-NZ" sz="4000" b="1" kern="1400" spc="-50">
              <a:solidFill>
                <a:srgbClr val="0033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F8020A3-098F-9B8F-73E0-EB03BE5E4A42}"/>
              </a:ext>
            </a:extLst>
          </p:cNvPr>
          <p:cNvSpPr txBox="1"/>
          <p:nvPr/>
        </p:nvSpPr>
        <p:spPr>
          <a:xfrm>
            <a:off x="2812899" y="456460"/>
            <a:ext cx="2971816" cy="584775"/>
          </a:xfrm>
          <a:prstGeom prst="rect">
            <a:avLst/>
          </a:prstGeom>
          <a:noFill/>
        </p:spPr>
        <p:txBody>
          <a:bodyPr wrap="square" rtlCol="0">
            <a:spAutoFit/>
          </a:bodyPr>
          <a:lstStyle/>
          <a:p>
            <a:r>
              <a:rPr lang="en-US" sz="1600" kern="1400" spc="-50">
                <a:solidFill>
                  <a:srgbClr val="003399"/>
                </a:solidFill>
                <a:effectLst/>
                <a:latin typeface="Poppins" panose="00000500000000000000" pitchFamily="2" charset="0"/>
                <a:ea typeface="Times New Roman" panose="02020603050405020304" pitchFamily="18" charset="0"/>
                <a:cs typeface="Times New Roman" panose="02020603050405020304" pitchFamily="18" charset="0"/>
              </a:rPr>
              <a:t>Work differently for productivity and better care</a:t>
            </a:r>
            <a:endParaRPr lang="en-NZ" sz="1600" kern="1400" spc="-50">
              <a:solidFill>
                <a:srgbClr val="0033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C3042C2F-6F65-7CB9-434D-3F12C0306E76}"/>
              </a:ext>
            </a:extLst>
          </p:cNvPr>
          <p:cNvGraphicFramePr>
            <a:graphicFrameLocks noGrp="1"/>
          </p:cNvGraphicFramePr>
          <p:nvPr>
            <p:extLst>
              <p:ext uri="{D42A27DB-BD31-4B8C-83A1-F6EECF244321}">
                <p14:modId xmlns:p14="http://schemas.microsoft.com/office/powerpoint/2010/main" val="2195627993"/>
              </p:ext>
            </p:extLst>
          </p:nvPr>
        </p:nvGraphicFramePr>
        <p:xfrm>
          <a:off x="268192" y="3519063"/>
          <a:ext cx="11451066" cy="1732920"/>
        </p:xfrm>
        <a:graphic>
          <a:graphicData uri="http://schemas.openxmlformats.org/drawingml/2006/table">
            <a:tbl>
              <a:tblPr firstRow="1" bandRow="1">
                <a:tableStyleId>{5C22544A-7EE6-4342-B048-85BDC9FD1C3A}</a:tableStyleId>
              </a:tblPr>
              <a:tblGrid>
                <a:gridCol w="902238">
                  <a:extLst>
                    <a:ext uri="{9D8B030D-6E8A-4147-A177-3AD203B41FA5}">
                      <a16:colId xmlns:a16="http://schemas.microsoft.com/office/drawing/2014/main" val="3709789040"/>
                    </a:ext>
                  </a:extLst>
                </a:gridCol>
                <a:gridCol w="3327764">
                  <a:extLst>
                    <a:ext uri="{9D8B030D-6E8A-4147-A177-3AD203B41FA5}">
                      <a16:colId xmlns:a16="http://schemas.microsoft.com/office/drawing/2014/main" val="3989794526"/>
                    </a:ext>
                  </a:extLst>
                </a:gridCol>
                <a:gridCol w="622446">
                  <a:extLst>
                    <a:ext uri="{9D8B030D-6E8A-4147-A177-3AD203B41FA5}">
                      <a16:colId xmlns:a16="http://schemas.microsoft.com/office/drawing/2014/main" val="2101653622"/>
                    </a:ext>
                  </a:extLst>
                </a:gridCol>
                <a:gridCol w="4661034">
                  <a:extLst>
                    <a:ext uri="{9D8B030D-6E8A-4147-A177-3AD203B41FA5}">
                      <a16:colId xmlns:a16="http://schemas.microsoft.com/office/drawing/2014/main" val="2416023039"/>
                    </a:ext>
                  </a:extLst>
                </a:gridCol>
                <a:gridCol w="1937584">
                  <a:extLst>
                    <a:ext uri="{9D8B030D-6E8A-4147-A177-3AD203B41FA5}">
                      <a16:colId xmlns:a16="http://schemas.microsoft.com/office/drawing/2014/main" val="1424606581"/>
                    </a:ext>
                  </a:extLst>
                </a:gridCol>
              </a:tblGrid>
              <a:tr h="28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3399"/>
                    </a:solidFill>
                  </a:tcPr>
                </a:tc>
                <a:tc>
                  <a:txBody>
                    <a:bodyPr/>
                    <a:lstStyle/>
                    <a:p>
                      <a:r>
                        <a:rPr lang="en-NZ" sz="1000"/>
                        <a:t>RAG</a:t>
                      </a:r>
                      <a:endParaRPr lang="en-NZ"/>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3399"/>
                    </a:solidFill>
                  </a:tcPr>
                </a:tc>
                <a:extLst>
                  <a:ext uri="{0D108BD9-81ED-4DB2-BD59-A6C34878D82A}">
                    <a16:rowId xmlns:a16="http://schemas.microsoft.com/office/drawing/2014/main" val="3684623979"/>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2.8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Make an Improved National Culture Real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focuses on fostering a respectful, inclusive, and supportive workplace culture across Health NZ.</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1200" dirty="0"/>
                    </a:p>
                  </a:txBody>
                  <a:tcPr>
                    <a:solidFill>
                      <a:srgbClr val="FFFF00"/>
                    </a:solidFill>
                  </a:tcPr>
                </a:tc>
                <a:tc>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Phase one of Respect at Work launched with positive feedback</a:t>
                      </a:r>
                    </a:p>
                    <a:p>
                      <a:pPr marL="171450" lvl="0" indent="-171450" algn="l" defTabSz="914400" rtl="0" eaLnBrk="1" latinLnBrk="0" hangingPunct="1">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Leadership Development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design and implementation planning underway</a:t>
                      </a:r>
                      <a:endParaRPr lang="en-NZ" sz="900" b="0" i="0" kern="1200" dirty="0">
                        <a:solidFill>
                          <a:schemeClr val="dk1"/>
                        </a:solidFill>
                        <a:effectLst/>
                        <a:latin typeface="Poppins" panose="00000500000000000000" pitchFamily="2" charset="0"/>
                        <a:ea typeface="+mn-ea"/>
                        <a:cs typeface="Poppins" panose="00000500000000000000" pitchFamily="2" charset="0"/>
                      </a:endParaRPr>
                    </a:p>
                    <a:p>
                      <a:pPr marL="171450" indent="-171450">
                        <a:buFont typeface="Arial" panose="020B0604020202020204" pitchFamily="34" charset="0"/>
                        <a:buChar char="•"/>
                      </a:pPr>
                      <a:r>
                        <a:rPr lang="en-US" sz="900" b="0" i="0" kern="1200" dirty="0" err="1">
                          <a:solidFill>
                            <a:schemeClr val="dk1"/>
                          </a:solidFill>
                          <a:effectLst/>
                          <a:latin typeface="Poppins" panose="00000500000000000000" pitchFamily="2" charset="0"/>
                          <a:ea typeface="+mn-ea"/>
                          <a:cs typeface="Poppins" panose="00000500000000000000" pitchFamily="2" charset="0"/>
                        </a:rPr>
                        <a:t>Organisational</a:t>
                      </a:r>
                      <a:r>
                        <a:rPr lang="en-US" sz="900" b="0" i="0" kern="1200" dirty="0">
                          <a:solidFill>
                            <a:schemeClr val="dk1"/>
                          </a:solidFill>
                          <a:effectLst/>
                          <a:latin typeface="Poppins" panose="00000500000000000000" pitchFamily="2" charset="0"/>
                          <a:ea typeface="+mn-ea"/>
                          <a:cs typeface="Poppins" panose="00000500000000000000" pitchFamily="2" charset="0"/>
                        </a:rPr>
                        <a:t> wellbeing initiatives available</a:t>
                      </a:r>
                    </a:p>
                  </a:txBody>
                  <a:tcPr>
                    <a:solidFill>
                      <a:schemeClr val="bg1">
                        <a:lumMod val="85000"/>
                      </a:schemeClr>
                    </a:solidFill>
                  </a:tcPr>
                </a:tc>
                <a:tc rowSpan="3">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Continue planning Health NZ’s culture approach</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Align Respect at Work Phase two with new people policies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Expand wellbeing initiatives</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Launch of Health Leadership Development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first cohorts</a:t>
                      </a:r>
                    </a:p>
                  </a:txBody>
                  <a:tcPr>
                    <a:lnB w="12700" cap="flat" cmpd="sng" algn="ctr">
                      <a:solidFill>
                        <a:srgbClr val="00339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4075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chemeClr val="tx1">
                        <a:lumMod val="10000"/>
                        <a:lumOff val="90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panose="00000500000000000000" pitchFamily="2" charset="0"/>
                        <a:cs typeface="Poppins" panose="00000500000000000000" pitchFamily="2" charset="0"/>
                      </a:endParaRPr>
                    </a:p>
                  </a:txBody>
                  <a:tcPr anchor="ctr">
                    <a:solidFill>
                      <a:schemeClr val="tx1">
                        <a:lumMod val="10000"/>
                        <a:lumOff val="90000"/>
                      </a:schemeClr>
                    </a:solidFill>
                  </a:tcPr>
                </a:tc>
                <a:extLst>
                  <a:ext uri="{0D108BD9-81ED-4DB2-BD59-A6C34878D82A}">
                    <a16:rowId xmlns:a16="http://schemas.microsoft.com/office/drawing/2014/main" val="1718955260"/>
                  </a:ext>
                </a:extLst>
              </a:tr>
              <a:tr h="468000">
                <a:tc gridSpan="4">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3,878 Respect at Work sessions or e-learning modules completed</a:t>
                      </a:r>
                    </a:p>
                    <a:p>
                      <a:r>
                        <a:rPr lang="en-US" sz="900" b="0" i="0" kern="1200" dirty="0">
                          <a:solidFill>
                            <a:schemeClr val="dk1"/>
                          </a:solidFill>
                          <a:effectLst/>
                          <a:latin typeface="Poppins" panose="00000500000000000000" pitchFamily="2" charset="0"/>
                          <a:ea typeface="+mn-ea"/>
                          <a:cs typeface="Poppins" panose="00000500000000000000" pitchFamily="2" charset="0"/>
                        </a:rPr>
                        <a:t>Leadership Development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in clinical co-design phase</a:t>
                      </a: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panose="00000500000000000000" pitchFamily="2" charset="0"/>
                        <a:cs typeface="Poppins" panose="00000500000000000000" pitchFamily="2" charset="0"/>
                      </a:endParaRPr>
                    </a:p>
                  </a:txBody>
                  <a:tcPr>
                    <a:lnB w="12700" cap="flat" cmpd="sng" algn="ctr">
                      <a:solidFill>
                        <a:srgbClr val="00339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7" name="Table 6">
            <a:extLst>
              <a:ext uri="{FF2B5EF4-FFF2-40B4-BE49-F238E27FC236}">
                <a16:creationId xmlns:a16="http://schemas.microsoft.com/office/drawing/2014/main" id="{773CC0CB-F477-FE49-62DC-06F68CC9C0B9}"/>
              </a:ext>
            </a:extLst>
          </p:cNvPr>
          <p:cNvGraphicFramePr>
            <a:graphicFrameLocks noGrp="1"/>
          </p:cNvGraphicFramePr>
          <p:nvPr>
            <p:extLst>
              <p:ext uri="{D42A27DB-BD31-4B8C-83A1-F6EECF244321}">
                <p14:modId xmlns:p14="http://schemas.microsoft.com/office/powerpoint/2010/main" val="2322694508"/>
              </p:ext>
            </p:extLst>
          </p:nvPr>
        </p:nvGraphicFramePr>
        <p:xfrm>
          <a:off x="268192" y="1439010"/>
          <a:ext cx="11451068" cy="1897494"/>
        </p:xfrm>
        <a:graphic>
          <a:graphicData uri="http://schemas.openxmlformats.org/drawingml/2006/table">
            <a:tbl>
              <a:tblPr firstRow="1" bandRow="1">
                <a:tableStyleId>{5C22544A-7EE6-4342-B048-85BDC9FD1C3A}</a:tableStyleId>
              </a:tblPr>
              <a:tblGrid>
                <a:gridCol w="856520">
                  <a:extLst>
                    <a:ext uri="{9D8B030D-6E8A-4147-A177-3AD203B41FA5}">
                      <a16:colId xmlns:a16="http://schemas.microsoft.com/office/drawing/2014/main" val="3709789040"/>
                    </a:ext>
                  </a:extLst>
                </a:gridCol>
                <a:gridCol w="3373483">
                  <a:extLst>
                    <a:ext uri="{9D8B030D-6E8A-4147-A177-3AD203B41FA5}">
                      <a16:colId xmlns:a16="http://schemas.microsoft.com/office/drawing/2014/main" val="3989794526"/>
                    </a:ext>
                  </a:extLst>
                </a:gridCol>
                <a:gridCol w="595013">
                  <a:extLst>
                    <a:ext uri="{9D8B030D-6E8A-4147-A177-3AD203B41FA5}">
                      <a16:colId xmlns:a16="http://schemas.microsoft.com/office/drawing/2014/main" val="2101653622"/>
                    </a:ext>
                  </a:extLst>
                </a:gridCol>
                <a:gridCol w="4712529">
                  <a:extLst>
                    <a:ext uri="{9D8B030D-6E8A-4147-A177-3AD203B41FA5}">
                      <a16:colId xmlns:a16="http://schemas.microsoft.com/office/drawing/2014/main" val="2416023039"/>
                    </a:ext>
                  </a:extLst>
                </a:gridCol>
                <a:gridCol w="1913523">
                  <a:extLst>
                    <a:ext uri="{9D8B030D-6E8A-4147-A177-3AD203B41FA5}">
                      <a16:colId xmlns:a16="http://schemas.microsoft.com/office/drawing/2014/main" val="796867049"/>
                    </a:ext>
                  </a:extLst>
                </a:gridCol>
              </a:tblGrid>
              <a:tr h="5237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latin typeface="Poppins" panose="00000500000000000000" pitchFamily="2" charset="0"/>
                          <a:cs typeface="Poppins" panose="00000500000000000000" pitchFamily="2" charset="0"/>
                        </a:rPr>
                        <a:t>Initiative Number </a:t>
                      </a: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latin typeface="Poppins" panose="00000500000000000000" pitchFamily="2" charset="0"/>
                          <a:cs typeface="Poppins" panose="00000500000000000000" pitchFamily="2" charset="0"/>
                        </a:rPr>
                        <a:t>Description </a:t>
                      </a:r>
                    </a:p>
                  </a:txBody>
                  <a:tcPr anchor="ctr">
                    <a:solidFill>
                      <a:srgbClr val="003399"/>
                    </a:solidFill>
                  </a:tcPr>
                </a:tc>
                <a:tc>
                  <a:txBody>
                    <a:bodyPr/>
                    <a:lstStyle/>
                    <a:p>
                      <a:r>
                        <a:rPr lang="en-NZ" sz="1000">
                          <a:latin typeface="Poppins" panose="00000500000000000000" pitchFamily="2" charset="0"/>
                          <a:cs typeface="Poppins" panose="00000500000000000000" pitchFamily="2" charset="0"/>
                        </a:rPr>
                        <a:t>RAG</a:t>
                      </a:r>
                      <a:endParaRPr lang="en-NZ">
                        <a:latin typeface="Poppins" panose="00000500000000000000" pitchFamily="2" charset="0"/>
                        <a:cs typeface="Poppins" panose="00000500000000000000" pitchFamily="2" charset="0"/>
                      </a:endParaRP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33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3399"/>
                    </a:solidFill>
                  </a:tcPr>
                </a:tc>
                <a:extLst>
                  <a:ext uri="{0D108BD9-81ED-4DB2-BD59-A6C34878D82A}">
                    <a16:rowId xmlns:a16="http://schemas.microsoft.com/office/drawing/2014/main" val="3684623979"/>
                  </a:ext>
                </a:extLst>
              </a:tr>
              <a:tr h="6983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latin typeface="Poppins" panose="00000500000000000000" pitchFamily="2" charset="0"/>
                          <a:cs typeface="Poppins" panose="00000500000000000000" pitchFamily="2" charset="0"/>
                        </a:rPr>
                        <a:t>2.6</a:t>
                      </a:r>
                      <a:endParaRPr lang="en-NZ" sz="10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Keep Our People Safe at Work</a:t>
                      </a:r>
                      <a:br>
                        <a:rPr lang="en-US" sz="900">
                          <a:latin typeface="Poppins" panose="00000500000000000000" pitchFamily="2" charset="0"/>
                          <a:cs typeface="Poppins" panose="00000500000000000000" pitchFamily="2" charset="0"/>
                        </a:rPr>
                      </a:br>
                      <a:r>
                        <a:rPr lang="en-US" sz="900" b="0" i="0" kern="1200">
                          <a:solidFill>
                            <a:schemeClr val="dk1"/>
                          </a:solidFill>
                          <a:effectLst/>
                          <a:latin typeface="Poppins" panose="00000500000000000000" pitchFamily="2" charset="0"/>
                          <a:ea typeface="+mn-ea"/>
                          <a:cs typeface="Poppins" panose="00000500000000000000" pitchFamily="2" charset="0"/>
                        </a:rPr>
                        <a:t>This initiative focuses on enhancing safety for staff in emergency departments through tailored security training.</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a:solidFill>
                          <a:srgbClr val="92D050"/>
                        </a:solidFill>
                        <a:latin typeface="Poppins" panose="00000500000000000000" pitchFamily="2" charset="0"/>
                        <a:cs typeface="Poppins" panose="00000500000000000000" pitchFamily="2" charset="0"/>
                      </a:endParaRPr>
                    </a:p>
                    <a:p>
                      <a:pPr algn="ctr"/>
                      <a:endParaRPr lang="en-NZ">
                        <a:latin typeface="Poppins" panose="00000500000000000000" pitchFamily="2" charset="0"/>
                        <a:cs typeface="Poppins" panose="00000500000000000000" pitchFamily="2" charset="0"/>
                      </a:endParaRPr>
                    </a:p>
                  </a:txBody>
                  <a:tcPr>
                    <a:solidFill>
                      <a:srgbClr val="92D050"/>
                    </a:solidFill>
                  </a:tcPr>
                </a:tc>
                <a:tc>
                  <a:txBody>
                    <a:bodyPr/>
                    <a:lstStyle/>
                    <a:p>
                      <a:r>
                        <a:rPr lang="en-US" sz="900" b="0" i="0" kern="1200" err="1">
                          <a:solidFill>
                            <a:schemeClr val="dk1"/>
                          </a:solidFill>
                          <a:effectLst/>
                          <a:latin typeface="Poppins" panose="00000500000000000000" pitchFamily="2" charset="0"/>
                          <a:ea typeface="+mn-ea"/>
                          <a:cs typeface="Poppins" panose="00000500000000000000" pitchFamily="2" charset="0"/>
                        </a:rPr>
                        <a:t>Finalising</a:t>
                      </a:r>
                      <a:r>
                        <a:rPr lang="en-US" sz="900" b="0" i="0" kern="1200">
                          <a:solidFill>
                            <a:schemeClr val="dk1"/>
                          </a:solidFill>
                          <a:effectLst/>
                          <a:latin typeface="Poppins" panose="00000500000000000000" pitchFamily="2" charset="0"/>
                          <a:ea typeface="+mn-ea"/>
                          <a:cs typeface="Poppins" panose="00000500000000000000" pitchFamily="2" charset="0"/>
                        </a:rPr>
                        <a:t> the 2024/25 </a:t>
                      </a:r>
                      <a:r>
                        <a:rPr lang="en-US" sz="900" b="0" i="0" kern="1200" err="1">
                          <a:solidFill>
                            <a:schemeClr val="dk1"/>
                          </a:solidFill>
                          <a:effectLst/>
                          <a:latin typeface="Poppins" panose="00000500000000000000" pitchFamily="2" charset="0"/>
                          <a:ea typeface="+mn-ea"/>
                          <a:cs typeface="Poppins" panose="00000500000000000000" pitchFamily="2" charset="0"/>
                        </a:rPr>
                        <a:t>programme</a:t>
                      </a:r>
                      <a:r>
                        <a:rPr lang="en-US" sz="900" b="0" i="0" kern="1200">
                          <a:solidFill>
                            <a:schemeClr val="dk1"/>
                          </a:solidFill>
                          <a:effectLst/>
                          <a:latin typeface="Poppins" panose="00000500000000000000" pitchFamily="2" charset="0"/>
                          <a:ea typeface="+mn-ea"/>
                          <a:cs typeface="Poppins" panose="00000500000000000000" pitchFamily="2" charset="0"/>
                        </a:rPr>
                        <a:t> completion report</a:t>
                      </a:r>
                    </a:p>
                    <a:p>
                      <a:r>
                        <a:rPr lang="en-US" sz="900" b="0" i="0" kern="1200" err="1">
                          <a:solidFill>
                            <a:schemeClr val="dk1"/>
                          </a:solidFill>
                          <a:effectLst/>
                          <a:latin typeface="Poppins" panose="00000500000000000000" pitchFamily="2" charset="0"/>
                          <a:ea typeface="+mn-ea"/>
                          <a:cs typeface="Poppins" panose="00000500000000000000" pitchFamily="2" charset="0"/>
                        </a:rPr>
                        <a:t>Customising</a:t>
                      </a:r>
                      <a:r>
                        <a:rPr lang="en-US" sz="900" b="0" i="0" kern="1200">
                          <a:solidFill>
                            <a:schemeClr val="dk1"/>
                          </a:solidFill>
                          <a:effectLst/>
                          <a:latin typeface="Poppins" panose="00000500000000000000" pitchFamily="2" charset="0"/>
                          <a:ea typeface="+mn-ea"/>
                          <a:cs typeface="Poppins" panose="00000500000000000000" pitchFamily="2" charset="0"/>
                        </a:rPr>
                        <a:t> training for regional ED security teams</a:t>
                      </a:r>
                    </a:p>
                    <a:p>
                      <a:endParaRPr lang="en-NZ" sz="900" b="0">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Rollout of the security training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 to:</a:t>
                      </a:r>
                      <a:br>
                        <a:rPr lang="en-US" sz="900" b="0" i="0" kern="1200" dirty="0">
                          <a:solidFill>
                            <a:schemeClr val="dk1"/>
                          </a:solidFill>
                          <a:effectLst/>
                          <a:latin typeface="Poppins" panose="00000500000000000000" pitchFamily="2" charset="0"/>
                          <a:ea typeface="+mn-ea"/>
                          <a:cs typeface="Poppins" panose="00000500000000000000" pitchFamily="2" charset="0"/>
                        </a:rPr>
                      </a:br>
                      <a:r>
                        <a:rPr lang="en-US" sz="900" b="1" i="0" kern="1200" dirty="0">
                          <a:solidFill>
                            <a:schemeClr val="dk1"/>
                          </a:solidFill>
                          <a:effectLst/>
                          <a:latin typeface="Poppins" panose="00000500000000000000" pitchFamily="2" charset="0"/>
                          <a:ea typeface="+mn-ea"/>
                          <a:cs typeface="Poppins" panose="00000500000000000000" pitchFamily="2" charset="0"/>
                        </a:rPr>
                        <a:t>Northland, Tauranga, Whakatāne, Taupō, and Rotorua</a:t>
                      </a:r>
                      <a:br>
                        <a:rPr lang="en-US" sz="900" b="0" i="0" kern="1200" dirty="0">
                          <a:solidFill>
                            <a:schemeClr val="dk1"/>
                          </a:solidFill>
                          <a:effectLst/>
                          <a:latin typeface="Poppins" panose="00000500000000000000" pitchFamily="2" charset="0"/>
                          <a:ea typeface="+mn-ea"/>
                          <a:cs typeface="Poppins" panose="00000500000000000000" pitchFamily="2" charset="0"/>
                        </a:rPr>
                      </a:br>
                      <a:r>
                        <a:rPr lang="en-US" sz="900" b="0" i="0" kern="1200" dirty="0">
                          <a:solidFill>
                            <a:schemeClr val="dk1"/>
                          </a:solidFill>
                          <a:effectLst/>
                          <a:latin typeface="Poppins" panose="00000500000000000000" pitchFamily="2" charset="0"/>
                          <a:ea typeface="+mn-ea"/>
                          <a:cs typeface="Poppins" panose="00000500000000000000" pitchFamily="2" charset="0"/>
                        </a:rPr>
                        <a:t>(Scheduled for August–September 2025)</a:t>
                      </a:r>
                    </a:p>
                    <a:p>
                      <a:endParaRPr lang="en-NZ" sz="900" dirty="0">
                        <a:latin typeface="Poppins" panose="00000500000000000000" pitchFamily="2" charset="0"/>
                        <a:cs typeface="Poppins" panose="00000500000000000000" pitchFamily="2" charset="0"/>
                      </a:endParaRPr>
                    </a:p>
                  </a:txBody>
                  <a:tcPr>
                    <a:lnB w="12700" cap="flat" cmpd="sng" algn="ctr">
                      <a:solidFill>
                        <a:srgbClr val="00339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8913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chemeClr val="tx1">
                        <a:lumMod val="10000"/>
                        <a:lumOff val="90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panose="00000500000000000000" pitchFamily="2" charset="0"/>
                        <a:cs typeface="Poppins" panose="00000500000000000000" pitchFamily="2" charset="0"/>
                      </a:endParaRPr>
                    </a:p>
                  </a:txBody>
                  <a:tcPr anchor="ctr">
                    <a:solidFill>
                      <a:schemeClr val="tx1">
                        <a:lumMod val="10000"/>
                        <a:lumOff val="90000"/>
                      </a:schemeClr>
                    </a:solidFill>
                  </a:tcPr>
                </a:tc>
                <a:extLst>
                  <a:ext uri="{0D108BD9-81ED-4DB2-BD59-A6C34878D82A}">
                    <a16:rowId xmlns:a16="http://schemas.microsoft.com/office/drawing/2014/main" val="1718955260"/>
                  </a:ext>
                </a:extLst>
              </a:tr>
              <a:tr h="446780">
                <a:tc gridSpan="4">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All deliverables completed on time and within budget</a:t>
                      </a:r>
                    </a:p>
                    <a:p>
                      <a:r>
                        <a:rPr lang="en-US" sz="900" b="0" i="0" kern="1200" dirty="0">
                          <a:solidFill>
                            <a:schemeClr val="dk1"/>
                          </a:solidFill>
                          <a:effectLst/>
                          <a:latin typeface="Poppins" panose="00000500000000000000" pitchFamily="2" charset="0"/>
                          <a:ea typeface="+mn-ea"/>
                          <a:cs typeface="Poppins" panose="00000500000000000000" pitchFamily="2" charset="0"/>
                        </a:rPr>
                        <a:t>Consistently positive feedback from participants and senior staff</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panose="00000500000000000000" pitchFamily="2" charset="0"/>
                        <a:cs typeface="Poppins" panose="00000500000000000000" pitchFamily="2" charset="0"/>
                      </a:endParaRPr>
                    </a:p>
                  </a:txBody>
                  <a:tcPr>
                    <a:lnB w="12700" cap="flat" cmpd="sng" algn="ctr">
                      <a:solidFill>
                        <a:srgbClr val="00339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8" name="Table 7">
            <a:extLst>
              <a:ext uri="{FF2B5EF4-FFF2-40B4-BE49-F238E27FC236}">
                <a16:creationId xmlns:a16="http://schemas.microsoft.com/office/drawing/2014/main" id="{DB7192F6-2A2C-316F-55AC-0FF4D7864374}"/>
              </a:ext>
            </a:extLst>
          </p:cNvPr>
          <p:cNvGraphicFramePr>
            <a:graphicFrameLocks noGrp="1"/>
          </p:cNvGraphicFramePr>
          <p:nvPr>
            <p:extLst>
              <p:ext uri="{D42A27DB-BD31-4B8C-83A1-F6EECF244321}">
                <p14:modId xmlns:p14="http://schemas.microsoft.com/office/powerpoint/2010/main" val="369237667"/>
              </p:ext>
            </p:extLst>
          </p:nvPr>
        </p:nvGraphicFramePr>
        <p:xfrm>
          <a:off x="6906914" y="456460"/>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4" name="Footer Placeholder 3">
            <a:extLst>
              <a:ext uri="{FF2B5EF4-FFF2-40B4-BE49-F238E27FC236}">
                <a16:creationId xmlns:a16="http://schemas.microsoft.com/office/drawing/2014/main" id="{CEFA7E22-119C-643F-EB78-0A19BA897C27}"/>
              </a:ext>
            </a:extLst>
          </p:cNvPr>
          <p:cNvSpPr>
            <a:spLocks noGrp="1"/>
          </p:cNvSpPr>
          <p:nvPr>
            <p:ph type="ftr" sz="quarter" idx="11"/>
          </p:nvPr>
        </p:nvSpPr>
        <p:spPr>
          <a:xfrm>
            <a:off x="4038600" y="5872343"/>
            <a:ext cx="4114800" cy="365125"/>
          </a:xfrm>
        </p:spPr>
        <p:txBody>
          <a:bodyPr/>
          <a:lstStyle/>
          <a:p>
            <a:r>
              <a:rPr lang="en-US"/>
              <a:t>as at 30 June 2025</a:t>
            </a:r>
            <a:endParaRPr lang="en-NZ"/>
          </a:p>
        </p:txBody>
      </p:sp>
    </p:spTree>
    <p:extLst>
      <p:ext uri="{BB962C8B-B14F-4D97-AF65-F5344CB8AC3E}">
        <p14:creationId xmlns:p14="http://schemas.microsoft.com/office/powerpoint/2010/main" val="544212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Priority 3</a:t>
            </a:r>
            <a:endParaRPr lang="en-NZ" sz="4000" b="1"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EA3D621-25ED-747D-B9B4-5E9CB6BDDC40}"/>
              </a:ext>
            </a:extLst>
          </p:cNvPr>
          <p:cNvSpPr txBox="1"/>
          <p:nvPr/>
        </p:nvSpPr>
        <p:spPr>
          <a:xfrm>
            <a:off x="2812899" y="456460"/>
            <a:ext cx="2971816" cy="584775"/>
          </a:xfrm>
          <a:prstGeom prst="rect">
            <a:avLst/>
          </a:prstGeom>
          <a:noFill/>
        </p:spPr>
        <p:txBody>
          <a:bodyPr wrap="square" rtlCol="0">
            <a:spAutoFit/>
          </a:bodyPr>
          <a:lstStyle/>
          <a:p>
            <a:r>
              <a:rPr lang="en-US" sz="1600"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Keep people well, close to home through primary care</a:t>
            </a:r>
            <a:endParaRPr lang="en-NZ" sz="1600"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5139CD24-F09B-A56C-3004-5E10CD2647EB}"/>
              </a:ext>
            </a:extLst>
          </p:cNvPr>
          <p:cNvGraphicFramePr>
            <a:graphicFrameLocks noGrp="1"/>
          </p:cNvGraphicFramePr>
          <p:nvPr>
            <p:extLst>
              <p:ext uri="{D42A27DB-BD31-4B8C-83A1-F6EECF244321}">
                <p14:modId xmlns:p14="http://schemas.microsoft.com/office/powerpoint/2010/main" val="4043607171"/>
              </p:ext>
            </p:extLst>
          </p:nvPr>
        </p:nvGraphicFramePr>
        <p:xfrm>
          <a:off x="435315" y="1661791"/>
          <a:ext cx="11343028" cy="2023023"/>
        </p:xfrm>
        <a:graphic>
          <a:graphicData uri="http://schemas.openxmlformats.org/drawingml/2006/table">
            <a:tbl>
              <a:tblPr firstRow="1" bandRow="1">
                <a:tableStyleId>{5C22544A-7EE6-4342-B048-85BDC9FD1C3A}</a:tableStyleId>
              </a:tblPr>
              <a:tblGrid>
                <a:gridCol w="786293">
                  <a:extLst>
                    <a:ext uri="{9D8B030D-6E8A-4147-A177-3AD203B41FA5}">
                      <a16:colId xmlns:a16="http://schemas.microsoft.com/office/drawing/2014/main" val="3709789040"/>
                    </a:ext>
                  </a:extLst>
                </a:gridCol>
                <a:gridCol w="3403800">
                  <a:extLst>
                    <a:ext uri="{9D8B030D-6E8A-4147-A177-3AD203B41FA5}">
                      <a16:colId xmlns:a16="http://schemas.microsoft.com/office/drawing/2014/main" val="3989794526"/>
                    </a:ext>
                  </a:extLst>
                </a:gridCol>
                <a:gridCol w="436680">
                  <a:extLst>
                    <a:ext uri="{9D8B030D-6E8A-4147-A177-3AD203B41FA5}">
                      <a16:colId xmlns:a16="http://schemas.microsoft.com/office/drawing/2014/main" val="2101653622"/>
                    </a:ext>
                  </a:extLst>
                </a:gridCol>
                <a:gridCol w="4900059">
                  <a:extLst>
                    <a:ext uri="{9D8B030D-6E8A-4147-A177-3AD203B41FA5}">
                      <a16:colId xmlns:a16="http://schemas.microsoft.com/office/drawing/2014/main" val="2416023039"/>
                    </a:ext>
                  </a:extLst>
                </a:gridCol>
                <a:gridCol w="1816196">
                  <a:extLst>
                    <a:ext uri="{9D8B030D-6E8A-4147-A177-3AD203B41FA5}">
                      <a16:colId xmlns:a16="http://schemas.microsoft.com/office/drawing/2014/main" val="3564118214"/>
                    </a:ext>
                  </a:extLst>
                </a:gridCol>
              </a:tblGrid>
              <a:tr h="377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dirty="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8701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3.1.2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Expand Our Foundational Workforces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health workers in entry-level roles through targeted education programmes to obtain health qualifications including additional funded training for the consumer, peer support and lived experience (CPSLE) workforce.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900">
                        <a:solidFill>
                          <a:srgbClr val="92D050"/>
                        </a:solidFill>
                        <a:latin typeface="Poppins" panose="00000500000000000000" pitchFamily="2" charset="0"/>
                        <a:cs typeface="Poppins" panose="00000500000000000000" pitchFamily="2" charset="0"/>
                        <a:sym typeface="Wingdings"/>
                      </a:endParaRPr>
                    </a:p>
                    <a:p>
                      <a:pPr algn="ctr"/>
                      <a:endParaRPr lang="en-NZ" sz="900">
                        <a:solidFill>
                          <a:srgbClr val="FFC00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0" marR="0" lvl="0" indent="0" algn="l">
                        <a:lnSpc>
                          <a:spcPct val="100000"/>
                        </a:lnSpc>
                        <a:spcBef>
                          <a:spcPts val="0"/>
                        </a:spcBef>
                        <a:spcAft>
                          <a:spcPts val="0"/>
                        </a:spcAft>
                        <a:buClrTx/>
                        <a:buSzTx/>
                        <a:buFontTx/>
                        <a:buNone/>
                      </a:pPr>
                      <a:r>
                        <a:rPr lang="en-US" sz="900" b="0" i="0" kern="1200" dirty="0">
                          <a:solidFill>
                            <a:schemeClr val="dk1"/>
                          </a:solidFill>
                          <a:effectLst/>
                          <a:latin typeface="Poppins" panose="00000500000000000000" pitchFamily="2" charset="0"/>
                          <a:ea typeface="+mn-ea"/>
                          <a:cs typeface="Poppins" panose="00000500000000000000" pitchFamily="2" charset="0"/>
                        </a:rPr>
                        <a:t>Cohort 2 of Pacific </a:t>
                      </a:r>
                      <a:r>
                        <a:rPr lang="en-US" sz="900" b="0" i="0" kern="1200" dirty="0" err="1">
                          <a:solidFill>
                            <a:schemeClr val="dk1"/>
                          </a:solidFill>
                          <a:effectLst/>
                          <a:latin typeface="Poppins" panose="00000500000000000000" pitchFamily="2" charset="0"/>
                          <a:ea typeface="+mn-ea"/>
                          <a:cs typeface="Poppins" panose="00000500000000000000" pitchFamily="2" charset="0"/>
                        </a:rPr>
                        <a:t>kaiāwhina</a:t>
                      </a:r>
                      <a:r>
                        <a:rPr lang="en-US" sz="900" b="0" i="0" kern="1200" dirty="0">
                          <a:solidFill>
                            <a:schemeClr val="dk1"/>
                          </a:solidFill>
                          <a:effectLst/>
                          <a:latin typeface="Poppins" panose="00000500000000000000" pitchFamily="2" charset="0"/>
                          <a:ea typeface="+mn-ea"/>
                          <a:cs typeface="Poppins" panose="00000500000000000000" pitchFamily="2" charset="0"/>
                        </a:rPr>
                        <a:t> in Northern Region Pacific Providers has commenced the Level 3 diabetes micro-credential education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a:t>
                      </a:r>
                      <a:endParaRPr lang="en-US" sz="900" dirty="0">
                        <a:latin typeface="Poppins" panose="00000500000000000000" pitchFamily="2" charset="0"/>
                        <a:cs typeface="Poppins" panose="00000500000000000000" pitchFamily="2" charset="0"/>
                      </a:endParaRPr>
                    </a:p>
                  </a:txBody>
                  <a:tcPr>
                    <a:solidFill>
                      <a:schemeClr val="bg1">
                        <a:lumMod val="8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Prepare Cohort 3 in the Central Region to begin the 10-week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a:t>
                      </a:r>
                      <a:endParaRPr lang="en-NZ" sz="9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88543">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nchor="ctr">
                    <a:solidFill>
                      <a:srgbClr val="DFDAF2"/>
                    </a:solidFill>
                  </a:tcPr>
                </a:tc>
                <a:extLst>
                  <a:ext uri="{0D108BD9-81ED-4DB2-BD59-A6C34878D82A}">
                    <a16:rowId xmlns:a16="http://schemas.microsoft.com/office/drawing/2014/main" val="1718955260"/>
                  </a:ext>
                </a:extLst>
              </a:tr>
              <a:tr h="483783">
                <a:tc gridSpan="4">
                  <a:txBody>
                    <a:bodyPr/>
                    <a:lstStyle/>
                    <a:p>
                      <a:pPr marL="0" marR="0" lvl="0" indent="0" algn="l">
                        <a:lnSpc>
                          <a:spcPct val="100000"/>
                        </a:lnSpc>
                        <a:spcBef>
                          <a:spcPts val="0"/>
                        </a:spcBef>
                        <a:spcAft>
                          <a:spcPts val="0"/>
                        </a:spcAft>
                        <a:buClrTx/>
                        <a:buSzTx/>
                        <a:buFontTx/>
                        <a:buNone/>
                      </a:pPr>
                      <a:r>
                        <a:rPr lang="en-US" sz="900" b="0" i="0" kern="1200" dirty="0">
                          <a:solidFill>
                            <a:schemeClr val="dk1"/>
                          </a:solidFill>
                          <a:effectLst/>
                          <a:latin typeface="Poppins" panose="00000500000000000000" pitchFamily="2" charset="0"/>
                          <a:ea typeface="+mn-ea"/>
                          <a:cs typeface="Poppins" panose="00000500000000000000" pitchFamily="2" charset="0"/>
                        </a:rPr>
                        <a:t>Ongoing delivery of diabetes </a:t>
                      </a:r>
                      <a:r>
                        <a:rPr lang="en-US" sz="900" b="0" i="0" kern="1200" dirty="0" err="1">
                          <a:solidFill>
                            <a:schemeClr val="dk1"/>
                          </a:solidFill>
                          <a:effectLst/>
                          <a:latin typeface="Poppins" panose="00000500000000000000" pitchFamily="2" charset="0"/>
                          <a:ea typeface="+mn-ea"/>
                          <a:cs typeface="Poppins" panose="00000500000000000000" pitchFamily="2" charset="0"/>
                        </a:rPr>
                        <a:t>microcredential</a:t>
                      </a:r>
                      <a:r>
                        <a:rPr lang="en-US" sz="900" b="0" i="0" kern="1200" dirty="0">
                          <a:solidFill>
                            <a:schemeClr val="dk1"/>
                          </a:solidFill>
                          <a:effectLst/>
                          <a:latin typeface="Poppins" panose="00000500000000000000" pitchFamily="2" charset="0"/>
                          <a:ea typeface="+mn-ea"/>
                          <a:cs typeface="Poppins" panose="00000500000000000000" pitchFamily="2" charset="0"/>
                        </a:rPr>
                        <a:t> education to Pacific </a:t>
                      </a:r>
                      <a:r>
                        <a:rPr lang="en-US" sz="900" b="0" i="0" kern="1200" dirty="0" err="1">
                          <a:solidFill>
                            <a:schemeClr val="dk1"/>
                          </a:solidFill>
                          <a:effectLst/>
                          <a:latin typeface="Poppins" panose="00000500000000000000" pitchFamily="2" charset="0"/>
                          <a:ea typeface="+mn-ea"/>
                          <a:cs typeface="Poppins" panose="00000500000000000000" pitchFamily="2" charset="0"/>
                        </a:rPr>
                        <a:t>Kaiāwhina</a:t>
                      </a:r>
                      <a:r>
                        <a:rPr lang="en-US" sz="900" b="0" i="0" kern="1200" dirty="0">
                          <a:solidFill>
                            <a:schemeClr val="dk1"/>
                          </a:solidFill>
                          <a:effectLst/>
                          <a:latin typeface="Poppins" panose="00000500000000000000" pitchFamily="2" charset="0"/>
                          <a:ea typeface="+mn-ea"/>
                          <a:cs typeface="Poppins" panose="000005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b="0" i="0" u="none" strike="noStrike" kern="1200" baseline="0" dirty="0">
                          <a:solidFill>
                            <a:schemeClr val="tx1"/>
                          </a:solidFill>
                          <a:latin typeface="Poppins" panose="00000500000000000000" pitchFamily="2" charset="0"/>
                          <a:ea typeface="+mn-ea"/>
                          <a:cs typeface="Poppins" panose="00000500000000000000" pitchFamily="2" charset="0"/>
                        </a:rPr>
                        <a:t>Contracts in place with two training providers to fund enrolment fees for 90 level 4 NZ Certificate in Health and Wellbeing (Peer Support) places for 2025/26.</a:t>
                      </a:r>
                      <a:endParaRPr lang="en-NZ" sz="900" dirty="0">
                        <a:solidFill>
                          <a:schemeClr val="tx1"/>
                        </a:solidFill>
                        <a:latin typeface="Poppins" panose="00000500000000000000" pitchFamily="2" charset="0"/>
                        <a:cs typeface="Poppins" panose="00000500000000000000" pitchFamily="2" charset="0"/>
                      </a:endParaRP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latin typeface="Poppins"/>
                        <a:cs typeface="Poppins"/>
                      </a:endParaRPr>
                    </a:p>
                  </a:txBody>
                  <a:tcPr>
                    <a:lnB w="12700" cap="flat" cmpd="sng" algn="ctr">
                      <a:solidFill>
                        <a:srgbClr val="4D237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64A698B7-9D78-4986-6F21-3E74D485C0ED}"/>
              </a:ext>
            </a:extLst>
          </p:cNvPr>
          <p:cNvGraphicFramePr>
            <a:graphicFrameLocks noGrp="1"/>
          </p:cNvGraphicFramePr>
          <p:nvPr>
            <p:extLst>
              <p:ext uri="{D42A27DB-BD31-4B8C-83A1-F6EECF244321}">
                <p14:modId xmlns:p14="http://schemas.microsoft.com/office/powerpoint/2010/main" val="1103666387"/>
              </p:ext>
            </p:extLst>
          </p:nvPr>
        </p:nvGraphicFramePr>
        <p:xfrm>
          <a:off x="413657" y="3764824"/>
          <a:ext cx="11343028" cy="2021314"/>
        </p:xfrm>
        <a:graphic>
          <a:graphicData uri="http://schemas.openxmlformats.org/drawingml/2006/table">
            <a:tbl>
              <a:tblPr firstRow="1" bandRow="1">
                <a:tableStyleId>{5C22544A-7EE6-4342-B048-85BDC9FD1C3A}</a:tableStyleId>
              </a:tblPr>
              <a:tblGrid>
                <a:gridCol w="960029">
                  <a:extLst>
                    <a:ext uri="{9D8B030D-6E8A-4147-A177-3AD203B41FA5}">
                      <a16:colId xmlns:a16="http://schemas.microsoft.com/office/drawing/2014/main" val="3709789040"/>
                    </a:ext>
                  </a:extLst>
                </a:gridCol>
                <a:gridCol w="3230064">
                  <a:extLst>
                    <a:ext uri="{9D8B030D-6E8A-4147-A177-3AD203B41FA5}">
                      <a16:colId xmlns:a16="http://schemas.microsoft.com/office/drawing/2014/main" val="3989794526"/>
                    </a:ext>
                  </a:extLst>
                </a:gridCol>
                <a:gridCol w="442053">
                  <a:extLst>
                    <a:ext uri="{9D8B030D-6E8A-4147-A177-3AD203B41FA5}">
                      <a16:colId xmlns:a16="http://schemas.microsoft.com/office/drawing/2014/main" val="2101653622"/>
                    </a:ext>
                  </a:extLst>
                </a:gridCol>
                <a:gridCol w="4916344">
                  <a:extLst>
                    <a:ext uri="{9D8B030D-6E8A-4147-A177-3AD203B41FA5}">
                      <a16:colId xmlns:a16="http://schemas.microsoft.com/office/drawing/2014/main" val="2416023039"/>
                    </a:ext>
                  </a:extLst>
                </a:gridCol>
                <a:gridCol w="1794538">
                  <a:extLst>
                    <a:ext uri="{9D8B030D-6E8A-4147-A177-3AD203B41FA5}">
                      <a16:colId xmlns:a16="http://schemas.microsoft.com/office/drawing/2014/main" val="1101190114"/>
                    </a:ext>
                  </a:extLst>
                </a:gridCol>
              </a:tblGrid>
              <a:tr h="353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pPr lvl="0">
                        <a:buNone/>
                      </a:pPr>
                      <a:r>
                        <a:rPr lang="en-NZ" sz="1000"/>
                        <a:t>RAG</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796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3.1.3 </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Expand Our Foundational Workforces (Primary and Community Care)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postgraduate education for paramedics, pharmacists, and physician assistants working in primary and community care settings.</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900">
                        <a:solidFill>
                          <a:srgbClr val="92D050"/>
                        </a:solidFill>
                        <a:latin typeface="Poppins" panose="00000500000000000000" pitchFamily="2" charset="0"/>
                        <a:cs typeface="Poppins" panose="00000500000000000000" pitchFamily="2" charset="0"/>
                      </a:endParaRPr>
                    </a:p>
                    <a:p>
                      <a:pPr algn="ctr"/>
                      <a:endParaRPr lang="en-NZ" sz="900">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err="1">
                          <a:solidFill>
                            <a:schemeClr val="dk1"/>
                          </a:solidFill>
                          <a:effectLst/>
                          <a:latin typeface="Poppins" panose="00000500000000000000" pitchFamily="2" charset="0"/>
                          <a:ea typeface="+mn-ea"/>
                          <a:cs typeface="Poppins" panose="00000500000000000000" pitchFamily="2" charset="0"/>
                        </a:rPr>
                        <a:t>Finalising</a:t>
                      </a:r>
                      <a:r>
                        <a:rPr lang="en-US" sz="900" b="0" i="0" kern="1200">
                          <a:solidFill>
                            <a:schemeClr val="dk1"/>
                          </a:solidFill>
                          <a:effectLst/>
                          <a:latin typeface="Poppins" panose="00000500000000000000" pitchFamily="2" charset="0"/>
                          <a:ea typeface="+mn-ea"/>
                          <a:cs typeface="Poppins" panose="00000500000000000000" pitchFamily="2" charset="0"/>
                        </a:rPr>
                        <a:t> contracts with education providers to enable postgraduate study for targeted workforce groups.</a:t>
                      </a:r>
                      <a:endParaRPr lang="en-NZ" sz="900" b="0">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Begin collecting enrolment data to monitor uptake and impact.</a:t>
                      </a:r>
                      <a:endParaRPr lang="en-NZ" sz="9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46486">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a:cs typeface="Poppins"/>
                      </a:endParaRPr>
                    </a:p>
                  </a:txBody>
                  <a:tcPr anchor="ctr">
                    <a:solidFill>
                      <a:srgbClr val="DFDAF2"/>
                    </a:solidFill>
                  </a:tcPr>
                </a:tc>
                <a:extLst>
                  <a:ext uri="{0D108BD9-81ED-4DB2-BD59-A6C34878D82A}">
                    <a16:rowId xmlns:a16="http://schemas.microsoft.com/office/drawing/2014/main" val="1718955260"/>
                  </a:ext>
                </a:extLst>
              </a:tr>
              <a:tr h="58225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Contracts in place to support advanced training for primary and community care professionals.</a:t>
                      </a: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a:cs typeface="Poppins"/>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E20566D2-86D9-E578-E2C7-9430E35F76AD}"/>
              </a:ext>
            </a:extLst>
          </p:cNvPr>
          <p:cNvGraphicFramePr>
            <a:graphicFrameLocks noGrp="1"/>
          </p:cNvGraphicFramePr>
          <p:nvPr>
            <p:extLst>
              <p:ext uri="{D42A27DB-BD31-4B8C-83A1-F6EECF244321}">
                <p14:modId xmlns:p14="http://schemas.microsoft.com/office/powerpoint/2010/main" val="3623256946"/>
              </p:ext>
            </p:extLst>
          </p:nvPr>
        </p:nvGraphicFramePr>
        <p:xfrm>
          <a:off x="6954429" y="817148"/>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3" name="Footer Placeholder 2">
            <a:extLst>
              <a:ext uri="{FF2B5EF4-FFF2-40B4-BE49-F238E27FC236}">
                <a16:creationId xmlns:a16="http://schemas.microsoft.com/office/drawing/2014/main" id="{C670E0D9-7AE8-22DA-CF12-DCFC1724B1DE}"/>
              </a:ext>
            </a:extLst>
          </p:cNvPr>
          <p:cNvSpPr>
            <a:spLocks noGrp="1"/>
          </p:cNvSpPr>
          <p:nvPr>
            <p:ph type="ftr" sz="quarter" idx="11"/>
          </p:nvPr>
        </p:nvSpPr>
        <p:spPr>
          <a:xfrm>
            <a:off x="4049429" y="5956857"/>
            <a:ext cx="4114800" cy="365125"/>
          </a:xfrm>
        </p:spPr>
        <p:txBody>
          <a:bodyPr/>
          <a:lstStyle/>
          <a:p>
            <a:r>
              <a:rPr lang="en-US"/>
              <a:t>as at 30 June 2025</a:t>
            </a:r>
            <a:endParaRPr lang="en-NZ"/>
          </a:p>
        </p:txBody>
      </p:sp>
    </p:spTree>
    <p:extLst>
      <p:ext uri="{BB962C8B-B14F-4D97-AF65-F5344CB8AC3E}">
        <p14:creationId xmlns:p14="http://schemas.microsoft.com/office/powerpoint/2010/main" val="1676370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32AB8-AF7E-CE46-3842-1FACEE033E65}"/>
            </a:ext>
          </a:extLst>
        </p:cNvPr>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AAC8844E-E4A9-1981-F42D-6ECF986CDB5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4DD0E2-AD82-FD47-2159-104262F35EB6}"/>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Priority 3</a:t>
            </a:r>
            <a:endParaRPr lang="en-NZ" sz="4000" b="1"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BF26DFA-C9F5-7694-4D40-82CC34ABB2A2}"/>
              </a:ext>
            </a:extLst>
          </p:cNvPr>
          <p:cNvSpPr txBox="1"/>
          <p:nvPr/>
        </p:nvSpPr>
        <p:spPr>
          <a:xfrm>
            <a:off x="2812899" y="456460"/>
            <a:ext cx="2971816" cy="584775"/>
          </a:xfrm>
          <a:prstGeom prst="rect">
            <a:avLst/>
          </a:prstGeom>
          <a:noFill/>
        </p:spPr>
        <p:txBody>
          <a:bodyPr wrap="square" rtlCol="0">
            <a:spAutoFit/>
          </a:bodyPr>
          <a:lstStyle/>
          <a:p>
            <a:r>
              <a:rPr lang="en-US" sz="1600"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Keep people well, close to home through primary care</a:t>
            </a:r>
            <a:endParaRPr lang="en-NZ" sz="1600"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64A698B7-9D78-4986-6F21-3E74D485C0ED}"/>
              </a:ext>
            </a:extLst>
          </p:cNvPr>
          <p:cNvGraphicFramePr>
            <a:graphicFrameLocks noGrp="1"/>
          </p:cNvGraphicFramePr>
          <p:nvPr>
            <p:extLst>
              <p:ext uri="{D42A27DB-BD31-4B8C-83A1-F6EECF244321}">
                <p14:modId xmlns:p14="http://schemas.microsoft.com/office/powerpoint/2010/main" val="2742991155"/>
              </p:ext>
            </p:extLst>
          </p:nvPr>
        </p:nvGraphicFramePr>
        <p:xfrm>
          <a:off x="534214" y="1603876"/>
          <a:ext cx="11343028" cy="1964910"/>
        </p:xfrm>
        <a:graphic>
          <a:graphicData uri="http://schemas.openxmlformats.org/drawingml/2006/table">
            <a:tbl>
              <a:tblPr firstRow="1" bandRow="1">
                <a:tableStyleId>{5C22544A-7EE6-4342-B048-85BDC9FD1C3A}</a:tableStyleId>
              </a:tblPr>
              <a:tblGrid>
                <a:gridCol w="985375">
                  <a:extLst>
                    <a:ext uri="{9D8B030D-6E8A-4147-A177-3AD203B41FA5}">
                      <a16:colId xmlns:a16="http://schemas.microsoft.com/office/drawing/2014/main" val="3709789040"/>
                    </a:ext>
                  </a:extLst>
                </a:gridCol>
                <a:gridCol w="2657314">
                  <a:extLst>
                    <a:ext uri="{9D8B030D-6E8A-4147-A177-3AD203B41FA5}">
                      <a16:colId xmlns:a16="http://schemas.microsoft.com/office/drawing/2014/main" val="3989794526"/>
                    </a:ext>
                  </a:extLst>
                </a:gridCol>
                <a:gridCol w="714375">
                  <a:extLst>
                    <a:ext uri="{9D8B030D-6E8A-4147-A177-3AD203B41FA5}">
                      <a16:colId xmlns:a16="http://schemas.microsoft.com/office/drawing/2014/main" val="2101653622"/>
                    </a:ext>
                  </a:extLst>
                </a:gridCol>
                <a:gridCol w="4986648">
                  <a:extLst>
                    <a:ext uri="{9D8B030D-6E8A-4147-A177-3AD203B41FA5}">
                      <a16:colId xmlns:a16="http://schemas.microsoft.com/office/drawing/2014/main" val="2416023039"/>
                    </a:ext>
                  </a:extLst>
                </a:gridCol>
                <a:gridCol w="1999316">
                  <a:extLst>
                    <a:ext uri="{9D8B030D-6E8A-4147-A177-3AD203B41FA5}">
                      <a16:colId xmlns:a16="http://schemas.microsoft.com/office/drawing/2014/main" val="2291279835"/>
                    </a:ext>
                  </a:extLst>
                </a:gridCol>
              </a:tblGrid>
              <a:tr h="500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6933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3.2.2</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a:cs typeface="Poppins"/>
                        </a:rPr>
                        <a:t>Establish and grow assistant roles</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a:solidFill>
                            <a:schemeClr val="dk1"/>
                          </a:solidFill>
                          <a:effectLst/>
                          <a:latin typeface="Poppins" panose="00000500000000000000" pitchFamily="2" charset="0"/>
                          <a:ea typeface="+mn-ea"/>
                          <a:cs typeface="Poppins" panose="00000500000000000000" pitchFamily="2" charset="0"/>
                        </a:rPr>
                        <a:t>This initiative focuses on the establishment of a training programme for at least 20 Psychology Assistants per year.</a:t>
                      </a:r>
                      <a:endParaRPr lang="en-NZ" sz="900" kern="120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171450" lvl="0" indent="-171450">
                        <a:buFont typeface="Arial" panose="020B0604020202020204" pitchFamily="34" charset="0"/>
                        <a:buChar char="•"/>
                      </a:pPr>
                      <a:r>
                        <a:rPr lang="en-NZ" sz="900" kern="1200">
                          <a:solidFill>
                            <a:schemeClr val="tx1"/>
                          </a:solidFill>
                          <a:effectLst/>
                          <a:latin typeface="Poppins" panose="00000500000000000000" pitchFamily="2" charset="0"/>
                          <a:ea typeface="+mn-ea"/>
                          <a:cs typeface="Poppins" panose="00000500000000000000" pitchFamily="2" charset="0"/>
                        </a:rPr>
                        <a:t>University of Canterbury and Auckland University of Technology are beginning consultation on their programmes.  They are scheduled to begin delivery of training programme in 2026.</a:t>
                      </a:r>
                    </a:p>
                    <a:p>
                      <a:pPr marL="171450" indent="-171450">
                        <a:buFont typeface="Arial" panose="020B0604020202020204" pitchFamily="34" charset="0"/>
                        <a:buChar char="•"/>
                      </a:pPr>
                      <a:r>
                        <a:rPr lang="en-NZ" sz="900" kern="1200">
                          <a:solidFill>
                            <a:schemeClr val="tx1"/>
                          </a:solidFill>
                          <a:effectLst/>
                          <a:latin typeface="Poppins" panose="00000500000000000000" pitchFamily="2" charset="0"/>
                          <a:ea typeface="+mn-ea"/>
                          <a:cs typeface="Poppins" panose="00000500000000000000" pitchFamily="2" charset="0"/>
                        </a:rPr>
                        <a:t>The NZ Psychologists Board (NZPB) are working through requirements for the approval of the scope and competencies for the Psychology Assistant role. </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pPr marL="171450" lvl="0" indent="-171450">
                        <a:buFont typeface="Arial" panose="020B0604020202020204" pitchFamily="34" charset="0"/>
                        <a:buChar char="•"/>
                      </a:pPr>
                      <a:r>
                        <a:rPr lang="en-NZ" sz="900" kern="1200" dirty="0">
                          <a:solidFill>
                            <a:schemeClr val="tx1"/>
                          </a:solidFill>
                          <a:effectLst/>
                          <a:latin typeface="Poppins" panose="00000500000000000000" pitchFamily="2" charset="0"/>
                          <a:ea typeface="+mn-ea"/>
                          <a:cs typeface="Poppins" panose="00000500000000000000" pitchFamily="2" charset="0"/>
                        </a:rPr>
                        <a:t>Working with NZPB on the delivery of the final and approved scope of practice and competencies. </a:t>
                      </a:r>
                    </a:p>
                    <a:p>
                      <a:pPr marL="171450" lvl="0" indent="-171450">
                        <a:buFont typeface="Arial" panose="020B0604020202020204" pitchFamily="34" charset="0"/>
                        <a:buChar char="•"/>
                      </a:pPr>
                      <a:r>
                        <a:rPr lang="en-NZ" sz="900" kern="1200" dirty="0">
                          <a:solidFill>
                            <a:schemeClr val="tx1"/>
                          </a:solidFill>
                          <a:effectLst/>
                          <a:latin typeface="Poppins" panose="00000500000000000000" pitchFamily="2" charset="0"/>
                          <a:ea typeface="+mn-ea"/>
                          <a:cs typeface="Poppins" panose="00000500000000000000" pitchFamily="2" charset="0"/>
                        </a:rPr>
                        <a:t>The project’s next phase will focus on developing the employment aspects of the role. </a:t>
                      </a: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8069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a:cs typeface="Poppins"/>
                      </a:endParaRPr>
                    </a:p>
                  </a:txBody>
                  <a:tcPr anchor="ctr">
                    <a:solidFill>
                      <a:srgbClr val="DFDAF2"/>
                    </a:solidFill>
                  </a:tcPr>
                </a:tc>
                <a:extLst>
                  <a:ext uri="{0D108BD9-81ED-4DB2-BD59-A6C34878D82A}">
                    <a16:rowId xmlns:a16="http://schemas.microsoft.com/office/drawing/2014/main" val="1718955260"/>
                  </a:ext>
                </a:extLst>
              </a:tr>
              <a:tr h="458686">
                <a:tc gridSpan="4">
                  <a:txBody>
                    <a:bodyPr/>
                    <a:lstStyle/>
                    <a:p>
                      <a:pPr marL="171450" lvl="0" indent="-171450">
                        <a:buFont typeface="Arial" panose="020B0604020202020204" pitchFamily="34" charset="0"/>
                        <a:buChar char="•"/>
                      </a:pPr>
                      <a:r>
                        <a:rPr lang="en-NZ" sz="900" kern="1200" dirty="0">
                          <a:solidFill>
                            <a:schemeClr val="tx1"/>
                          </a:solidFill>
                          <a:effectLst/>
                          <a:latin typeface="Poppins" panose="00000500000000000000" pitchFamily="2" charset="0"/>
                          <a:ea typeface="+mn-ea"/>
                          <a:cs typeface="Poppins" panose="00000500000000000000" pitchFamily="2" charset="0"/>
                        </a:rPr>
                        <a:t>Completed an open procurement resulting in contracts with University of Canterbury and Auckland University of Technology to develop the postgraduate diploma programme to train psychology assistants. </a:t>
                      </a: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8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8" name="Table 7">
            <a:extLst>
              <a:ext uri="{FF2B5EF4-FFF2-40B4-BE49-F238E27FC236}">
                <a16:creationId xmlns:a16="http://schemas.microsoft.com/office/drawing/2014/main" id="{87F64A89-A32B-54B3-B3B7-0318A34F015F}"/>
              </a:ext>
            </a:extLst>
          </p:cNvPr>
          <p:cNvGraphicFramePr>
            <a:graphicFrameLocks noGrp="1"/>
          </p:cNvGraphicFramePr>
          <p:nvPr>
            <p:extLst>
              <p:ext uri="{D42A27DB-BD31-4B8C-83A1-F6EECF244321}">
                <p14:modId xmlns:p14="http://schemas.microsoft.com/office/powerpoint/2010/main" val="4278058475"/>
              </p:ext>
            </p:extLst>
          </p:nvPr>
        </p:nvGraphicFramePr>
        <p:xfrm>
          <a:off x="6977973" y="336380"/>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2" name="Table 1">
            <a:extLst>
              <a:ext uri="{FF2B5EF4-FFF2-40B4-BE49-F238E27FC236}">
                <a16:creationId xmlns:a16="http://schemas.microsoft.com/office/drawing/2014/main" id="{884EA16A-69D1-D5C9-DF9D-0ACE602C811D}"/>
              </a:ext>
            </a:extLst>
          </p:cNvPr>
          <p:cNvGraphicFramePr>
            <a:graphicFrameLocks noGrp="1"/>
          </p:cNvGraphicFramePr>
          <p:nvPr>
            <p:extLst>
              <p:ext uri="{D42A27DB-BD31-4B8C-83A1-F6EECF244321}">
                <p14:modId xmlns:p14="http://schemas.microsoft.com/office/powerpoint/2010/main" val="3397636987"/>
              </p:ext>
            </p:extLst>
          </p:nvPr>
        </p:nvGraphicFramePr>
        <p:xfrm>
          <a:off x="534214" y="3965977"/>
          <a:ext cx="11343028" cy="1905000"/>
        </p:xfrm>
        <a:graphic>
          <a:graphicData uri="http://schemas.openxmlformats.org/drawingml/2006/table">
            <a:tbl>
              <a:tblPr firstRow="1" bandRow="1">
                <a:tableStyleId>{5C22544A-7EE6-4342-B048-85BDC9FD1C3A}</a:tableStyleId>
              </a:tblPr>
              <a:tblGrid>
                <a:gridCol w="759804">
                  <a:extLst>
                    <a:ext uri="{9D8B030D-6E8A-4147-A177-3AD203B41FA5}">
                      <a16:colId xmlns:a16="http://schemas.microsoft.com/office/drawing/2014/main" val="3709789040"/>
                    </a:ext>
                  </a:extLst>
                </a:gridCol>
                <a:gridCol w="2884577">
                  <a:extLst>
                    <a:ext uri="{9D8B030D-6E8A-4147-A177-3AD203B41FA5}">
                      <a16:colId xmlns:a16="http://schemas.microsoft.com/office/drawing/2014/main" val="3989794526"/>
                    </a:ext>
                  </a:extLst>
                </a:gridCol>
                <a:gridCol w="680484">
                  <a:extLst>
                    <a:ext uri="{9D8B030D-6E8A-4147-A177-3AD203B41FA5}">
                      <a16:colId xmlns:a16="http://schemas.microsoft.com/office/drawing/2014/main" val="2101653622"/>
                    </a:ext>
                  </a:extLst>
                </a:gridCol>
                <a:gridCol w="4970721">
                  <a:extLst>
                    <a:ext uri="{9D8B030D-6E8A-4147-A177-3AD203B41FA5}">
                      <a16:colId xmlns:a16="http://schemas.microsoft.com/office/drawing/2014/main" val="2416023039"/>
                    </a:ext>
                  </a:extLst>
                </a:gridCol>
                <a:gridCol w="2047442">
                  <a:extLst>
                    <a:ext uri="{9D8B030D-6E8A-4147-A177-3AD203B41FA5}">
                      <a16:colId xmlns:a16="http://schemas.microsoft.com/office/drawing/2014/main" val="2291279835"/>
                    </a:ext>
                  </a:extLst>
                </a:gridCol>
              </a:tblGrid>
              <a:tr h="346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6803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Poppins" panose="00000500000000000000" pitchFamily="2" charset="0"/>
                          <a:cs typeface="Poppins" panose="00000500000000000000" pitchFamily="2" charset="0"/>
                        </a:rPr>
                        <a:t>3.4.2 </a:t>
                      </a: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panose="00000500000000000000" pitchFamily="2" charset="0"/>
                          <a:cs typeface="Poppins" panose="00000500000000000000" pitchFamily="2" charset="0"/>
                        </a:rPr>
                        <a:t>Improve Graduate Transitions – Nursing (PCTAP RN 400)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This initiative enhances support for nursing graduates transitioning into the workforce through the Primary Care Tactical Action Plan Registered Nurse 400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a:t>
                      </a:r>
                      <a:r>
                        <a:rPr lang="en-US" sz="900" b="0" i="0" kern="1200" dirty="0">
                          <a:solidFill>
                            <a:schemeClr val="dk1"/>
                          </a:solidFill>
                          <a:effectLst/>
                          <a:latin typeface="Poppins" panose="00000500000000000000" pitchFamily="2" charset="0"/>
                          <a:ea typeface="+mn-ea"/>
                          <a:cs typeface="Poppins" panose="00000500000000000000" pitchFamily="2" charset="0"/>
                        </a:rPr>
                        <a:t>.</a:t>
                      </a: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FFFF00"/>
                    </a:solidFill>
                  </a:tcPr>
                </a:tc>
                <a:tc>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Since 1 May 2025, 29 employer assessments received, and 22 funding approvals granted</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Ongoing engagement and advertising to raise awareness of funding opportunities</a:t>
                      </a:r>
                    </a:p>
                  </a:txBody>
                  <a:tcPr>
                    <a:solidFill>
                      <a:schemeClr val="bg1">
                        <a:lumMod val="95000"/>
                      </a:schemeClr>
                    </a:solidFill>
                  </a:tcPr>
                </a:tc>
                <a:tc rowSpan="3">
                  <a:txBody>
                    <a:bodyPr/>
                    <a:lstStyle/>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Weekly employer eligibility reviews and funding application processing</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Communications plan completed</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Webinar scheduled for 18 July 2025  for third-year nursing students and graduate RNs</a:t>
                      </a: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7342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a:cs typeface="Poppins"/>
                      </a:endParaRPr>
                    </a:p>
                  </a:txBody>
                  <a:tcPr anchor="ctr">
                    <a:solidFill>
                      <a:srgbClr val="DFDAF2"/>
                    </a:solidFill>
                  </a:tcPr>
                </a:tc>
                <a:extLst>
                  <a:ext uri="{0D108BD9-81ED-4DB2-BD59-A6C34878D82A}">
                    <a16:rowId xmlns:a16="http://schemas.microsoft.com/office/drawing/2014/main" val="1718955260"/>
                  </a:ext>
                </a:extLst>
              </a:tr>
              <a:tr h="200101">
                <a:tc gridSpan="4">
                  <a:txBody>
                    <a:bodyPr/>
                    <a:lstStyle/>
                    <a:p>
                      <a:pPr marL="0" marR="0" lvl="0" indent="0" algn="l">
                        <a:lnSpc>
                          <a:spcPct val="100000"/>
                        </a:lnSpc>
                        <a:spcBef>
                          <a:spcPts val="0"/>
                        </a:spcBef>
                        <a:spcAft>
                          <a:spcPts val="0"/>
                        </a:spcAft>
                        <a:buClrTx/>
                        <a:buSzTx/>
                        <a:buFont typeface="Arial" panose="020B0604020202020204" pitchFamily="34" charset="0"/>
                        <a:buNone/>
                      </a:pPr>
                      <a:r>
                        <a:rPr lang="en-US" sz="900" b="0" i="0" kern="1200" dirty="0">
                          <a:solidFill>
                            <a:schemeClr val="dk1"/>
                          </a:solidFill>
                          <a:effectLst/>
                          <a:latin typeface="Poppins" panose="00000500000000000000" pitchFamily="2" charset="0"/>
                          <a:ea typeface="+mn-ea"/>
                          <a:cs typeface="Poppins" panose="00000500000000000000" pitchFamily="2" charset="0"/>
                        </a:rPr>
                        <a:t>Successful transition from Advanced Choice of Employment (ACE) Registered Nurse (RN) 200 to PCTAP RN 400, with support from Aged Residential Care, Primary and Community Health Care, and Plunket for upcoming webinar.</a:t>
                      </a: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8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sp>
        <p:nvSpPr>
          <p:cNvPr id="7" name="Footer Placeholder 6">
            <a:extLst>
              <a:ext uri="{FF2B5EF4-FFF2-40B4-BE49-F238E27FC236}">
                <a16:creationId xmlns:a16="http://schemas.microsoft.com/office/drawing/2014/main" id="{42F78A1B-1A20-48BF-986A-DD38527619F3}"/>
              </a:ext>
            </a:extLst>
          </p:cNvPr>
          <p:cNvSpPr>
            <a:spLocks noGrp="1"/>
          </p:cNvSpPr>
          <p:nvPr>
            <p:ph type="ftr" sz="quarter" idx="11"/>
          </p:nvPr>
        </p:nvSpPr>
        <p:spPr>
          <a:xfrm>
            <a:off x="4038600" y="5972302"/>
            <a:ext cx="4114800" cy="365125"/>
          </a:xfrm>
        </p:spPr>
        <p:txBody>
          <a:bodyPr/>
          <a:lstStyle/>
          <a:p>
            <a:r>
              <a:rPr lang="en-US"/>
              <a:t>as at 30 June 2025</a:t>
            </a:r>
            <a:endParaRPr lang="en-NZ"/>
          </a:p>
        </p:txBody>
      </p:sp>
    </p:spTree>
    <p:extLst>
      <p:ext uri="{BB962C8B-B14F-4D97-AF65-F5344CB8AC3E}">
        <p14:creationId xmlns:p14="http://schemas.microsoft.com/office/powerpoint/2010/main" val="78737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EE35A-CC0E-4370-7005-E5268F918774}"/>
            </a:ext>
          </a:extLst>
        </p:cNvPr>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A6914A0E-408A-E479-E868-3D75CD41B44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D0AEFD08-97D3-1AEC-FB3F-D038379A3B38}"/>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Priority 3</a:t>
            </a:r>
            <a:endParaRPr lang="en-NZ" sz="4000" b="1"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176E921-CBE3-2337-554E-E4340D5EE702}"/>
              </a:ext>
            </a:extLst>
          </p:cNvPr>
          <p:cNvSpPr txBox="1"/>
          <p:nvPr/>
        </p:nvSpPr>
        <p:spPr>
          <a:xfrm>
            <a:off x="2812899" y="456460"/>
            <a:ext cx="2971816" cy="584775"/>
          </a:xfrm>
          <a:prstGeom prst="rect">
            <a:avLst/>
          </a:prstGeom>
          <a:noFill/>
        </p:spPr>
        <p:txBody>
          <a:bodyPr wrap="square" rtlCol="0">
            <a:spAutoFit/>
          </a:bodyPr>
          <a:lstStyle/>
          <a:p>
            <a:r>
              <a:rPr lang="en-US" sz="1600"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Keep people well, close to home through primary care</a:t>
            </a:r>
            <a:endParaRPr lang="en-NZ" sz="1600"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48AA6A8D-F2BC-A634-A24F-28771AA93D1F}"/>
              </a:ext>
            </a:extLst>
          </p:cNvPr>
          <p:cNvGraphicFramePr>
            <a:graphicFrameLocks noGrp="1"/>
          </p:cNvGraphicFramePr>
          <p:nvPr>
            <p:extLst>
              <p:ext uri="{D42A27DB-BD31-4B8C-83A1-F6EECF244321}">
                <p14:modId xmlns:p14="http://schemas.microsoft.com/office/powerpoint/2010/main" val="1308264303"/>
              </p:ext>
            </p:extLst>
          </p:nvPr>
        </p:nvGraphicFramePr>
        <p:xfrm>
          <a:off x="7044648" y="181017"/>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2" name="Table 1">
            <a:extLst>
              <a:ext uri="{FF2B5EF4-FFF2-40B4-BE49-F238E27FC236}">
                <a16:creationId xmlns:a16="http://schemas.microsoft.com/office/drawing/2014/main" id="{8984F3A0-9821-001E-6103-8298C10E2754}"/>
              </a:ext>
            </a:extLst>
          </p:cNvPr>
          <p:cNvGraphicFramePr>
            <a:graphicFrameLocks noGrp="1"/>
          </p:cNvGraphicFramePr>
          <p:nvPr>
            <p:extLst>
              <p:ext uri="{D42A27DB-BD31-4B8C-83A1-F6EECF244321}">
                <p14:modId xmlns:p14="http://schemas.microsoft.com/office/powerpoint/2010/main" val="75241778"/>
              </p:ext>
            </p:extLst>
          </p:nvPr>
        </p:nvGraphicFramePr>
        <p:xfrm>
          <a:off x="424486" y="1813560"/>
          <a:ext cx="11343028" cy="1996440"/>
        </p:xfrm>
        <a:graphic>
          <a:graphicData uri="http://schemas.openxmlformats.org/drawingml/2006/table">
            <a:tbl>
              <a:tblPr firstRow="1" bandRow="1">
                <a:tableStyleId>{5C22544A-7EE6-4342-B048-85BDC9FD1C3A}</a:tableStyleId>
              </a:tblPr>
              <a:tblGrid>
                <a:gridCol w="762949">
                  <a:extLst>
                    <a:ext uri="{9D8B030D-6E8A-4147-A177-3AD203B41FA5}">
                      <a16:colId xmlns:a16="http://schemas.microsoft.com/office/drawing/2014/main" val="3709789040"/>
                    </a:ext>
                  </a:extLst>
                </a:gridCol>
                <a:gridCol w="3097530">
                  <a:extLst>
                    <a:ext uri="{9D8B030D-6E8A-4147-A177-3AD203B41FA5}">
                      <a16:colId xmlns:a16="http://schemas.microsoft.com/office/drawing/2014/main" val="3989794526"/>
                    </a:ext>
                  </a:extLst>
                </a:gridCol>
                <a:gridCol w="593139">
                  <a:extLst>
                    <a:ext uri="{9D8B030D-6E8A-4147-A177-3AD203B41FA5}">
                      <a16:colId xmlns:a16="http://schemas.microsoft.com/office/drawing/2014/main" val="2101653622"/>
                    </a:ext>
                  </a:extLst>
                </a:gridCol>
                <a:gridCol w="5192328">
                  <a:extLst>
                    <a:ext uri="{9D8B030D-6E8A-4147-A177-3AD203B41FA5}">
                      <a16:colId xmlns:a16="http://schemas.microsoft.com/office/drawing/2014/main" val="2416023039"/>
                    </a:ext>
                  </a:extLst>
                </a:gridCol>
                <a:gridCol w="1697082">
                  <a:extLst>
                    <a:ext uri="{9D8B030D-6E8A-4147-A177-3AD203B41FA5}">
                      <a16:colId xmlns:a16="http://schemas.microsoft.com/office/drawing/2014/main" val="4192387478"/>
                    </a:ext>
                  </a:extLst>
                </a:gridCol>
              </a:tblGrid>
              <a:tr h="3044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702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3.5 </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a:latin typeface="Poppins" panose="00000500000000000000" pitchFamily="2" charset="0"/>
                          <a:cs typeface="Poppins" panose="00000500000000000000" pitchFamily="2" charset="0"/>
                        </a:rPr>
                        <a:t>Grow Our GP and Community Medical Workforce (domestic primary care pathway)</a:t>
                      </a:r>
                    </a:p>
                    <a:p>
                      <a:pPr marL="0" marR="0" lvl="0" indent="0" algn="l" rtl="0" eaLnBrk="1" fontAlgn="auto" latinLnBrk="0" hangingPunct="1">
                        <a:lnSpc>
                          <a:spcPct val="100000"/>
                        </a:lnSpc>
                        <a:spcBef>
                          <a:spcPts val="0"/>
                        </a:spcBef>
                        <a:spcAft>
                          <a:spcPts val="0"/>
                        </a:spcAft>
                        <a:buClrTx/>
                        <a:buSzTx/>
                        <a:buFontTx/>
                        <a:buNone/>
                      </a:pPr>
                      <a:r>
                        <a:rPr lang="en-US" sz="900" b="0" i="0" kern="1200">
                          <a:solidFill>
                            <a:schemeClr val="dk1"/>
                          </a:solidFill>
                          <a:effectLst/>
                          <a:latin typeface="Poppins" panose="00000500000000000000" pitchFamily="2" charset="0"/>
                          <a:ea typeface="+mn-ea"/>
                          <a:cs typeface="Poppins" panose="00000500000000000000" pitchFamily="2" charset="0"/>
                        </a:rPr>
                        <a:t>This initiative aims to strengthen the domestic pipeline into general practice and community medical roles through a structured primary care pathway.</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FFFF00"/>
                    </a:solidFill>
                  </a:tcPr>
                </a:tc>
                <a:tc>
                  <a:txBody>
                    <a:bodyPr/>
                    <a:lstStyle/>
                    <a:p>
                      <a:pPr marL="171450" indent="-1714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Develop a transitional process to determine who will participate in the primary care pathway for 2026</a:t>
                      </a:r>
                    </a:p>
                    <a:p>
                      <a:pPr marL="171450" indent="-1714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EOI for primary care practices to signal interest in pathway</a:t>
                      </a:r>
                    </a:p>
                    <a:p>
                      <a:pPr marL="171450" indent="-1714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Engagement with Districts to establish available flexibility to release PGY2 onto primary care pathway</a:t>
                      </a:r>
                    </a:p>
                    <a:p>
                      <a:pPr marL="171450" indent="-1714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Develop a comms approach for engagement with PGY1s</a:t>
                      </a:r>
                    </a:p>
                  </a:txBody>
                  <a:tcPr>
                    <a:solidFill>
                      <a:schemeClr val="bg1">
                        <a:lumMod val="95000"/>
                      </a:schemeClr>
                    </a:solid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EOI to identify house officers who want to participate on the pathway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Contract with Districts to implement pathway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Develop a transitional process to determine who will participate in the primary care pathway for 2027</a:t>
                      </a:r>
                    </a:p>
                  </a:txBody>
                  <a:tcPr>
                    <a:solidFill>
                      <a:schemeClr val="bg1">
                        <a:lumMod val="95000"/>
                      </a:schemeClr>
                    </a:solidFill>
                  </a:tcPr>
                </a:tc>
                <a:extLst>
                  <a:ext uri="{0D108BD9-81ED-4DB2-BD59-A6C34878D82A}">
                    <a16:rowId xmlns:a16="http://schemas.microsoft.com/office/drawing/2014/main" val="1624493470"/>
                  </a:ext>
                </a:extLst>
              </a:tr>
              <a:tr h="152218">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nchor="ctr">
                    <a:solidFill>
                      <a:srgbClr val="DFDAF2"/>
                    </a:solidFill>
                  </a:tcPr>
                </a:tc>
                <a:extLst>
                  <a:ext uri="{0D108BD9-81ED-4DB2-BD59-A6C34878D82A}">
                    <a16:rowId xmlns:a16="http://schemas.microsoft.com/office/drawing/2014/main" val="1718955260"/>
                  </a:ext>
                </a:extLst>
              </a:tr>
              <a:tr h="281018">
                <a:tc gridSpan="4">
                  <a:txBody>
                    <a:bodyPr/>
                    <a:lstStyle/>
                    <a:p>
                      <a:pPr marL="0" marR="0" lvl="0" indent="0" algn="l">
                        <a:lnSpc>
                          <a:spcPct val="100000"/>
                        </a:lnSpc>
                        <a:spcBef>
                          <a:spcPts val="0"/>
                        </a:spcBef>
                        <a:spcAft>
                          <a:spcPts val="0"/>
                        </a:spcAft>
                        <a:buFont typeface="Arial"/>
                        <a:buNone/>
                      </a:pPr>
                      <a:r>
                        <a:rPr lang="en-US" sz="900" b="0" i="0" kern="1200" dirty="0">
                          <a:solidFill>
                            <a:schemeClr val="dk1"/>
                          </a:solidFill>
                          <a:effectLst/>
                          <a:latin typeface="Poppins" panose="00000500000000000000" pitchFamily="2" charset="0"/>
                          <a:ea typeface="+mn-ea"/>
                          <a:cs typeface="Poppins" panose="00000500000000000000" pitchFamily="2" charset="0"/>
                        </a:rPr>
                        <a:t>Sector-wide workshop held in May 2025 to support pathway design</a:t>
                      </a:r>
                    </a:p>
                    <a:p>
                      <a:pPr marL="0" marR="0" lvl="0" indent="0" algn="l">
                        <a:lnSpc>
                          <a:spcPct val="100000"/>
                        </a:lnSpc>
                        <a:spcBef>
                          <a:spcPts val="0"/>
                        </a:spcBef>
                        <a:spcAft>
                          <a:spcPts val="0"/>
                        </a:spcAft>
                        <a:buFont typeface="Arial"/>
                        <a:buNone/>
                      </a:pPr>
                      <a:r>
                        <a:rPr lang="en-US" sz="900" b="0" i="0" kern="1200" dirty="0">
                          <a:solidFill>
                            <a:schemeClr val="dk1"/>
                          </a:solidFill>
                          <a:effectLst/>
                          <a:latin typeface="Poppins" panose="00000500000000000000" pitchFamily="2" charset="0"/>
                          <a:ea typeface="+mn-ea"/>
                          <a:cs typeface="Poppins" panose="00000500000000000000" pitchFamily="2" charset="0"/>
                        </a:rPr>
                        <a:t>Workshop planning for 2026 primary care pathway complete</a:t>
                      </a:r>
                      <a:endParaRPr lang="en-US"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3" name="Table 2">
            <a:extLst>
              <a:ext uri="{FF2B5EF4-FFF2-40B4-BE49-F238E27FC236}">
                <a16:creationId xmlns:a16="http://schemas.microsoft.com/office/drawing/2014/main" id="{64A698B7-9D78-4986-6F21-3E74D485C0ED}"/>
              </a:ext>
            </a:extLst>
          </p:cNvPr>
          <p:cNvGraphicFramePr>
            <a:graphicFrameLocks noGrp="1"/>
          </p:cNvGraphicFramePr>
          <p:nvPr>
            <p:extLst>
              <p:ext uri="{D42A27DB-BD31-4B8C-83A1-F6EECF244321}">
                <p14:modId xmlns:p14="http://schemas.microsoft.com/office/powerpoint/2010/main" val="537632138"/>
              </p:ext>
            </p:extLst>
          </p:nvPr>
        </p:nvGraphicFramePr>
        <p:xfrm>
          <a:off x="424486" y="3891110"/>
          <a:ext cx="11343028" cy="2025057"/>
        </p:xfrm>
        <a:graphic>
          <a:graphicData uri="http://schemas.openxmlformats.org/drawingml/2006/table">
            <a:tbl>
              <a:tblPr firstRow="1" bandRow="1">
                <a:tableStyleId>{5C22544A-7EE6-4342-B048-85BDC9FD1C3A}</a:tableStyleId>
              </a:tblPr>
              <a:tblGrid>
                <a:gridCol w="748393">
                  <a:extLst>
                    <a:ext uri="{9D8B030D-6E8A-4147-A177-3AD203B41FA5}">
                      <a16:colId xmlns:a16="http://schemas.microsoft.com/office/drawing/2014/main" val="3709789040"/>
                    </a:ext>
                  </a:extLst>
                </a:gridCol>
                <a:gridCol w="3144679">
                  <a:extLst>
                    <a:ext uri="{9D8B030D-6E8A-4147-A177-3AD203B41FA5}">
                      <a16:colId xmlns:a16="http://schemas.microsoft.com/office/drawing/2014/main" val="3989794526"/>
                    </a:ext>
                  </a:extLst>
                </a:gridCol>
                <a:gridCol w="588397">
                  <a:extLst>
                    <a:ext uri="{9D8B030D-6E8A-4147-A177-3AD203B41FA5}">
                      <a16:colId xmlns:a16="http://schemas.microsoft.com/office/drawing/2014/main" val="2101653622"/>
                    </a:ext>
                  </a:extLst>
                </a:gridCol>
                <a:gridCol w="5176508">
                  <a:extLst>
                    <a:ext uri="{9D8B030D-6E8A-4147-A177-3AD203B41FA5}">
                      <a16:colId xmlns:a16="http://schemas.microsoft.com/office/drawing/2014/main" val="2416023039"/>
                    </a:ext>
                  </a:extLst>
                </a:gridCol>
                <a:gridCol w="1685051">
                  <a:extLst>
                    <a:ext uri="{9D8B030D-6E8A-4147-A177-3AD203B41FA5}">
                      <a16:colId xmlns:a16="http://schemas.microsoft.com/office/drawing/2014/main" val="3841886082"/>
                    </a:ext>
                  </a:extLst>
                </a:gridCol>
              </a:tblGrid>
              <a:tr h="4618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10658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3.5.2 </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Grow Our GP and Community Medical Workforce (GPEP)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the expansion of the General Practice Education </a:t>
                      </a:r>
                      <a:r>
                        <a:rPr lang="en-US" sz="900" b="0" i="0" kern="1200" err="1">
                          <a:solidFill>
                            <a:schemeClr val="dk1"/>
                          </a:solidFill>
                          <a:effectLst/>
                          <a:latin typeface="Poppins" panose="00000500000000000000" pitchFamily="2" charset="0"/>
                          <a:ea typeface="+mn-ea"/>
                          <a:cs typeface="Poppins" panose="00000500000000000000" pitchFamily="2" charset="0"/>
                        </a:rPr>
                        <a:t>Programme</a:t>
                      </a:r>
                      <a:r>
                        <a:rPr lang="en-US" sz="900" b="0" i="0" kern="1200">
                          <a:solidFill>
                            <a:schemeClr val="dk1"/>
                          </a:solidFill>
                          <a:effectLst/>
                          <a:latin typeface="Poppins" panose="00000500000000000000" pitchFamily="2" charset="0"/>
                          <a:ea typeface="+mn-ea"/>
                          <a:cs typeface="Poppins" panose="00000500000000000000" pitchFamily="2" charset="0"/>
                        </a:rPr>
                        <a:t> (GPEP) to strengthen the GP and community medical workforce.</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900">
                        <a:solidFill>
                          <a:srgbClr val="92D050"/>
                        </a:solidFill>
                        <a:latin typeface="Poppins" panose="00000500000000000000" pitchFamily="2" charset="0"/>
                        <a:cs typeface="Poppins" panose="00000500000000000000" pitchFamily="2" charset="0"/>
                      </a:endParaRPr>
                    </a:p>
                    <a:p>
                      <a:pPr algn="ctr"/>
                      <a:endParaRPr lang="en-NZ" sz="900" u="none">
                        <a:solidFill>
                          <a:srgbClr val="C0000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A briefing paper has been submitted to the Minister outlining funding options for GPEP, including expansion for GPEP2 and GPEP3.</a:t>
                      </a:r>
                      <a:endParaRPr lang="en-NZ" sz="900" b="0" dirty="0">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Begin work in July 2025 following Ministerial decision on the briefing.</a:t>
                      </a:r>
                      <a:endParaRPr lang="en-NZ" sz="9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30928">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dirty="0">
                        <a:latin typeface="Poppins"/>
                        <a:cs typeface="Poppins"/>
                      </a:endParaRPr>
                    </a:p>
                  </a:txBody>
                  <a:tcPr anchor="ctr">
                    <a:solidFill>
                      <a:srgbClr val="DFDAF2"/>
                    </a:solidFill>
                  </a:tcPr>
                </a:tc>
                <a:extLst>
                  <a:ext uri="{0D108BD9-81ED-4DB2-BD59-A6C34878D82A}">
                    <a16:rowId xmlns:a16="http://schemas.microsoft.com/office/drawing/2014/main" val="1718955260"/>
                  </a:ext>
                </a:extLst>
              </a:tr>
              <a:tr h="266455">
                <a:tc gridSpan="4">
                  <a:txBody>
                    <a:bodyPr/>
                    <a:lstStyle/>
                    <a:p>
                      <a:pPr marL="0" marR="0" lvl="0" indent="0" algn="l" rtl="0" eaLnBrk="1" fontAlgn="auto" latinLnBrk="0" hangingPunct="1">
                        <a:lnSpc>
                          <a:spcPct val="100000"/>
                        </a:lnSpc>
                        <a:spcBef>
                          <a:spcPts val="0"/>
                        </a:spcBef>
                        <a:spcAft>
                          <a:spcPts val="0"/>
                        </a:spcAft>
                        <a:buClrTx/>
                        <a:buSzTx/>
                        <a:buFontTx/>
                        <a:buNone/>
                      </a:pPr>
                      <a:r>
                        <a:rPr lang="en-US" sz="900" b="0" i="0" kern="1200" dirty="0">
                          <a:solidFill>
                            <a:schemeClr val="dk1"/>
                          </a:solidFill>
                          <a:effectLst/>
                          <a:latin typeface="Poppins" panose="00000500000000000000" pitchFamily="2" charset="0"/>
                          <a:ea typeface="+mn-ea"/>
                          <a:cs typeface="Poppins" panose="00000500000000000000" pitchFamily="2" charset="0"/>
                        </a:rPr>
                        <a:t>GPEP funding proposal submitted to the Minister’s Office in June 2025.</a:t>
                      </a:r>
                      <a:endParaRPr lang="en-NZ"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a:lnSpc>
                          <a:spcPct val="100000"/>
                        </a:lnSpc>
                        <a:spcBef>
                          <a:spcPts val="0"/>
                        </a:spcBef>
                        <a:spcAft>
                          <a:spcPts val="0"/>
                        </a:spcAft>
                        <a:buClrTx/>
                        <a:buSzTx/>
                        <a:buFontTx/>
                        <a:buNone/>
                        <a:tabLst/>
                        <a:defRPr/>
                      </a:pPr>
                      <a:endParaRPr lang="en-NZ" sz="700" dirty="0">
                        <a:latin typeface="Poppins"/>
                        <a:cs typeface="Poppins"/>
                      </a:endParaRP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sp>
        <p:nvSpPr>
          <p:cNvPr id="7" name="Footer Placeholder 6">
            <a:extLst>
              <a:ext uri="{FF2B5EF4-FFF2-40B4-BE49-F238E27FC236}">
                <a16:creationId xmlns:a16="http://schemas.microsoft.com/office/drawing/2014/main" id="{85F22DAD-E47E-BF00-C189-7A7E81DBF136}"/>
              </a:ext>
            </a:extLst>
          </p:cNvPr>
          <p:cNvSpPr>
            <a:spLocks noGrp="1"/>
          </p:cNvSpPr>
          <p:nvPr>
            <p:ph type="ftr" sz="quarter" idx="11"/>
          </p:nvPr>
        </p:nvSpPr>
        <p:spPr>
          <a:xfrm>
            <a:off x="4038600" y="5916167"/>
            <a:ext cx="4114800" cy="365125"/>
          </a:xfrm>
        </p:spPr>
        <p:txBody>
          <a:bodyPr/>
          <a:lstStyle/>
          <a:p>
            <a:r>
              <a:rPr lang="en-US"/>
              <a:t>as at 30 June 2025</a:t>
            </a:r>
            <a:endParaRPr lang="en-NZ"/>
          </a:p>
        </p:txBody>
      </p:sp>
    </p:spTree>
    <p:extLst>
      <p:ext uri="{BB962C8B-B14F-4D97-AF65-F5344CB8AC3E}">
        <p14:creationId xmlns:p14="http://schemas.microsoft.com/office/powerpoint/2010/main" val="2123624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Priority 3</a:t>
            </a:r>
            <a:endParaRPr lang="en-NZ" sz="4000" b="1"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EA3D621-25ED-747D-B9B4-5E9CB6BDDC40}"/>
              </a:ext>
            </a:extLst>
          </p:cNvPr>
          <p:cNvSpPr txBox="1"/>
          <p:nvPr/>
        </p:nvSpPr>
        <p:spPr>
          <a:xfrm>
            <a:off x="2812899" y="456460"/>
            <a:ext cx="2971816" cy="584775"/>
          </a:xfrm>
          <a:prstGeom prst="rect">
            <a:avLst/>
          </a:prstGeom>
          <a:noFill/>
        </p:spPr>
        <p:txBody>
          <a:bodyPr wrap="square" rtlCol="0">
            <a:spAutoFit/>
          </a:bodyPr>
          <a:lstStyle/>
          <a:p>
            <a:r>
              <a:rPr lang="en-US" sz="1600" kern="1400" spc="-50">
                <a:solidFill>
                  <a:schemeClr val="accent1"/>
                </a:solidFill>
                <a:effectLst/>
                <a:latin typeface="Poppins" panose="00000500000000000000" pitchFamily="2" charset="0"/>
                <a:ea typeface="Times New Roman" panose="02020603050405020304" pitchFamily="18" charset="0"/>
                <a:cs typeface="Times New Roman" panose="02020603050405020304" pitchFamily="18" charset="0"/>
              </a:rPr>
              <a:t>Keep people well, close to home through primary care</a:t>
            </a:r>
            <a:endParaRPr lang="en-NZ" sz="1600" kern="1400" spc="-5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EB9EDA1F-EABC-8AF3-DE59-33D7755F670E}"/>
              </a:ext>
            </a:extLst>
          </p:cNvPr>
          <p:cNvGraphicFramePr>
            <a:graphicFrameLocks noGrp="1"/>
          </p:cNvGraphicFramePr>
          <p:nvPr>
            <p:extLst>
              <p:ext uri="{D42A27DB-BD31-4B8C-83A1-F6EECF244321}">
                <p14:modId xmlns:p14="http://schemas.microsoft.com/office/powerpoint/2010/main" val="3322458721"/>
              </p:ext>
            </p:extLst>
          </p:nvPr>
        </p:nvGraphicFramePr>
        <p:xfrm>
          <a:off x="7015000" y="367847"/>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3" name="Table 2">
            <a:extLst>
              <a:ext uri="{FF2B5EF4-FFF2-40B4-BE49-F238E27FC236}">
                <a16:creationId xmlns:a16="http://schemas.microsoft.com/office/drawing/2014/main" id="{5139CD24-F09B-A56C-3004-5E10CD2647EB}"/>
              </a:ext>
            </a:extLst>
          </p:cNvPr>
          <p:cNvGraphicFramePr>
            <a:graphicFrameLocks noGrp="1"/>
          </p:cNvGraphicFramePr>
          <p:nvPr>
            <p:extLst>
              <p:ext uri="{D42A27DB-BD31-4B8C-83A1-F6EECF244321}">
                <p14:modId xmlns:p14="http://schemas.microsoft.com/office/powerpoint/2010/main" val="732060707"/>
              </p:ext>
            </p:extLst>
          </p:nvPr>
        </p:nvGraphicFramePr>
        <p:xfrm>
          <a:off x="527957" y="1686196"/>
          <a:ext cx="11408942" cy="1514422"/>
        </p:xfrm>
        <a:graphic>
          <a:graphicData uri="http://schemas.openxmlformats.org/drawingml/2006/table">
            <a:tbl>
              <a:tblPr firstRow="1" bandRow="1">
                <a:tableStyleId>{5C22544A-7EE6-4342-B048-85BDC9FD1C3A}</a:tableStyleId>
              </a:tblPr>
              <a:tblGrid>
                <a:gridCol w="793351">
                  <a:extLst>
                    <a:ext uri="{9D8B030D-6E8A-4147-A177-3AD203B41FA5}">
                      <a16:colId xmlns:a16="http://schemas.microsoft.com/office/drawing/2014/main" val="3709789040"/>
                    </a:ext>
                  </a:extLst>
                </a:gridCol>
                <a:gridCol w="2803342">
                  <a:extLst>
                    <a:ext uri="{9D8B030D-6E8A-4147-A177-3AD203B41FA5}">
                      <a16:colId xmlns:a16="http://schemas.microsoft.com/office/drawing/2014/main" val="3989794526"/>
                    </a:ext>
                  </a:extLst>
                </a:gridCol>
                <a:gridCol w="707010">
                  <a:extLst>
                    <a:ext uri="{9D8B030D-6E8A-4147-A177-3AD203B41FA5}">
                      <a16:colId xmlns:a16="http://schemas.microsoft.com/office/drawing/2014/main" val="2101653622"/>
                    </a:ext>
                  </a:extLst>
                </a:gridCol>
                <a:gridCol w="5250803">
                  <a:extLst>
                    <a:ext uri="{9D8B030D-6E8A-4147-A177-3AD203B41FA5}">
                      <a16:colId xmlns:a16="http://schemas.microsoft.com/office/drawing/2014/main" val="2416023039"/>
                    </a:ext>
                  </a:extLst>
                </a:gridCol>
                <a:gridCol w="1854436">
                  <a:extLst>
                    <a:ext uri="{9D8B030D-6E8A-4147-A177-3AD203B41FA5}">
                      <a16:colId xmlns:a16="http://schemas.microsoft.com/office/drawing/2014/main" val="1183214896"/>
                    </a:ext>
                  </a:extLst>
                </a:gridCol>
              </a:tblGrid>
              <a:tr h="374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4D2379"/>
                    </a:solidFill>
                  </a:tcPr>
                </a:tc>
                <a:extLst>
                  <a:ext uri="{0D108BD9-81ED-4DB2-BD59-A6C34878D82A}">
                    <a16:rowId xmlns:a16="http://schemas.microsoft.com/office/drawing/2014/main" val="3684623979"/>
                  </a:ext>
                </a:extLst>
              </a:tr>
              <a:tr h="6055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3.6.1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Bolster Maternity Care (Kai Amo </a:t>
                      </a:r>
                      <a:r>
                        <a:rPr lang="en-US" sz="900" err="1">
                          <a:latin typeface="Poppins" panose="00000500000000000000" pitchFamily="2" charset="0"/>
                          <a:cs typeface="Poppins" panose="00000500000000000000" pitchFamily="2" charset="0"/>
                        </a:rPr>
                        <a:t>Pōkai</a:t>
                      </a:r>
                      <a:r>
                        <a:rPr lang="en-US" sz="900">
                          <a:latin typeface="Poppins" panose="00000500000000000000" pitchFamily="2" charset="0"/>
                          <a:cs typeface="Poppins" panose="000005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aims to strengthen maternity care through the development of the Kai Amo </a:t>
                      </a:r>
                      <a:r>
                        <a:rPr lang="en-US" sz="900" b="0" i="0" kern="1200" err="1">
                          <a:solidFill>
                            <a:schemeClr val="dk1"/>
                          </a:solidFill>
                          <a:effectLst/>
                          <a:latin typeface="Poppins" panose="00000500000000000000" pitchFamily="2" charset="0"/>
                          <a:ea typeface="+mn-ea"/>
                          <a:cs typeface="Poppins" panose="00000500000000000000" pitchFamily="2" charset="0"/>
                        </a:rPr>
                        <a:t>Pōkai</a:t>
                      </a:r>
                      <a:r>
                        <a:rPr lang="en-US" sz="900" b="0" i="0" kern="1200">
                          <a:solidFill>
                            <a:schemeClr val="dk1"/>
                          </a:solidFill>
                          <a:effectLst/>
                          <a:latin typeface="Poppins" panose="00000500000000000000" pitchFamily="2" charset="0"/>
                          <a:ea typeface="+mn-ea"/>
                          <a:cs typeface="Poppins" panose="00000500000000000000" pitchFamily="2" charset="0"/>
                        </a:rPr>
                        <a:t> role.</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NZ" sz="900">
                        <a:solidFill>
                          <a:srgbClr val="92D050"/>
                        </a:solidFill>
                        <a:latin typeface="Poppins" panose="00000500000000000000" pitchFamily="2" charset="0"/>
                        <a:cs typeface="Poppins" panose="00000500000000000000" pitchFamily="2" charset="0"/>
                      </a:endParaRPr>
                    </a:p>
                    <a:p>
                      <a:pPr algn="ctr"/>
                      <a:endParaRPr lang="en-NZ" sz="900">
                        <a:solidFill>
                          <a:srgbClr val="FFC000"/>
                        </a:solidFill>
                        <a:latin typeface="Poppins" panose="00000500000000000000" pitchFamily="2" charset="0"/>
                        <a:cs typeface="Poppins" panose="00000500000000000000" pitchFamily="2" charset="0"/>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A working group, including Chief Clinical Midwives, has drafted the role description. The final document is now awaiting approval.</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Approve the role description and begin implementation milestones in 2025/26.</a:t>
                      </a:r>
                      <a:endParaRPr lang="en-NZ" sz="9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8742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a:latin typeface="Poppins" panose="00000500000000000000" pitchFamily="2" charset="0"/>
                        <a:cs typeface="Poppins" panose="00000500000000000000" pitchFamily="2" charset="0"/>
                      </a:endParaRPr>
                    </a:p>
                  </a:txBody>
                  <a:tcPr anchor="ctr">
                    <a:solidFill>
                      <a:srgbClr val="DFDAF2"/>
                    </a:solidFill>
                  </a:tcPr>
                </a:tc>
                <a:extLst>
                  <a:ext uri="{0D108BD9-81ED-4DB2-BD59-A6C34878D82A}">
                    <a16:rowId xmlns:a16="http://schemas.microsoft.com/office/drawing/2014/main" val="1718955260"/>
                  </a:ext>
                </a:extLst>
              </a:tr>
              <a:tr h="249502">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Draft role description completed through collaborative development.</a:t>
                      </a:r>
                      <a:endParaRPr lang="en-NZ" sz="900" dirty="0">
                        <a:latin typeface="Poppins" panose="00000500000000000000" pitchFamily="2" charset="0"/>
                        <a:cs typeface="Poppins" panose="00000500000000000000" pitchFamily="2" charset="0"/>
                      </a:endParaRP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panose="00000500000000000000" pitchFamily="2" charset="0"/>
                        <a:cs typeface="Poppins" panose="00000500000000000000" pitchFamily="2" charset="0"/>
                      </a:endParaRPr>
                    </a:p>
                  </a:txBody>
                  <a:tcPr>
                    <a:lnB w="12700" cap="flat" cmpd="sng" algn="ctr">
                      <a:solidFill>
                        <a:srgbClr val="4D237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64A698B7-9D78-4986-6F21-3E74D485C0ED}"/>
              </a:ext>
            </a:extLst>
          </p:cNvPr>
          <p:cNvGraphicFramePr>
            <a:graphicFrameLocks noGrp="1"/>
          </p:cNvGraphicFramePr>
          <p:nvPr>
            <p:extLst>
              <p:ext uri="{D42A27DB-BD31-4B8C-83A1-F6EECF244321}">
                <p14:modId xmlns:p14="http://schemas.microsoft.com/office/powerpoint/2010/main" val="3749084990"/>
              </p:ext>
            </p:extLst>
          </p:nvPr>
        </p:nvGraphicFramePr>
        <p:xfrm>
          <a:off x="527957" y="3273150"/>
          <a:ext cx="11408940" cy="1770567"/>
        </p:xfrm>
        <a:graphic>
          <a:graphicData uri="http://schemas.openxmlformats.org/drawingml/2006/table">
            <a:tbl>
              <a:tblPr firstRow="1" bandRow="1">
                <a:tableStyleId>{5C22544A-7EE6-4342-B048-85BDC9FD1C3A}</a:tableStyleId>
              </a:tblPr>
              <a:tblGrid>
                <a:gridCol w="707436">
                  <a:extLst>
                    <a:ext uri="{9D8B030D-6E8A-4147-A177-3AD203B41FA5}">
                      <a16:colId xmlns:a16="http://schemas.microsoft.com/office/drawing/2014/main" val="3709789040"/>
                    </a:ext>
                  </a:extLst>
                </a:gridCol>
                <a:gridCol w="2898684">
                  <a:extLst>
                    <a:ext uri="{9D8B030D-6E8A-4147-A177-3AD203B41FA5}">
                      <a16:colId xmlns:a16="http://schemas.microsoft.com/office/drawing/2014/main" val="3989794526"/>
                    </a:ext>
                  </a:extLst>
                </a:gridCol>
                <a:gridCol w="707010">
                  <a:extLst>
                    <a:ext uri="{9D8B030D-6E8A-4147-A177-3AD203B41FA5}">
                      <a16:colId xmlns:a16="http://schemas.microsoft.com/office/drawing/2014/main" val="2101653622"/>
                    </a:ext>
                  </a:extLst>
                </a:gridCol>
                <a:gridCol w="5265439">
                  <a:extLst>
                    <a:ext uri="{9D8B030D-6E8A-4147-A177-3AD203B41FA5}">
                      <a16:colId xmlns:a16="http://schemas.microsoft.com/office/drawing/2014/main" val="2416023039"/>
                    </a:ext>
                  </a:extLst>
                </a:gridCol>
                <a:gridCol w="1830371">
                  <a:extLst>
                    <a:ext uri="{9D8B030D-6E8A-4147-A177-3AD203B41FA5}">
                      <a16:colId xmlns:a16="http://schemas.microsoft.com/office/drawing/2014/main" val="3564118214"/>
                    </a:ext>
                  </a:extLst>
                </a:gridCol>
              </a:tblGrid>
              <a:tr h="3538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4D2379"/>
                    </a:solidFill>
                  </a:tcPr>
                </a:tc>
                <a:tc>
                  <a:txBody>
                    <a:bodyPr/>
                    <a:lstStyle/>
                    <a:p>
                      <a:r>
                        <a:rPr lang="en-NZ" sz="1000"/>
                        <a:t>RAG</a:t>
                      </a:r>
                      <a:endParaRPr lang="en-NZ"/>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4D23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4D2379"/>
                    </a:solidFill>
                  </a:tcPr>
                </a:tc>
                <a:extLst>
                  <a:ext uri="{0D108BD9-81ED-4DB2-BD59-A6C34878D82A}">
                    <a16:rowId xmlns:a16="http://schemas.microsoft.com/office/drawing/2014/main" val="3684623979"/>
                  </a:ext>
                </a:extLst>
              </a:tr>
              <a:tr h="9155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3.7</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Extend Scopes Through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the expansion of clinical scopes through targeted training, with a focus on Nurse Practitioners (NPs) in primary health care.</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285750" indent="-2857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RFP for NP Training Support Fund completed</a:t>
                      </a:r>
                    </a:p>
                    <a:p>
                      <a:pPr marL="285750" indent="-285750">
                        <a:buFont typeface="Arial" panose="020B0604020202020204" pitchFamily="34" charset="0"/>
                        <a:buChar char="•"/>
                      </a:pPr>
                      <a:r>
                        <a:rPr lang="en-US" sz="900" b="0" i="0" kern="1200">
                          <a:solidFill>
                            <a:schemeClr val="dk1"/>
                          </a:solidFill>
                          <a:effectLst/>
                          <a:latin typeface="Poppins"/>
                          <a:ea typeface="+mn-ea"/>
                          <a:cs typeface="Poppins"/>
                        </a:rPr>
                        <a:t>Successful provider to be announced in October 2025</a:t>
                      </a:r>
                    </a:p>
                    <a:p>
                      <a:pPr marL="285750" indent="-2857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Career and education pathway for new graduate RNs to NP in development</a:t>
                      </a:r>
                    </a:p>
                    <a:p>
                      <a:pPr marL="285750" indent="-285750">
                        <a:buFont typeface="Arial" panose="020B0604020202020204" pitchFamily="34" charset="0"/>
                        <a:buChar char="•"/>
                      </a:pPr>
                      <a:r>
                        <a:rPr lang="en-US" sz="900" b="0" i="0" kern="1200">
                          <a:solidFill>
                            <a:schemeClr val="dk1"/>
                          </a:solidFill>
                          <a:effectLst/>
                          <a:latin typeface="Poppins" panose="00000500000000000000" pitchFamily="2" charset="0"/>
                          <a:ea typeface="+mn-ea"/>
                          <a:cs typeface="Poppins" panose="00000500000000000000" pitchFamily="2" charset="0"/>
                        </a:rPr>
                        <a:t>Mapping NPs across priority settings based on 2025 trainees</a:t>
                      </a:r>
                    </a:p>
                  </a:txBody>
                  <a:tcPr>
                    <a:solidFill>
                      <a:schemeClr val="bg1">
                        <a:lumMod val="95000"/>
                      </a:schemeClr>
                    </a:solidFill>
                  </a:tcPr>
                </a:tc>
                <a:tc rowSpan="3">
                  <a:txBody>
                    <a:bodyPr/>
                    <a:lstStyle/>
                    <a:p>
                      <a:pPr marL="285750" indent="-2857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Evaluate proposals and award contract</a:t>
                      </a:r>
                    </a:p>
                    <a:p>
                      <a:pPr marL="285750" indent="-2857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Refine NP distribution map</a:t>
                      </a:r>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722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DFDAF2"/>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DFDAF2"/>
                    </a:solidFill>
                  </a:tcPr>
                </a:tc>
                <a:extLst>
                  <a:ext uri="{0D108BD9-81ED-4DB2-BD59-A6C34878D82A}">
                    <a16:rowId xmlns:a16="http://schemas.microsoft.com/office/drawing/2014/main" val="1718955260"/>
                  </a:ext>
                </a:extLst>
              </a:tr>
              <a:tr h="230144">
                <a:tc gridSpan="4">
                  <a:txBody>
                    <a:bodyPr/>
                    <a:lstStyle/>
                    <a:p>
                      <a:pPr marL="0" marR="0" lvl="0" indent="0" algn="l">
                        <a:lnSpc>
                          <a:spcPct val="100000"/>
                        </a:lnSpc>
                        <a:spcBef>
                          <a:spcPts val="0"/>
                        </a:spcBef>
                        <a:spcAft>
                          <a:spcPts val="0"/>
                        </a:spcAft>
                        <a:buClrTx/>
                        <a:buSzTx/>
                        <a:buFont typeface="Arial" panose="020B0604020202020204" pitchFamily="34" charset="0"/>
                        <a:buNone/>
                      </a:pPr>
                      <a:r>
                        <a:rPr lang="en-US" sz="900" b="0" i="0" kern="1200" dirty="0">
                          <a:solidFill>
                            <a:schemeClr val="dk1"/>
                          </a:solidFill>
                          <a:effectLst/>
                          <a:latin typeface="Poppins" panose="00000500000000000000" pitchFamily="2" charset="0"/>
                          <a:ea typeface="+mn-ea"/>
                          <a:cs typeface="Poppins" panose="00000500000000000000" pitchFamily="2" charset="0"/>
                        </a:rPr>
                        <a:t>RFP process successfully completed</a:t>
                      </a:r>
                      <a:endParaRPr lang="en-US" sz="900" dirty="0">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lnB w="12700" cap="flat" cmpd="sng" algn="ctr">
                      <a:solidFill>
                        <a:srgbClr val="4D237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sp>
        <p:nvSpPr>
          <p:cNvPr id="7" name="Footer Placeholder 6">
            <a:extLst>
              <a:ext uri="{FF2B5EF4-FFF2-40B4-BE49-F238E27FC236}">
                <a16:creationId xmlns:a16="http://schemas.microsoft.com/office/drawing/2014/main" id="{C9FFF985-CA8D-2148-5B0F-31DD108544B1}"/>
              </a:ext>
            </a:extLst>
          </p:cNvPr>
          <p:cNvSpPr>
            <a:spLocks noGrp="1"/>
          </p:cNvSpPr>
          <p:nvPr>
            <p:ph type="ftr" sz="quarter" idx="11"/>
          </p:nvPr>
        </p:nvSpPr>
        <p:spPr>
          <a:xfrm>
            <a:off x="4038600" y="5944870"/>
            <a:ext cx="4114800" cy="365125"/>
          </a:xfrm>
        </p:spPr>
        <p:txBody>
          <a:bodyPr/>
          <a:lstStyle/>
          <a:p>
            <a:r>
              <a:rPr lang="en-US"/>
              <a:t>as at 30 June 2025</a:t>
            </a:r>
            <a:endParaRPr lang="en-NZ"/>
          </a:p>
        </p:txBody>
      </p:sp>
    </p:spTree>
    <p:extLst>
      <p:ext uri="{BB962C8B-B14F-4D97-AF65-F5344CB8AC3E}">
        <p14:creationId xmlns:p14="http://schemas.microsoft.com/office/powerpoint/2010/main" val="1347422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006060"/>
                </a:solidFill>
                <a:latin typeface="Poppins" panose="00000500000000000000" pitchFamily="2" charset="0"/>
                <a:ea typeface="Times New Roman" panose="02020603050405020304" pitchFamily="18" charset="0"/>
                <a:cs typeface="Times New Roman" panose="02020603050405020304" pitchFamily="18" charset="0"/>
              </a:rPr>
              <a:t>4</a:t>
            </a:r>
            <a:endParaRPr lang="en-NZ" sz="4000" b="1"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91C76DD-DEC3-F4C4-7363-4DF5E7EE4D84}"/>
              </a:ext>
            </a:extLst>
          </p:cNvPr>
          <p:cNvSpPr txBox="1"/>
          <p:nvPr/>
        </p:nvSpPr>
        <p:spPr>
          <a:xfrm>
            <a:off x="2812899" y="456460"/>
            <a:ext cx="2427067" cy="584775"/>
          </a:xfrm>
          <a:prstGeom prst="rect">
            <a:avLst/>
          </a:prstGeom>
          <a:noFill/>
        </p:spPr>
        <p:txBody>
          <a:bodyPr wrap="square" rtlCol="0">
            <a:spAutoFit/>
          </a:bodyPr>
          <a:lstStyle/>
          <a:p>
            <a:r>
              <a:rPr lang="en-US" sz="1600"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Address Workforce Needs to Hit Targets</a:t>
            </a:r>
            <a:endParaRPr lang="en-NZ" sz="1600"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5F8D5996-FB73-637E-9FCA-7B65DADA920B}"/>
              </a:ext>
            </a:extLst>
          </p:cNvPr>
          <p:cNvGraphicFramePr>
            <a:graphicFrameLocks noGrp="1"/>
          </p:cNvGraphicFramePr>
          <p:nvPr>
            <p:extLst>
              <p:ext uri="{D42A27DB-BD31-4B8C-83A1-F6EECF244321}">
                <p14:modId xmlns:p14="http://schemas.microsoft.com/office/powerpoint/2010/main" val="3777024047"/>
              </p:ext>
            </p:extLst>
          </p:nvPr>
        </p:nvGraphicFramePr>
        <p:xfrm>
          <a:off x="413657" y="3079651"/>
          <a:ext cx="11343028" cy="1413558"/>
        </p:xfrm>
        <a:graphic>
          <a:graphicData uri="http://schemas.openxmlformats.org/drawingml/2006/table">
            <a:tbl>
              <a:tblPr firstRow="1" bandRow="1">
                <a:tableStyleId>{5C22544A-7EE6-4342-B048-85BDC9FD1C3A}</a:tableStyleId>
              </a:tblPr>
              <a:tblGrid>
                <a:gridCol w="743220">
                  <a:extLst>
                    <a:ext uri="{9D8B030D-6E8A-4147-A177-3AD203B41FA5}">
                      <a16:colId xmlns:a16="http://schemas.microsoft.com/office/drawing/2014/main" val="3709789040"/>
                    </a:ext>
                  </a:extLst>
                </a:gridCol>
                <a:gridCol w="2846710">
                  <a:extLst>
                    <a:ext uri="{9D8B030D-6E8A-4147-A177-3AD203B41FA5}">
                      <a16:colId xmlns:a16="http://schemas.microsoft.com/office/drawing/2014/main" val="3989794526"/>
                    </a:ext>
                  </a:extLst>
                </a:gridCol>
                <a:gridCol w="509048">
                  <a:extLst>
                    <a:ext uri="{9D8B030D-6E8A-4147-A177-3AD203B41FA5}">
                      <a16:colId xmlns:a16="http://schemas.microsoft.com/office/drawing/2014/main" val="2101653622"/>
                    </a:ext>
                  </a:extLst>
                </a:gridCol>
                <a:gridCol w="4968249">
                  <a:extLst>
                    <a:ext uri="{9D8B030D-6E8A-4147-A177-3AD203B41FA5}">
                      <a16:colId xmlns:a16="http://schemas.microsoft.com/office/drawing/2014/main" val="2416023039"/>
                    </a:ext>
                  </a:extLst>
                </a:gridCol>
                <a:gridCol w="2275801">
                  <a:extLst>
                    <a:ext uri="{9D8B030D-6E8A-4147-A177-3AD203B41FA5}">
                      <a16:colId xmlns:a16="http://schemas.microsoft.com/office/drawing/2014/main" val="3564118214"/>
                    </a:ext>
                  </a:extLst>
                </a:gridCol>
              </a:tblGrid>
              <a:tr h="3347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r>
                        <a:rPr lang="en-US" sz="800" b="1">
                          <a:latin typeface="Poppins" panose="00000500000000000000" pitchFamily="2" charset="0"/>
                          <a:cs typeface="Poppins" panose="00000500000000000000" pitchFamily="2" charset="0"/>
                        </a:rPr>
                        <a:t>Next Steps</a:t>
                      </a:r>
                      <a:endParaRPr lang="en-NZ"/>
                    </a:p>
                  </a:txBody>
                  <a:tcPr anchor="ctr">
                    <a:solidFill>
                      <a:srgbClr val="006060"/>
                    </a:solidFill>
                  </a:tcPr>
                </a:tc>
                <a:extLst>
                  <a:ext uri="{0D108BD9-81ED-4DB2-BD59-A6C34878D82A}">
                    <a16:rowId xmlns:a16="http://schemas.microsoft.com/office/drawing/2014/main" val="3684623979"/>
                  </a:ext>
                </a:extLst>
              </a:tr>
              <a:tr h="540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4.3</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Grow Mental Health and Addiction Capacity (Growing psychology intern roles)</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algn="ctr"/>
                      <a:endParaRPr lang="en-NZ" sz="900" dirty="0">
                        <a:solidFill>
                          <a:schemeClr val="tx1"/>
                        </a:solidFill>
                        <a:latin typeface="Poppins" panose="00000500000000000000" pitchFamily="2" charset="0"/>
                        <a:cs typeface="Poppins" panose="00000500000000000000" pitchFamily="2" charset="0"/>
                      </a:endParaRPr>
                    </a:p>
                  </a:txBody>
                  <a:tcPr>
                    <a:solidFill>
                      <a:srgbClr val="92D050"/>
                    </a:solidFill>
                  </a:tcPr>
                </a:tc>
                <a:tc>
                  <a:txBody>
                    <a:bodyPr/>
                    <a:lstStyle/>
                    <a:p>
                      <a:pPr marL="285750" indent="-285750">
                        <a:buFont typeface="Arial" panose="020B0604020202020204" pitchFamily="34" charset="0"/>
                        <a:buChar char="•"/>
                      </a:pPr>
                      <a:r>
                        <a:rPr lang="en-NZ" sz="900">
                          <a:solidFill>
                            <a:schemeClr val="tx1"/>
                          </a:solidFill>
                          <a:latin typeface="Poppins"/>
                          <a:cs typeface="Poppins"/>
                        </a:rPr>
                        <a:t>Conversations have begun with both the tertiary providers and potential employers regarding placement for clinical psychology interns for the 2026 calendar year and proportional allocations of internships notified.</a:t>
                      </a:r>
                      <a:endParaRPr lang="en-US" sz="900" b="0" i="0" kern="1200">
                        <a:solidFill>
                          <a:schemeClr val="tx1"/>
                        </a:solidFill>
                        <a:effectLst/>
                        <a:latin typeface="Poppins" panose="00000500000000000000" pitchFamily="2" charset="0"/>
                        <a:ea typeface="+mn-ea"/>
                        <a:cs typeface="Poppins" panose="00000500000000000000" pitchFamily="2" charset="0"/>
                      </a:endParaRPr>
                    </a:p>
                  </a:txBody>
                  <a:tcPr>
                    <a:solidFill>
                      <a:schemeClr val="bg1">
                        <a:lumMod val="8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Continuation of conversations to finalise placements for 2026 to allow contracting to begin.</a:t>
                      </a: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93103">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nchor="ctr">
                    <a:solidFill>
                      <a:srgbClr val="C3D7DB"/>
                    </a:solidFill>
                  </a:tcPr>
                </a:tc>
                <a:extLst>
                  <a:ext uri="{0D108BD9-81ED-4DB2-BD59-A6C34878D82A}">
                    <a16:rowId xmlns:a16="http://schemas.microsoft.com/office/drawing/2014/main" val="1718955260"/>
                  </a:ext>
                </a:extLst>
              </a:tr>
              <a:tr h="248030">
                <a:tc gridSpan="4">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NZ" sz="900" dirty="0">
                          <a:solidFill>
                            <a:schemeClr val="tx1"/>
                          </a:solidFill>
                          <a:latin typeface="Poppins" panose="00000500000000000000" pitchFamily="2" charset="0"/>
                          <a:cs typeface="Poppins" panose="00000500000000000000" pitchFamily="2" charset="0"/>
                        </a:rPr>
                        <a:t>Target for 2024/25 (2025 calendar year) was achieved.</a:t>
                      </a: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628A35B0-BC62-5471-1689-4356AA9436C3}"/>
              </a:ext>
            </a:extLst>
          </p:cNvPr>
          <p:cNvGraphicFramePr>
            <a:graphicFrameLocks noGrp="1"/>
          </p:cNvGraphicFramePr>
          <p:nvPr>
            <p:extLst>
              <p:ext uri="{D42A27DB-BD31-4B8C-83A1-F6EECF244321}">
                <p14:modId xmlns:p14="http://schemas.microsoft.com/office/powerpoint/2010/main" val="857681742"/>
              </p:ext>
            </p:extLst>
          </p:nvPr>
        </p:nvGraphicFramePr>
        <p:xfrm>
          <a:off x="435315" y="1098853"/>
          <a:ext cx="11343028" cy="1905000"/>
        </p:xfrm>
        <a:graphic>
          <a:graphicData uri="http://schemas.openxmlformats.org/drawingml/2006/table">
            <a:tbl>
              <a:tblPr firstRow="1" bandRow="1">
                <a:tableStyleId>{5C22544A-7EE6-4342-B048-85BDC9FD1C3A}</a:tableStyleId>
              </a:tblPr>
              <a:tblGrid>
                <a:gridCol w="705328">
                  <a:extLst>
                    <a:ext uri="{9D8B030D-6E8A-4147-A177-3AD203B41FA5}">
                      <a16:colId xmlns:a16="http://schemas.microsoft.com/office/drawing/2014/main" val="3709789040"/>
                    </a:ext>
                  </a:extLst>
                </a:gridCol>
                <a:gridCol w="2818615">
                  <a:extLst>
                    <a:ext uri="{9D8B030D-6E8A-4147-A177-3AD203B41FA5}">
                      <a16:colId xmlns:a16="http://schemas.microsoft.com/office/drawing/2014/main" val="3989794526"/>
                    </a:ext>
                  </a:extLst>
                </a:gridCol>
                <a:gridCol w="565608">
                  <a:extLst>
                    <a:ext uri="{9D8B030D-6E8A-4147-A177-3AD203B41FA5}">
                      <a16:colId xmlns:a16="http://schemas.microsoft.com/office/drawing/2014/main" val="2101653622"/>
                    </a:ext>
                  </a:extLst>
                </a:gridCol>
                <a:gridCol w="4943987">
                  <a:extLst>
                    <a:ext uri="{9D8B030D-6E8A-4147-A177-3AD203B41FA5}">
                      <a16:colId xmlns:a16="http://schemas.microsoft.com/office/drawing/2014/main" val="2416023039"/>
                    </a:ext>
                  </a:extLst>
                </a:gridCol>
                <a:gridCol w="2309490">
                  <a:extLst>
                    <a:ext uri="{9D8B030D-6E8A-4147-A177-3AD203B41FA5}">
                      <a16:colId xmlns:a16="http://schemas.microsoft.com/office/drawing/2014/main" val="3564118214"/>
                    </a:ext>
                  </a:extLst>
                </a:gridCol>
              </a:tblGrid>
              <a:tr h="345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6060"/>
                    </a:solidFill>
                  </a:tcPr>
                </a:tc>
                <a:extLst>
                  <a:ext uri="{0D108BD9-81ED-4DB2-BD59-A6C34878D82A}">
                    <a16:rowId xmlns:a16="http://schemas.microsoft.com/office/drawing/2014/main" val="3684623979"/>
                  </a:ext>
                </a:extLst>
              </a:tr>
              <a:tr h="7980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4.2.3 </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Expand Medical Training in Vulnerable Specialties (Psychiatry)</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a:solidFill>
                            <a:schemeClr val="dk1"/>
                          </a:solidFill>
                          <a:effectLst/>
                          <a:latin typeface="Poppins" panose="00000500000000000000" pitchFamily="2" charset="0"/>
                          <a:ea typeface="+mn-ea"/>
                          <a:cs typeface="Poppins" panose="00000500000000000000" pitchFamily="2" charset="0"/>
                        </a:rPr>
                        <a:t>This initiative is focused on growing the number of psychiatry training roles in Health NZ services to 50  per year from 2025 onwards.</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solidFill>
                          <a:schemeClr val="tx1"/>
                        </a:solidFill>
                        <a:latin typeface="Poppins" panose="00000500000000000000" pitchFamily="2" charset="0"/>
                        <a:cs typeface="Poppins" panose="00000500000000000000" pitchFamily="2" charset="0"/>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Poppins" panose="00000500000000000000" pitchFamily="2" charset="0"/>
                          <a:ea typeface="+mn-ea"/>
                          <a:cs typeface="Poppins" panose="00000500000000000000" pitchFamily="2" charset="0"/>
                        </a:rPr>
                        <a:t>The 2026 annual recruitment cycle uses a nationally coordinated approach to maximize placement of qualified stage 1 psychiatry trainees across New Zealand</a:t>
                      </a:r>
                      <a:endParaRPr lang="en-NZ" sz="900" kern="1200" dirty="0">
                        <a:solidFill>
                          <a:schemeClr val="tx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rowSpan="3">
                  <a:txBody>
                    <a:bodyPr/>
                    <a:lstStyle/>
                    <a:p>
                      <a:r>
                        <a:rPr lang="en-NZ" sz="900" dirty="0">
                          <a:solidFill>
                            <a:schemeClr val="tx1"/>
                          </a:solidFill>
                          <a:latin typeface="Poppins" panose="00000500000000000000" pitchFamily="2" charset="0"/>
                          <a:cs typeface="Poppins" panose="00000500000000000000" pitchFamily="2" charset="0"/>
                        </a:rPr>
                        <a:t>Review of new recruitment process is planned for October 2025.</a:t>
                      </a:r>
                      <a:endParaRPr lang="en-NZ" sz="900" dirty="0">
                        <a:solidFill>
                          <a:schemeClr val="tx1"/>
                        </a:solidFill>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99516">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C3D7DB"/>
                    </a:solidFill>
                  </a:tcPr>
                </a:tc>
                <a:extLst>
                  <a:ext uri="{0D108BD9-81ED-4DB2-BD59-A6C34878D82A}">
                    <a16:rowId xmlns:a16="http://schemas.microsoft.com/office/drawing/2014/main" val="1718955260"/>
                  </a:ext>
                </a:extLst>
              </a:tr>
              <a:tr h="319226">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kern="1200" dirty="0">
                          <a:solidFill>
                            <a:schemeClr val="tx1"/>
                          </a:solidFill>
                          <a:effectLst/>
                          <a:latin typeface="Poppins" panose="00000500000000000000" pitchFamily="2" charset="0"/>
                          <a:ea typeface="+mn-ea"/>
                          <a:cs typeface="Poppins" panose="00000500000000000000" pitchFamily="2" charset="0"/>
                        </a:rPr>
                        <a:t>The new nationally coordinated recruitment process was developed in partnership with the Health NZ Regional Directors of Training and the Royal Australian and New Zealand College of Psychiatrists.</a:t>
                      </a:r>
                      <a:endParaRPr lang="en-NZ" sz="900" dirty="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3" name="Table 2">
            <a:extLst>
              <a:ext uri="{FF2B5EF4-FFF2-40B4-BE49-F238E27FC236}">
                <a16:creationId xmlns:a16="http://schemas.microsoft.com/office/drawing/2014/main" id="{628A35B0-BC62-5471-1689-4356AA9436C3}"/>
              </a:ext>
            </a:extLst>
          </p:cNvPr>
          <p:cNvGraphicFramePr>
            <a:graphicFrameLocks noGrp="1"/>
          </p:cNvGraphicFramePr>
          <p:nvPr>
            <p:extLst>
              <p:ext uri="{D42A27DB-BD31-4B8C-83A1-F6EECF244321}">
                <p14:modId xmlns:p14="http://schemas.microsoft.com/office/powerpoint/2010/main" val="972754275"/>
              </p:ext>
            </p:extLst>
          </p:nvPr>
        </p:nvGraphicFramePr>
        <p:xfrm>
          <a:off x="413657" y="4569007"/>
          <a:ext cx="11343028" cy="1499990"/>
        </p:xfrm>
        <a:graphic>
          <a:graphicData uri="http://schemas.openxmlformats.org/drawingml/2006/table">
            <a:tbl>
              <a:tblPr firstRow="1" bandRow="1">
                <a:tableStyleId>{5C22544A-7EE6-4342-B048-85BDC9FD1C3A}</a:tableStyleId>
              </a:tblPr>
              <a:tblGrid>
                <a:gridCol w="727658">
                  <a:extLst>
                    <a:ext uri="{9D8B030D-6E8A-4147-A177-3AD203B41FA5}">
                      <a16:colId xmlns:a16="http://schemas.microsoft.com/office/drawing/2014/main" val="3709789040"/>
                    </a:ext>
                  </a:extLst>
                </a:gridCol>
                <a:gridCol w="2794214">
                  <a:extLst>
                    <a:ext uri="{9D8B030D-6E8A-4147-A177-3AD203B41FA5}">
                      <a16:colId xmlns:a16="http://schemas.microsoft.com/office/drawing/2014/main" val="3989794526"/>
                    </a:ext>
                  </a:extLst>
                </a:gridCol>
                <a:gridCol w="559654">
                  <a:extLst>
                    <a:ext uri="{9D8B030D-6E8A-4147-A177-3AD203B41FA5}">
                      <a16:colId xmlns:a16="http://schemas.microsoft.com/office/drawing/2014/main" val="2101653622"/>
                    </a:ext>
                  </a:extLst>
                </a:gridCol>
                <a:gridCol w="4986904">
                  <a:extLst>
                    <a:ext uri="{9D8B030D-6E8A-4147-A177-3AD203B41FA5}">
                      <a16:colId xmlns:a16="http://schemas.microsoft.com/office/drawing/2014/main" val="2416023039"/>
                    </a:ext>
                  </a:extLst>
                </a:gridCol>
                <a:gridCol w="2274598">
                  <a:extLst>
                    <a:ext uri="{9D8B030D-6E8A-4147-A177-3AD203B41FA5}">
                      <a16:colId xmlns:a16="http://schemas.microsoft.com/office/drawing/2014/main" val="75241826"/>
                    </a:ext>
                  </a:extLst>
                </a:gridCol>
              </a:tblGrid>
              <a:tr h="3504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006060"/>
                    </a:solidFill>
                  </a:tcPr>
                </a:tc>
                <a:extLst>
                  <a:ext uri="{0D108BD9-81ED-4DB2-BD59-A6C34878D82A}">
                    <a16:rowId xmlns:a16="http://schemas.microsoft.com/office/drawing/2014/main" val="3684623979"/>
                  </a:ext>
                </a:extLst>
              </a:tr>
              <a:tr h="6465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4.3.1</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Grow Mental Health and Addiction Capacity (Increasing post-graduate clinical psychological training capacity)</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algn="ctr"/>
                      <a:endParaRPr lang="en-NZ" sz="900" dirty="0">
                        <a:solidFill>
                          <a:schemeClr val="tx1"/>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a:solidFill>
                            <a:schemeClr val="tx1"/>
                          </a:solidFill>
                          <a:latin typeface="Poppins" panose="00000500000000000000" pitchFamily="2" charset="0"/>
                          <a:cs typeface="Poppins" panose="00000500000000000000" pitchFamily="2" charset="0"/>
                        </a:rPr>
                        <a:t>Conversations are ongoing with tertiary providers about increasing the capacity of their post graduate clinical psychology training programmes for 2026.</a:t>
                      </a:r>
                    </a:p>
                  </a:txBody>
                  <a:tcPr>
                    <a:solidFill>
                      <a:schemeClr val="bg1">
                        <a:lumMod val="95000"/>
                      </a:schemeClr>
                    </a:solidFill>
                  </a:tcPr>
                </a:tc>
                <a:tc rowSpan="3">
                  <a:txBody>
                    <a:bodyPr/>
                    <a:lstStyle/>
                    <a:p>
                      <a:r>
                        <a:rPr lang="en-NZ" sz="900" kern="1200" dirty="0">
                          <a:solidFill>
                            <a:schemeClr val="tx1"/>
                          </a:solidFill>
                          <a:effectLst/>
                          <a:latin typeface="Poppins" panose="00000500000000000000" pitchFamily="2" charset="0"/>
                          <a:ea typeface="+mn-ea"/>
                          <a:cs typeface="Poppins" panose="00000500000000000000" pitchFamily="2" charset="0"/>
                        </a:rPr>
                        <a:t>Universities, are in discussion with TEC, who make independent decisions about the numbers they train each year. Health NZ will continue to  encourage and persuade tertiary providers to increase their intakes.</a:t>
                      </a:r>
                      <a:endParaRPr lang="en-NZ" sz="900" b="0" dirty="0">
                        <a:solidFill>
                          <a:schemeClr val="tx1"/>
                        </a:solidFill>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0219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nchor="ctr">
                    <a:solidFill>
                      <a:srgbClr val="C3D7DB"/>
                    </a:solidFill>
                  </a:tcPr>
                </a:tc>
                <a:extLst>
                  <a:ext uri="{0D108BD9-81ED-4DB2-BD59-A6C34878D82A}">
                    <a16:rowId xmlns:a16="http://schemas.microsoft.com/office/drawing/2014/main" val="1718955260"/>
                  </a:ext>
                </a:extLst>
              </a:tr>
              <a:tr h="227396">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Target for 2024/25 (2025 calendar year) was achieved.</a:t>
                      </a: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8" name="Table 7">
            <a:extLst>
              <a:ext uri="{FF2B5EF4-FFF2-40B4-BE49-F238E27FC236}">
                <a16:creationId xmlns:a16="http://schemas.microsoft.com/office/drawing/2014/main" id="{BD2ED73F-B2C1-75F2-A46B-4E123729AE0B}"/>
              </a:ext>
            </a:extLst>
          </p:cNvPr>
          <p:cNvGraphicFramePr>
            <a:graphicFrameLocks noGrp="1"/>
          </p:cNvGraphicFramePr>
          <p:nvPr>
            <p:extLst>
              <p:ext uri="{D42A27DB-BD31-4B8C-83A1-F6EECF244321}">
                <p14:modId xmlns:p14="http://schemas.microsoft.com/office/powerpoint/2010/main" val="2343331603"/>
              </p:ext>
            </p:extLst>
          </p:nvPr>
        </p:nvGraphicFramePr>
        <p:xfrm>
          <a:off x="7036725" y="279235"/>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339785">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3681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2" name="Footer Placeholder 1">
            <a:extLst>
              <a:ext uri="{FF2B5EF4-FFF2-40B4-BE49-F238E27FC236}">
                <a16:creationId xmlns:a16="http://schemas.microsoft.com/office/drawing/2014/main" id="{B5E2F641-C034-9435-8E22-A496D266EB4E}"/>
              </a:ext>
            </a:extLst>
          </p:cNvPr>
          <p:cNvSpPr>
            <a:spLocks noGrp="1"/>
          </p:cNvSpPr>
          <p:nvPr>
            <p:ph type="ftr" sz="quarter" idx="11"/>
          </p:nvPr>
        </p:nvSpPr>
        <p:spPr>
          <a:xfrm>
            <a:off x="4049429" y="6036415"/>
            <a:ext cx="4114800" cy="365125"/>
          </a:xfrm>
        </p:spPr>
        <p:txBody>
          <a:bodyPr/>
          <a:lstStyle/>
          <a:p>
            <a:r>
              <a:rPr lang="en-US"/>
              <a:t>as at 30 June 2025</a:t>
            </a:r>
            <a:endParaRPr lang="en-NZ"/>
          </a:p>
        </p:txBody>
      </p:sp>
    </p:spTree>
    <p:extLst>
      <p:ext uri="{BB962C8B-B14F-4D97-AF65-F5344CB8AC3E}">
        <p14:creationId xmlns:p14="http://schemas.microsoft.com/office/powerpoint/2010/main" val="1808905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E7E42-DBDE-0C85-2097-70235BD19389}"/>
            </a:ext>
          </a:extLst>
        </p:cNvPr>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71CE771F-F242-3775-3B81-243BA8907D8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1C81D1C8-4DC2-A96B-B2A6-E100CC2DAA3C}"/>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006060"/>
                </a:solidFill>
                <a:latin typeface="Poppins" panose="00000500000000000000" pitchFamily="2" charset="0"/>
                <a:ea typeface="Times New Roman" panose="02020603050405020304" pitchFamily="18" charset="0"/>
                <a:cs typeface="Times New Roman" panose="02020603050405020304" pitchFamily="18" charset="0"/>
              </a:rPr>
              <a:t>4</a:t>
            </a:r>
            <a:endParaRPr lang="en-NZ" sz="4000" b="1"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533D410-6B29-504B-5F98-A40E7BB2077D}"/>
              </a:ext>
            </a:extLst>
          </p:cNvPr>
          <p:cNvSpPr txBox="1"/>
          <p:nvPr/>
        </p:nvSpPr>
        <p:spPr>
          <a:xfrm>
            <a:off x="2812899" y="456460"/>
            <a:ext cx="2427067" cy="584775"/>
          </a:xfrm>
          <a:prstGeom prst="rect">
            <a:avLst/>
          </a:prstGeom>
          <a:noFill/>
        </p:spPr>
        <p:txBody>
          <a:bodyPr wrap="square" rtlCol="0">
            <a:spAutoFit/>
          </a:bodyPr>
          <a:lstStyle/>
          <a:p>
            <a:r>
              <a:rPr lang="en-US" sz="1600"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Address Workforce Needs to Hit Targets</a:t>
            </a:r>
            <a:endParaRPr lang="en-NZ" sz="1600"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481493CC-D894-90E2-9D43-64142D43A7C4}"/>
              </a:ext>
            </a:extLst>
          </p:cNvPr>
          <p:cNvGraphicFramePr>
            <a:graphicFrameLocks noGrp="1"/>
          </p:cNvGraphicFramePr>
          <p:nvPr>
            <p:extLst>
              <p:ext uri="{D42A27DB-BD31-4B8C-83A1-F6EECF244321}">
                <p14:modId xmlns:p14="http://schemas.microsoft.com/office/powerpoint/2010/main" val="262674852"/>
              </p:ext>
            </p:extLst>
          </p:nvPr>
        </p:nvGraphicFramePr>
        <p:xfrm>
          <a:off x="412318" y="4189801"/>
          <a:ext cx="11343028" cy="1699107"/>
        </p:xfrm>
        <a:graphic>
          <a:graphicData uri="http://schemas.openxmlformats.org/drawingml/2006/table">
            <a:tbl>
              <a:tblPr firstRow="1" bandRow="1">
                <a:tableStyleId>{5C22544A-7EE6-4342-B048-85BDC9FD1C3A}</a:tableStyleId>
              </a:tblPr>
              <a:tblGrid>
                <a:gridCol w="743220">
                  <a:extLst>
                    <a:ext uri="{9D8B030D-6E8A-4147-A177-3AD203B41FA5}">
                      <a16:colId xmlns:a16="http://schemas.microsoft.com/office/drawing/2014/main" val="3709789040"/>
                    </a:ext>
                  </a:extLst>
                </a:gridCol>
                <a:gridCol w="2779776">
                  <a:extLst>
                    <a:ext uri="{9D8B030D-6E8A-4147-A177-3AD203B41FA5}">
                      <a16:colId xmlns:a16="http://schemas.microsoft.com/office/drawing/2014/main" val="3989794526"/>
                    </a:ext>
                  </a:extLst>
                </a:gridCol>
                <a:gridCol w="594360">
                  <a:extLst>
                    <a:ext uri="{9D8B030D-6E8A-4147-A177-3AD203B41FA5}">
                      <a16:colId xmlns:a16="http://schemas.microsoft.com/office/drawing/2014/main" val="2101653622"/>
                    </a:ext>
                  </a:extLst>
                </a:gridCol>
                <a:gridCol w="5239968">
                  <a:extLst>
                    <a:ext uri="{9D8B030D-6E8A-4147-A177-3AD203B41FA5}">
                      <a16:colId xmlns:a16="http://schemas.microsoft.com/office/drawing/2014/main" val="2416023039"/>
                    </a:ext>
                  </a:extLst>
                </a:gridCol>
                <a:gridCol w="1985704">
                  <a:extLst>
                    <a:ext uri="{9D8B030D-6E8A-4147-A177-3AD203B41FA5}">
                      <a16:colId xmlns:a16="http://schemas.microsoft.com/office/drawing/2014/main" val="3564118214"/>
                    </a:ext>
                  </a:extLst>
                </a:gridCol>
              </a:tblGrid>
              <a:tr h="3381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r>
                        <a:rPr lang="en-US" sz="800" b="1">
                          <a:latin typeface="Poppins" panose="00000500000000000000" pitchFamily="2" charset="0"/>
                          <a:cs typeface="Poppins" panose="00000500000000000000" pitchFamily="2" charset="0"/>
                        </a:rPr>
                        <a:t>Next Steps</a:t>
                      </a:r>
                      <a:endParaRPr lang="en-NZ"/>
                    </a:p>
                  </a:txBody>
                  <a:tcPr anchor="ctr">
                    <a:solidFill>
                      <a:srgbClr val="006060"/>
                    </a:solidFill>
                  </a:tcPr>
                </a:tc>
                <a:extLst>
                  <a:ext uri="{0D108BD9-81ED-4DB2-BD59-A6C34878D82A}">
                    <a16:rowId xmlns:a16="http://schemas.microsoft.com/office/drawing/2014/main" val="3684623979"/>
                  </a:ext>
                </a:extLst>
              </a:tr>
              <a:tr h="663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4.4.1</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Establish Advanced Practice Roles (Allied Health Scientific &amp; Technical)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the development of advanced practice roles across allied health, scientific, and technical professions.</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endParaRPr>
                    </a:p>
                  </a:txBody>
                  <a:tcPr>
                    <a:solidFill>
                      <a:srgbClr val="92D050"/>
                    </a:solidFill>
                  </a:tcPr>
                </a:tc>
                <a:tc>
                  <a:txBody>
                    <a:bodyPr/>
                    <a:lstStyle/>
                    <a:p>
                      <a:pPr marL="285750" indent="-2857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Advancing work with Advanced Practice Radiation Therapy workforce</a:t>
                      </a:r>
                    </a:p>
                    <a:p>
                      <a:pPr marL="285750" indent="-2857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Initial support underway for MSK Physiotherapy Advanced Practice roles.</a:t>
                      </a:r>
                    </a:p>
                  </a:txBody>
                  <a:tcPr>
                    <a:solidFill>
                      <a:schemeClr val="bg1">
                        <a:lumMod val="85000"/>
                      </a:schemeClr>
                    </a:solidFill>
                  </a:tcPr>
                </a:tc>
                <a:tc rowSpan="3">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Chief Allied Health Science and Technical-led workshops on 15 July and 2 August 2025 to plan resource allocation.</a:t>
                      </a: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9509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nchor="ctr">
                    <a:solidFill>
                      <a:srgbClr val="C3D7DB"/>
                    </a:solidFill>
                  </a:tcPr>
                </a:tc>
                <a:extLst>
                  <a:ext uri="{0D108BD9-81ED-4DB2-BD59-A6C34878D82A}">
                    <a16:rowId xmlns:a16="http://schemas.microsoft.com/office/drawing/2014/main" val="1718955260"/>
                  </a:ext>
                </a:extLst>
              </a:tr>
              <a:tr h="297027">
                <a:tc gridSpan="4">
                  <a:txBody>
                    <a:bodyPr/>
                    <a:lstStyle/>
                    <a:p>
                      <a:pPr marL="0" marR="0" lvl="0" indent="0" algn="l" rtl="0" eaLnBrk="1" fontAlgn="auto" latinLnBrk="0" hangingPunct="1">
                        <a:lnSpc>
                          <a:spcPct val="100000"/>
                        </a:lnSpc>
                        <a:spcBef>
                          <a:spcPts val="0"/>
                        </a:spcBef>
                        <a:spcAft>
                          <a:spcPts val="0"/>
                        </a:spcAft>
                        <a:buClrTx/>
                        <a:buSzTx/>
                        <a:buFontTx/>
                        <a:buNone/>
                      </a:pPr>
                      <a:endParaRPr lang="en-NZ" sz="900" dirty="0">
                        <a:latin typeface="Poppins" panose="00000500000000000000" pitchFamily="2" charset="0"/>
                        <a:cs typeface="Poppins" panose="00000500000000000000" pitchFamily="2" charset="0"/>
                      </a:endParaRP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0A5F7052-E19D-7C21-40AE-137E0B741588}"/>
              </a:ext>
            </a:extLst>
          </p:cNvPr>
          <p:cNvGraphicFramePr>
            <a:graphicFrameLocks noGrp="1"/>
          </p:cNvGraphicFramePr>
          <p:nvPr>
            <p:extLst>
              <p:ext uri="{D42A27DB-BD31-4B8C-83A1-F6EECF244321}">
                <p14:modId xmlns:p14="http://schemas.microsoft.com/office/powerpoint/2010/main" val="2801878152"/>
              </p:ext>
            </p:extLst>
          </p:nvPr>
        </p:nvGraphicFramePr>
        <p:xfrm>
          <a:off x="413657" y="1097711"/>
          <a:ext cx="11343028" cy="1493520"/>
        </p:xfrm>
        <a:graphic>
          <a:graphicData uri="http://schemas.openxmlformats.org/drawingml/2006/table">
            <a:tbl>
              <a:tblPr firstRow="1" bandRow="1">
                <a:tableStyleId>{5C22544A-7EE6-4342-B048-85BDC9FD1C3A}</a:tableStyleId>
              </a:tblPr>
              <a:tblGrid>
                <a:gridCol w="839071">
                  <a:extLst>
                    <a:ext uri="{9D8B030D-6E8A-4147-A177-3AD203B41FA5}">
                      <a16:colId xmlns:a16="http://schemas.microsoft.com/office/drawing/2014/main" val="3709789040"/>
                    </a:ext>
                  </a:extLst>
                </a:gridCol>
                <a:gridCol w="2761488">
                  <a:extLst>
                    <a:ext uri="{9D8B030D-6E8A-4147-A177-3AD203B41FA5}">
                      <a16:colId xmlns:a16="http://schemas.microsoft.com/office/drawing/2014/main" val="3989794526"/>
                    </a:ext>
                  </a:extLst>
                </a:gridCol>
                <a:gridCol w="530352">
                  <a:extLst>
                    <a:ext uri="{9D8B030D-6E8A-4147-A177-3AD203B41FA5}">
                      <a16:colId xmlns:a16="http://schemas.microsoft.com/office/drawing/2014/main" val="2101653622"/>
                    </a:ext>
                  </a:extLst>
                </a:gridCol>
                <a:gridCol w="5249137">
                  <a:extLst>
                    <a:ext uri="{9D8B030D-6E8A-4147-A177-3AD203B41FA5}">
                      <a16:colId xmlns:a16="http://schemas.microsoft.com/office/drawing/2014/main" val="2416023039"/>
                    </a:ext>
                  </a:extLst>
                </a:gridCol>
                <a:gridCol w="1962980">
                  <a:extLst>
                    <a:ext uri="{9D8B030D-6E8A-4147-A177-3AD203B41FA5}">
                      <a16:colId xmlns:a16="http://schemas.microsoft.com/office/drawing/2014/main" val="3564118214"/>
                    </a:ext>
                  </a:extLst>
                </a:gridCol>
              </a:tblGrid>
              <a:tr h="3737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6060"/>
                    </a:solidFill>
                  </a:tcPr>
                </a:tc>
                <a:extLst>
                  <a:ext uri="{0D108BD9-81ED-4DB2-BD59-A6C34878D82A}">
                    <a16:rowId xmlns:a16="http://schemas.microsoft.com/office/drawing/2014/main" val="3684623979"/>
                  </a:ext>
                </a:extLst>
              </a:tr>
              <a:tr h="4744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4.3.2 </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Grow Mental Health and Addiction Capacity (Supporting additional NESP volumes)</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solidFill>
                          <a:srgbClr val="92D050"/>
                        </a:solidFill>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a:solidFill>
                          <a:schemeClr val="tx1"/>
                        </a:solidFill>
                        <a:latin typeface="Poppins" panose="00000500000000000000" pitchFamily="2" charset="0"/>
                        <a:cs typeface="Poppins" panose="00000500000000000000" pitchFamily="2" charset="0"/>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Semester two intake of graduate nurses (NESP) for 2025 academic year (2024/25 financial year) is underway.</a:t>
                      </a:r>
                    </a:p>
                    <a:p>
                      <a:endParaRPr lang="en-NZ" sz="900" b="0" dirty="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Final NESP numbers the 2025 academic year (both Allied and Nursing) will be available in December 2025. </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15643">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dirty="0"/>
                    </a:p>
                  </a:txBody>
                  <a:tcPr anchor="ctr">
                    <a:solidFill>
                      <a:srgbClr val="C3D7DB"/>
                    </a:solidFill>
                  </a:tcPr>
                </a:tc>
                <a:extLst>
                  <a:ext uri="{0D108BD9-81ED-4DB2-BD59-A6C34878D82A}">
                    <a16:rowId xmlns:a16="http://schemas.microsoft.com/office/drawing/2014/main" val="1718955260"/>
                  </a:ext>
                </a:extLst>
              </a:tr>
              <a:tr h="34502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Poppins" panose="00000500000000000000" pitchFamily="2" charset="0"/>
                          <a:cs typeface="Poppins" panose="00000500000000000000" pitchFamily="2" charset="0"/>
                        </a:rPr>
                        <a:t>The number of people commencing New Entry to Specialist Practice (NESP) training remains strong, with 200 nurses and 51 occupational therapists and social workers commencing in semester one 2025. </a:t>
                      </a:r>
                      <a:endParaRPr lang="en-NZ" sz="900" dirty="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8" name="Table 7">
            <a:extLst>
              <a:ext uri="{FF2B5EF4-FFF2-40B4-BE49-F238E27FC236}">
                <a16:creationId xmlns:a16="http://schemas.microsoft.com/office/drawing/2014/main" id="{2282ABBE-88DC-8260-F700-05A0AB6E2179}"/>
              </a:ext>
            </a:extLst>
          </p:cNvPr>
          <p:cNvGraphicFramePr>
            <a:graphicFrameLocks noGrp="1"/>
          </p:cNvGraphicFramePr>
          <p:nvPr>
            <p:extLst>
              <p:ext uri="{D42A27DB-BD31-4B8C-83A1-F6EECF244321}">
                <p14:modId xmlns:p14="http://schemas.microsoft.com/office/powerpoint/2010/main" val="2751577762"/>
              </p:ext>
            </p:extLst>
          </p:nvPr>
        </p:nvGraphicFramePr>
        <p:xfrm>
          <a:off x="7036725" y="279235"/>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2" name="Table 1">
            <a:extLst>
              <a:ext uri="{FF2B5EF4-FFF2-40B4-BE49-F238E27FC236}">
                <a16:creationId xmlns:a16="http://schemas.microsoft.com/office/drawing/2014/main" id="{B4498C8B-6396-CF80-88B7-361CB7754995}"/>
              </a:ext>
            </a:extLst>
          </p:cNvPr>
          <p:cNvGraphicFramePr>
            <a:graphicFrameLocks noGrp="1"/>
          </p:cNvGraphicFramePr>
          <p:nvPr>
            <p:extLst>
              <p:ext uri="{D42A27DB-BD31-4B8C-83A1-F6EECF244321}">
                <p14:modId xmlns:p14="http://schemas.microsoft.com/office/powerpoint/2010/main" val="2210523867"/>
              </p:ext>
            </p:extLst>
          </p:nvPr>
        </p:nvGraphicFramePr>
        <p:xfrm>
          <a:off x="412318" y="2621209"/>
          <a:ext cx="11343028" cy="1584960"/>
        </p:xfrm>
        <a:graphic>
          <a:graphicData uri="http://schemas.openxmlformats.org/drawingml/2006/table">
            <a:tbl>
              <a:tblPr firstRow="1" bandRow="1">
                <a:tableStyleId>{5C22544A-7EE6-4342-B048-85BDC9FD1C3A}</a:tableStyleId>
              </a:tblPr>
              <a:tblGrid>
                <a:gridCol w="839071">
                  <a:extLst>
                    <a:ext uri="{9D8B030D-6E8A-4147-A177-3AD203B41FA5}">
                      <a16:colId xmlns:a16="http://schemas.microsoft.com/office/drawing/2014/main" val="3709789040"/>
                    </a:ext>
                  </a:extLst>
                </a:gridCol>
                <a:gridCol w="2761488">
                  <a:extLst>
                    <a:ext uri="{9D8B030D-6E8A-4147-A177-3AD203B41FA5}">
                      <a16:colId xmlns:a16="http://schemas.microsoft.com/office/drawing/2014/main" val="3989794526"/>
                    </a:ext>
                  </a:extLst>
                </a:gridCol>
                <a:gridCol w="530352">
                  <a:extLst>
                    <a:ext uri="{9D8B030D-6E8A-4147-A177-3AD203B41FA5}">
                      <a16:colId xmlns:a16="http://schemas.microsoft.com/office/drawing/2014/main" val="2101653622"/>
                    </a:ext>
                  </a:extLst>
                </a:gridCol>
                <a:gridCol w="5238445">
                  <a:extLst>
                    <a:ext uri="{9D8B030D-6E8A-4147-A177-3AD203B41FA5}">
                      <a16:colId xmlns:a16="http://schemas.microsoft.com/office/drawing/2014/main" val="2416023039"/>
                    </a:ext>
                  </a:extLst>
                </a:gridCol>
                <a:gridCol w="1973672">
                  <a:extLst>
                    <a:ext uri="{9D8B030D-6E8A-4147-A177-3AD203B41FA5}">
                      <a16:colId xmlns:a16="http://schemas.microsoft.com/office/drawing/2014/main" val="3564118214"/>
                    </a:ext>
                  </a:extLst>
                </a:gridCol>
              </a:tblGrid>
              <a:tr h="3044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6060"/>
                    </a:solidFill>
                  </a:tcPr>
                </a:tc>
                <a:extLst>
                  <a:ext uri="{0D108BD9-81ED-4DB2-BD59-A6C34878D82A}">
                    <a16:rowId xmlns:a16="http://schemas.microsoft.com/office/drawing/2014/main" val="3684623979"/>
                  </a:ext>
                </a:extLst>
              </a:tr>
              <a:tr h="3864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4.3.4 </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Poppins" panose="00000500000000000000" pitchFamily="2" charset="0"/>
                          <a:cs typeface="Poppins" panose="00000500000000000000" pitchFamily="2" charset="0"/>
                        </a:rPr>
                        <a:t>Grow Mental Health and Addiction Capacity (Update clinical framework and training resources)</a:t>
                      </a:r>
                      <a:endParaRPr lang="en-NZ" sz="900" dirty="0">
                        <a:solidFill>
                          <a:schemeClr val="tx1"/>
                        </a:solidFill>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dirty="0">
                        <a:solidFill>
                          <a:schemeClr val="tx1"/>
                        </a:solidFill>
                        <a:latin typeface="Poppins" panose="00000500000000000000" pitchFamily="2" charset="0"/>
                        <a:cs typeface="Poppins" panose="00000500000000000000" pitchFamily="2" charset="0"/>
                      </a:endParaRPr>
                    </a:p>
                  </a:txBody>
                  <a:tcPr>
                    <a:solidFill>
                      <a:srgbClr val="FFFF00"/>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dirty="0">
                          <a:solidFill>
                            <a:schemeClr val="tx1"/>
                          </a:solidFill>
                          <a:latin typeface="Poppins" panose="00000500000000000000" pitchFamily="2" charset="0"/>
                          <a:cs typeface="Poppins" panose="00000500000000000000" pitchFamily="2" charset="0"/>
                        </a:rPr>
                        <a:t>Obtained feedback from cultural groups.  Literature reviews now being undertaken.</a:t>
                      </a: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Stakeholder meeting to support continuity of progress in the development of the framework.  This framework supports best practice delivery and assessment of co-existing approaches across multiple settings.  </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5966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a:p>
                  </a:txBody>
                  <a:tcPr anchor="ctr">
                    <a:solidFill>
                      <a:srgbClr val="C3D7DB"/>
                    </a:solidFill>
                  </a:tcPr>
                </a:tc>
                <a:extLst>
                  <a:ext uri="{0D108BD9-81ED-4DB2-BD59-A6C34878D82A}">
                    <a16:rowId xmlns:a16="http://schemas.microsoft.com/office/drawing/2014/main" val="1718955260"/>
                  </a:ext>
                </a:extLst>
              </a:tr>
              <a:tr h="281108">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solidFill>
                          <a:srgbClr val="FF0000"/>
                        </a:solidFill>
                        <a:latin typeface="Poppins" panose="00000500000000000000" pitchFamily="2" charset="0"/>
                        <a:cs typeface="Poppins" panose="00000500000000000000" pitchFamily="2" charset="0"/>
                      </a:endParaRPr>
                    </a:p>
                  </a:txBody>
                  <a:tcPr>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800"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sp>
        <p:nvSpPr>
          <p:cNvPr id="3" name="Footer Placeholder 2">
            <a:extLst>
              <a:ext uri="{FF2B5EF4-FFF2-40B4-BE49-F238E27FC236}">
                <a16:creationId xmlns:a16="http://schemas.microsoft.com/office/drawing/2014/main" id="{ADCFD4AC-8570-06FD-349D-72AE6C8103E2}"/>
              </a:ext>
            </a:extLst>
          </p:cNvPr>
          <p:cNvSpPr>
            <a:spLocks noGrp="1"/>
          </p:cNvSpPr>
          <p:nvPr>
            <p:ph type="ftr" sz="quarter" idx="11"/>
          </p:nvPr>
        </p:nvSpPr>
        <p:spPr>
          <a:xfrm>
            <a:off x="4026432" y="6017563"/>
            <a:ext cx="4114800" cy="365125"/>
          </a:xfrm>
        </p:spPr>
        <p:txBody>
          <a:bodyPr/>
          <a:lstStyle/>
          <a:p>
            <a:r>
              <a:rPr lang="en-US"/>
              <a:t>as at 30 June 2025</a:t>
            </a:r>
            <a:endParaRPr lang="en-NZ"/>
          </a:p>
        </p:txBody>
      </p:sp>
    </p:spTree>
    <p:extLst>
      <p:ext uri="{BB962C8B-B14F-4D97-AF65-F5344CB8AC3E}">
        <p14:creationId xmlns:p14="http://schemas.microsoft.com/office/powerpoint/2010/main" val="1617664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006060"/>
                </a:solidFill>
                <a:latin typeface="Poppins" panose="00000500000000000000" pitchFamily="2" charset="0"/>
                <a:ea typeface="Times New Roman" panose="02020603050405020304" pitchFamily="18" charset="0"/>
                <a:cs typeface="Times New Roman" panose="02020603050405020304" pitchFamily="18" charset="0"/>
              </a:rPr>
              <a:t>4</a:t>
            </a:r>
            <a:endParaRPr lang="en-NZ" sz="4000" b="1"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91C76DD-DEC3-F4C4-7363-4DF5E7EE4D84}"/>
              </a:ext>
            </a:extLst>
          </p:cNvPr>
          <p:cNvSpPr txBox="1"/>
          <p:nvPr/>
        </p:nvSpPr>
        <p:spPr>
          <a:xfrm>
            <a:off x="2812899" y="456460"/>
            <a:ext cx="2427067" cy="584775"/>
          </a:xfrm>
          <a:prstGeom prst="rect">
            <a:avLst/>
          </a:prstGeom>
          <a:noFill/>
        </p:spPr>
        <p:txBody>
          <a:bodyPr wrap="square" rtlCol="0">
            <a:spAutoFit/>
          </a:bodyPr>
          <a:lstStyle/>
          <a:p>
            <a:r>
              <a:rPr lang="en-US" sz="1600"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Address Workforce Needs to Hit Targets</a:t>
            </a:r>
            <a:endParaRPr lang="en-NZ" sz="1600"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5F8D5996-FB73-637E-9FCA-7B65DADA920B}"/>
              </a:ext>
            </a:extLst>
          </p:cNvPr>
          <p:cNvGraphicFramePr>
            <a:graphicFrameLocks noGrp="1"/>
          </p:cNvGraphicFramePr>
          <p:nvPr>
            <p:extLst>
              <p:ext uri="{D42A27DB-BD31-4B8C-83A1-F6EECF244321}">
                <p14:modId xmlns:p14="http://schemas.microsoft.com/office/powerpoint/2010/main" val="1129259126"/>
              </p:ext>
            </p:extLst>
          </p:nvPr>
        </p:nvGraphicFramePr>
        <p:xfrm>
          <a:off x="368028" y="3839275"/>
          <a:ext cx="11343028" cy="1546081"/>
        </p:xfrm>
        <a:graphic>
          <a:graphicData uri="http://schemas.openxmlformats.org/drawingml/2006/table">
            <a:tbl>
              <a:tblPr firstRow="1" bandRow="1">
                <a:tableStyleId>{5C22544A-7EE6-4342-B048-85BDC9FD1C3A}</a:tableStyleId>
              </a:tblPr>
              <a:tblGrid>
                <a:gridCol w="848215">
                  <a:extLst>
                    <a:ext uri="{9D8B030D-6E8A-4147-A177-3AD203B41FA5}">
                      <a16:colId xmlns:a16="http://schemas.microsoft.com/office/drawing/2014/main" val="3709789040"/>
                    </a:ext>
                  </a:extLst>
                </a:gridCol>
                <a:gridCol w="2395728">
                  <a:extLst>
                    <a:ext uri="{9D8B030D-6E8A-4147-A177-3AD203B41FA5}">
                      <a16:colId xmlns:a16="http://schemas.microsoft.com/office/drawing/2014/main" val="3989794526"/>
                    </a:ext>
                  </a:extLst>
                </a:gridCol>
                <a:gridCol w="539496">
                  <a:extLst>
                    <a:ext uri="{9D8B030D-6E8A-4147-A177-3AD203B41FA5}">
                      <a16:colId xmlns:a16="http://schemas.microsoft.com/office/drawing/2014/main" val="2101653622"/>
                    </a:ext>
                  </a:extLst>
                </a:gridCol>
                <a:gridCol w="5606682">
                  <a:extLst>
                    <a:ext uri="{9D8B030D-6E8A-4147-A177-3AD203B41FA5}">
                      <a16:colId xmlns:a16="http://schemas.microsoft.com/office/drawing/2014/main" val="2416023039"/>
                    </a:ext>
                  </a:extLst>
                </a:gridCol>
                <a:gridCol w="1952907">
                  <a:extLst>
                    <a:ext uri="{9D8B030D-6E8A-4147-A177-3AD203B41FA5}">
                      <a16:colId xmlns:a16="http://schemas.microsoft.com/office/drawing/2014/main" val="3145064623"/>
                    </a:ext>
                  </a:extLst>
                </a:gridCol>
              </a:tblGrid>
              <a:tr h="3133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panose="00000500000000000000" pitchFamily="2" charset="0"/>
                          <a:cs typeface="Poppins" panose="00000500000000000000" pitchFamily="2" charset="0"/>
                        </a:rPr>
                        <a:t>Current Activity</a:t>
                      </a:r>
                      <a:endParaRPr lang="en-NZ" sz="800" b="1">
                        <a:latin typeface="Poppins" panose="00000500000000000000" pitchFamily="2" charset="0"/>
                        <a:cs typeface="Poppins" panose="00000500000000000000" pitchFamily="2" charset="0"/>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panose="00000500000000000000" pitchFamily="2" charset="0"/>
                          <a:cs typeface="Poppins" panose="00000500000000000000" pitchFamily="2" charset="0"/>
                        </a:rPr>
                        <a:t>Next Steps</a:t>
                      </a:r>
                      <a:endParaRPr lang="en-NZ" sz="800" b="1">
                        <a:latin typeface="Poppins" panose="00000500000000000000" pitchFamily="2" charset="0"/>
                        <a:cs typeface="Poppins" panose="00000500000000000000" pitchFamily="2" charset="0"/>
                      </a:endParaRPr>
                    </a:p>
                  </a:txBody>
                  <a:tcPr anchor="ctr">
                    <a:solidFill>
                      <a:srgbClr val="006060"/>
                    </a:solidFill>
                  </a:tcPr>
                </a:tc>
                <a:extLst>
                  <a:ext uri="{0D108BD9-81ED-4DB2-BD59-A6C34878D82A}">
                    <a16:rowId xmlns:a16="http://schemas.microsoft.com/office/drawing/2014/main" val="3684623979"/>
                  </a:ext>
                </a:extLst>
              </a:tr>
              <a:tr h="506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4.4.3</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Poppins" panose="00000500000000000000" pitchFamily="2" charset="0"/>
                          <a:cs typeface="Poppins" panose="00000500000000000000" pitchFamily="2" charset="0"/>
                        </a:rPr>
                        <a:t>Establish Advanced Practice Roles (Peer Support Specialists in Emergency Departments, Mental Health)</a:t>
                      </a:r>
                      <a:endParaRPr lang="en-NZ" sz="900">
                        <a:solidFill>
                          <a:schemeClr val="tx1"/>
                        </a:solidFill>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algn="ctr"/>
                      <a:endParaRPr lang="en-NZ" sz="900">
                        <a:solidFill>
                          <a:schemeClr val="tx1"/>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solidFill>
                            <a:schemeClr val="tx1"/>
                          </a:solidFill>
                          <a:latin typeface="Poppins" panose="00000500000000000000" pitchFamily="2" charset="0"/>
                          <a:cs typeface="Poppins" panose="00000500000000000000" pitchFamily="2" charset="0"/>
                        </a:rPr>
                        <a:t>Planning underway for the remaining three to go live: North Shore, Tauranga, and Dunedin.</a:t>
                      </a:r>
                    </a:p>
                  </a:txBody>
                  <a:tcPr>
                    <a:solidFill>
                      <a:schemeClr val="bg1">
                        <a:lumMod val="8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Dunedin expected to go live late August and others expected to go live in late October 2025.</a:t>
                      </a:r>
                    </a:p>
                  </a:txBody>
                  <a:tcPr>
                    <a:solidFill>
                      <a:schemeClr val="bg1">
                        <a:lumMod val="85000"/>
                      </a:schemeClr>
                    </a:solidFill>
                  </a:tcPr>
                </a:tc>
                <a:extLst>
                  <a:ext uri="{0D108BD9-81ED-4DB2-BD59-A6C34878D82A}">
                    <a16:rowId xmlns:a16="http://schemas.microsoft.com/office/drawing/2014/main" val="1624493470"/>
                  </a:ext>
                </a:extLst>
              </a:tr>
              <a:tr h="18076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panose="00000500000000000000" pitchFamily="2" charset="0"/>
                          <a:cs typeface="Poppins" panose="00000500000000000000" pitchFamily="2" charset="0"/>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a:p>
                  </a:txBody>
                  <a:tcPr anchor="ctr">
                    <a:solidFill>
                      <a:srgbClr val="C3D7DB"/>
                    </a:solidFill>
                  </a:tcPr>
                </a:tc>
                <a:extLst>
                  <a:ext uri="{0D108BD9-81ED-4DB2-BD59-A6C34878D82A}">
                    <a16:rowId xmlns:a16="http://schemas.microsoft.com/office/drawing/2014/main" val="1718955260"/>
                  </a:ext>
                </a:extLst>
              </a:tr>
              <a:tr h="28116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dirty="0">
                          <a:solidFill>
                            <a:schemeClr val="tx1"/>
                          </a:solidFill>
                          <a:latin typeface="Poppins" panose="00000500000000000000" pitchFamily="2" charset="0"/>
                          <a:cs typeface="Poppins" panose="00000500000000000000" pitchFamily="2" charset="0"/>
                        </a:rPr>
                        <a:t>Five of the eight Emergency Departments are now live: Counties Manukau, Te Toka Tumai Auckland, Wellington, Christchurch and Waikato.</a:t>
                      </a: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8" name="Table 7">
            <a:extLst>
              <a:ext uri="{FF2B5EF4-FFF2-40B4-BE49-F238E27FC236}">
                <a16:creationId xmlns:a16="http://schemas.microsoft.com/office/drawing/2014/main" id="{17FEBACF-E9CB-B3C9-478C-FD9D1917020E}"/>
              </a:ext>
            </a:extLst>
          </p:cNvPr>
          <p:cNvGraphicFramePr>
            <a:graphicFrameLocks noGrp="1"/>
          </p:cNvGraphicFramePr>
          <p:nvPr>
            <p:extLst>
              <p:ext uri="{D42A27DB-BD31-4B8C-83A1-F6EECF244321}">
                <p14:modId xmlns:p14="http://schemas.microsoft.com/office/powerpoint/2010/main" val="2330655163"/>
              </p:ext>
            </p:extLst>
          </p:nvPr>
        </p:nvGraphicFramePr>
        <p:xfrm>
          <a:off x="6908800" y="535927"/>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3" name="Table 2">
            <a:extLst>
              <a:ext uri="{FF2B5EF4-FFF2-40B4-BE49-F238E27FC236}">
                <a16:creationId xmlns:a16="http://schemas.microsoft.com/office/drawing/2014/main" id="{296C73CD-7AF8-A090-5312-BC59EA7CB6BE}"/>
              </a:ext>
            </a:extLst>
          </p:cNvPr>
          <p:cNvGraphicFramePr>
            <a:graphicFrameLocks noGrp="1"/>
          </p:cNvGraphicFramePr>
          <p:nvPr>
            <p:extLst>
              <p:ext uri="{D42A27DB-BD31-4B8C-83A1-F6EECF244321}">
                <p14:modId xmlns:p14="http://schemas.microsoft.com/office/powerpoint/2010/main" val="4056310992"/>
              </p:ext>
            </p:extLst>
          </p:nvPr>
        </p:nvGraphicFramePr>
        <p:xfrm>
          <a:off x="368028" y="1833683"/>
          <a:ext cx="11343028" cy="1935826"/>
        </p:xfrm>
        <a:graphic>
          <a:graphicData uri="http://schemas.openxmlformats.org/drawingml/2006/table">
            <a:tbl>
              <a:tblPr firstRow="1" bandRow="1">
                <a:tableStyleId>{5C22544A-7EE6-4342-B048-85BDC9FD1C3A}</a:tableStyleId>
              </a:tblPr>
              <a:tblGrid>
                <a:gridCol w="727658">
                  <a:extLst>
                    <a:ext uri="{9D8B030D-6E8A-4147-A177-3AD203B41FA5}">
                      <a16:colId xmlns:a16="http://schemas.microsoft.com/office/drawing/2014/main" val="3709789040"/>
                    </a:ext>
                  </a:extLst>
                </a:gridCol>
                <a:gridCol w="2450592">
                  <a:extLst>
                    <a:ext uri="{9D8B030D-6E8A-4147-A177-3AD203B41FA5}">
                      <a16:colId xmlns:a16="http://schemas.microsoft.com/office/drawing/2014/main" val="3989794526"/>
                    </a:ext>
                  </a:extLst>
                </a:gridCol>
                <a:gridCol w="504605">
                  <a:extLst>
                    <a:ext uri="{9D8B030D-6E8A-4147-A177-3AD203B41FA5}">
                      <a16:colId xmlns:a16="http://schemas.microsoft.com/office/drawing/2014/main" val="2101653622"/>
                    </a:ext>
                  </a:extLst>
                </a:gridCol>
                <a:gridCol w="5707266">
                  <a:extLst>
                    <a:ext uri="{9D8B030D-6E8A-4147-A177-3AD203B41FA5}">
                      <a16:colId xmlns:a16="http://schemas.microsoft.com/office/drawing/2014/main" val="2416023039"/>
                    </a:ext>
                  </a:extLst>
                </a:gridCol>
                <a:gridCol w="1952907">
                  <a:extLst>
                    <a:ext uri="{9D8B030D-6E8A-4147-A177-3AD203B41FA5}">
                      <a16:colId xmlns:a16="http://schemas.microsoft.com/office/drawing/2014/main" val="75241826"/>
                    </a:ext>
                  </a:extLst>
                </a:gridCol>
              </a:tblGrid>
              <a:tr h="348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006060"/>
                    </a:solidFill>
                  </a:tcPr>
                </a:tc>
                <a:extLst>
                  <a:ext uri="{0D108BD9-81ED-4DB2-BD59-A6C34878D82A}">
                    <a16:rowId xmlns:a16="http://schemas.microsoft.com/office/drawing/2014/main" val="3684623979"/>
                  </a:ext>
                </a:extLst>
              </a:tr>
              <a:tr h="9452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4.4.2</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Establish Advanced Practice Roles (RN prescribers)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the development of Registered Nurse (RN) prescriber roles to enhance primary health care capacity.</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r>
                        <a:rPr lang="en-US" sz="900" b="0" i="0" kern="1200">
                          <a:solidFill>
                            <a:schemeClr val="dk1"/>
                          </a:solidFill>
                          <a:effectLst/>
                          <a:latin typeface="Poppins" panose="00000500000000000000" pitchFamily="2" charset="0"/>
                          <a:ea typeface="+mn-ea"/>
                          <a:cs typeface="Poppins" panose="00000500000000000000" pitchFamily="2" charset="0"/>
                        </a:rPr>
                        <a:t>Draft map created showing RN prescriber distribution across priority areas</a:t>
                      </a:r>
                    </a:p>
                    <a:p>
                      <a:r>
                        <a:rPr lang="en-US" sz="900" b="0" i="0" kern="1200">
                          <a:solidFill>
                            <a:schemeClr val="dk1"/>
                          </a:solidFill>
                          <a:effectLst/>
                          <a:latin typeface="Poppins" panose="00000500000000000000" pitchFamily="2" charset="0"/>
                          <a:ea typeface="+mn-ea"/>
                          <a:cs typeface="Poppins" panose="00000500000000000000" pitchFamily="2" charset="0"/>
                        </a:rPr>
                        <a:t>Nursing Council reviewing RN prescriber education and scope</a:t>
                      </a:r>
                    </a:p>
                    <a:p>
                      <a:r>
                        <a:rPr lang="en-US" sz="900" b="0" i="0" kern="1200">
                          <a:solidFill>
                            <a:schemeClr val="dk1"/>
                          </a:solidFill>
                          <a:effectLst/>
                          <a:latin typeface="Poppins" panose="00000500000000000000" pitchFamily="2" charset="0"/>
                          <a:ea typeface="+mn-ea"/>
                          <a:cs typeface="Poppins" panose="00000500000000000000" pitchFamily="2" charset="0"/>
                        </a:rPr>
                        <a:t>Planning postgraduate scholarships for 120 primary healthcare RNs annually from 2026, including prescribing content as part of the Primary Care Tactical Action Plan initiatives</a:t>
                      </a:r>
                    </a:p>
                  </a:txBody>
                  <a:tcPr>
                    <a:solidFill>
                      <a:schemeClr val="bg1">
                        <a:lumMod val="95000"/>
                      </a:schemeClr>
                    </a:solidFill>
                  </a:tcPr>
                </a:tc>
                <a:tc rowSpan="3">
                  <a:txBody>
                    <a:bodyPr/>
                    <a:lstStyle/>
                    <a:p>
                      <a:pPr marL="285750" indent="-2857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Refine mapping to distinguish primary healthcare vs Health NZ RN prescribers.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err="1">
                          <a:solidFill>
                            <a:schemeClr val="dk1"/>
                          </a:solidFill>
                          <a:effectLst/>
                          <a:latin typeface="Poppins" panose="00000500000000000000" pitchFamily="2" charset="0"/>
                          <a:ea typeface="+mn-ea"/>
                          <a:cs typeface="Poppins" panose="00000500000000000000" pitchFamily="2" charset="0"/>
                        </a:rPr>
                        <a:t>Finalise</a:t>
                      </a:r>
                      <a:r>
                        <a:rPr lang="en-US" sz="900" b="0" i="0" kern="1200" dirty="0">
                          <a:solidFill>
                            <a:schemeClr val="dk1"/>
                          </a:solidFill>
                          <a:effectLst/>
                          <a:latin typeface="Poppins" panose="00000500000000000000" pitchFamily="2" charset="0"/>
                          <a:ea typeface="+mn-ea"/>
                          <a:cs typeface="Poppins" panose="00000500000000000000" pitchFamily="2" charset="0"/>
                        </a:rPr>
                        <a:t> and develop the scholarship pathway framework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Scholarship applications open in September 2025</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7420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a:p>
                  </a:txBody>
                  <a:tcPr anchor="ctr">
                    <a:solidFill>
                      <a:srgbClr val="C3D7DB"/>
                    </a:solidFill>
                  </a:tcPr>
                </a:tc>
                <a:extLst>
                  <a:ext uri="{0D108BD9-81ED-4DB2-BD59-A6C34878D82A}">
                    <a16:rowId xmlns:a16="http://schemas.microsoft.com/office/drawing/2014/main" val="1718955260"/>
                  </a:ext>
                </a:extLst>
              </a:tr>
              <a:tr h="321600">
                <a:tc gridSpan="4">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Draft map completed</a:t>
                      </a:r>
                    </a:p>
                    <a:p>
                      <a:r>
                        <a:rPr lang="en-US" sz="900" b="0" i="0" kern="1200" dirty="0">
                          <a:solidFill>
                            <a:schemeClr val="dk1"/>
                          </a:solidFill>
                          <a:effectLst/>
                          <a:latin typeface="Poppins" panose="00000500000000000000" pitchFamily="2" charset="0"/>
                          <a:ea typeface="+mn-ea"/>
                          <a:cs typeface="Poppins" panose="00000500000000000000" pitchFamily="2" charset="0"/>
                        </a:rPr>
                        <a:t>Education grant pathway paper in progress</a:t>
                      </a: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sp>
        <p:nvSpPr>
          <p:cNvPr id="2" name="Footer Placeholder 1">
            <a:extLst>
              <a:ext uri="{FF2B5EF4-FFF2-40B4-BE49-F238E27FC236}">
                <a16:creationId xmlns:a16="http://schemas.microsoft.com/office/drawing/2014/main" id="{FD94261D-C943-3C00-7D4A-3A0D60D14C92}"/>
              </a:ext>
            </a:extLst>
          </p:cNvPr>
          <p:cNvSpPr>
            <a:spLocks noGrp="1"/>
          </p:cNvSpPr>
          <p:nvPr>
            <p:ph type="ftr" sz="quarter" idx="11"/>
          </p:nvPr>
        </p:nvSpPr>
        <p:spPr>
          <a:xfrm>
            <a:off x="4026432" y="5956948"/>
            <a:ext cx="4114800" cy="365125"/>
          </a:xfrm>
        </p:spPr>
        <p:txBody>
          <a:bodyPr/>
          <a:lstStyle/>
          <a:p>
            <a:r>
              <a:rPr lang="en-US"/>
              <a:t>as at 30 June 2025</a:t>
            </a:r>
            <a:endParaRPr lang="en-NZ"/>
          </a:p>
        </p:txBody>
      </p:sp>
    </p:spTree>
    <p:extLst>
      <p:ext uri="{BB962C8B-B14F-4D97-AF65-F5344CB8AC3E}">
        <p14:creationId xmlns:p14="http://schemas.microsoft.com/office/powerpoint/2010/main" val="2159146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006060"/>
                </a:solidFill>
                <a:latin typeface="Poppins" panose="00000500000000000000" pitchFamily="2" charset="0"/>
                <a:ea typeface="Times New Roman" panose="02020603050405020304" pitchFamily="18" charset="0"/>
                <a:cs typeface="Times New Roman" panose="02020603050405020304" pitchFamily="18" charset="0"/>
              </a:rPr>
              <a:t>4</a:t>
            </a:r>
            <a:endParaRPr lang="en-NZ" sz="4000" b="1"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91C76DD-DEC3-F4C4-7363-4DF5E7EE4D84}"/>
              </a:ext>
            </a:extLst>
          </p:cNvPr>
          <p:cNvSpPr txBox="1"/>
          <p:nvPr/>
        </p:nvSpPr>
        <p:spPr>
          <a:xfrm>
            <a:off x="2812899" y="456460"/>
            <a:ext cx="2427067" cy="584775"/>
          </a:xfrm>
          <a:prstGeom prst="rect">
            <a:avLst/>
          </a:prstGeom>
          <a:noFill/>
        </p:spPr>
        <p:txBody>
          <a:bodyPr wrap="square" rtlCol="0">
            <a:spAutoFit/>
          </a:bodyPr>
          <a:lstStyle/>
          <a:p>
            <a:r>
              <a:rPr lang="en-US" sz="1600" kern="1400" spc="-50">
                <a:solidFill>
                  <a:srgbClr val="006060"/>
                </a:solidFill>
                <a:effectLst/>
                <a:latin typeface="Poppins" panose="00000500000000000000" pitchFamily="2" charset="0"/>
                <a:ea typeface="Times New Roman" panose="02020603050405020304" pitchFamily="18" charset="0"/>
                <a:cs typeface="Times New Roman" panose="02020603050405020304" pitchFamily="18" charset="0"/>
              </a:rPr>
              <a:t>Address Workforce Needs to Hit Targets</a:t>
            </a:r>
            <a:endParaRPr lang="en-NZ" sz="1600" kern="1400" spc="-50">
              <a:solidFill>
                <a:srgbClr val="006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628A35B0-BC62-5471-1689-4356AA9436C3}"/>
              </a:ext>
            </a:extLst>
          </p:cNvPr>
          <p:cNvGraphicFramePr>
            <a:graphicFrameLocks noGrp="1"/>
          </p:cNvGraphicFramePr>
          <p:nvPr>
            <p:extLst>
              <p:ext uri="{D42A27DB-BD31-4B8C-83A1-F6EECF244321}">
                <p14:modId xmlns:p14="http://schemas.microsoft.com/office/powerpoint/2010/main" val="383629096"/>
              </p:ext>
            </p:extLst>
          </p:nvPr>
        </p:nvGraphicFramePr>
        <p:xfrm>
          <a:off x="437201" y="3596994"/>
          <a:ext cx="11343028" cy="2062334"/>
        </p:xfrm>
        <a:graphic>
          <a:graphicData uri="http://schemas.openxmlformats.org/drawingml/2006/table">
            <a:tbl>
              <a:tblPr firstRow="1" bandRow="1">
                <a:tableStyleId>{5C22544A-7EE6-4342-B048-85BDC9FD1C3A}</a:tableStyleId>
              </a:tblPr>
              <a:tblGrid>
                <a:gridCol w="819098">
                  <a:extLst>
                    <a:ext uri="{9D8B030D-6E8A-4147-A177-3AD203B41FA5}">
                      <a16:colId xmlns:a16="http://schemas.microsoft.com/office/drawing/2014/main" val="3709789040"/>
                    </a:ext>
                  </a:extLst>
                </a:gridCol>
                <a:gridCol w="2413333">
                  <a:extLst>
                    <a:ext uri="{9D8B030D-6E8A-4147-A177-3AD203B41FA5}">
                      <a16:colId xmlns:a16="http://schemas.microsoft.com/office/drawing/2014/main" val="3989794526"/>
                    </a:ext>
                  </a:extLst>
                </a:gridCol>
                <a:gridCol w="613610">
                  <a:extLst>
                    <a:ext uri="{9D8B030D-6E8A-4147-A177-3AD203B41FA5}">
                      <a16:colId xmlns:a16="http://schemas.microsoft.com/office/drawing/2014/main" val="2101653622"/>
                    </a:ext>
                  </a:extLst>
                </a:gridCol>
                <a:gridCol w="5678905">
                  <a:extLst>
                    <a:ext uri="{9D8B030D-6E8A-4147-A177-3AD203B41FA5}">
                      <a16:colId xmlns:a16="http://schemas.microsoft.com/office/drawing/2014/main" val="2416023039"/>
                    </a:ext>
                  </a:extLst>
                </a:gridCol>
                <a:gridCol w="1818082">
                  <a:extLst>
                    <a:ext uri="{9D8B030D-6E8A-4147-A177-3AD203B41FA5}">
                      <a16:colId xmlns:a16="http://schemas.microsoft.com/office/drawing/2014/main" val="2052397307"/>
                    </a:ext>
                  </a:extLst>
                </a:gridCol>
              </a:tblGrid>
              <a:tr h="3505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006060"/>
                    </a:solidFill>
                  </a:tcPr>
                </a:tc>
                <a:tc>
                  <a:txBody>
                    <a:bodyPr/>
                    <a:lstStyle/>
                    <a:p>
                      <a:r>
                        <a:rPr lang="en-US" sz="800" b="1">
                          <a:latin typeface="Poppins"/>
                          <a:cs typeface="Poppins"/>
                        </a:rPr>
                        <a:t>Next Steps</a:t>
                      </a:r>
                      <a:endParaRPr lang="en-NZ"/>
                    </a:p>
                  </a:txBody>
                  <a:tcPr anchor="ctr">
                    <a:solidFill>
                      <a:srgbClr val="006060"/>
                    </a:solidFill>
                  </a:tcPr>
                </a:tc>
                <a:extLst>
                  <a:ext uri="{0D108BD9-81ED-4DB2-BD59-A6C34878D82A}">
                    <a16:rowId xmlns:a16="http://schemas.microsoft.com/office/drawing/2014/main" val="3684623979"/>
                  </a:ext>
                </a:extLst>
              </a:tr>
              <a:tr h="808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4.7 </a:t>
                      </a:r>
                      <a:endParaRPr lang="en-NZ" sz="900" b="0" i="0" kern="1200">
                        <a:solidFill>
                          <a:schemeClr val="dk1"/>
                        </a:solidFill>
                        <a:effectLst/>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Keep Our People While Training Overseas</a:t>
                      </a:r>
                    </a:p>
                    <a:p>
                      <a:pPr marL="0" marR="0" lvl="0" indent="0" algn="l" defTabSz="914400" rtl="0" eaLnBrk="1" fontAlgn="auto" latinLnBrk="0" hangingPunct="1">
                        <a:lnSpc>
                          <a:spcPct val="100000"/>
                        </a:lnSpc>
                        <a:spcBef>
                          <a:spcPts val="0"/>
                        </a:spcBef>
                        <a:spcAft>
                          <a:spcPts val="0"/>
                        </a:spcAft>
                        <a:buClrTx/>
                        <a:buSzTx/>
                        <a:buFontTx/>
                        <a:buNone/>
                      </a:pPr>
                      <a:r>
                        <a:rPr lang="en-US" sz="900" b="0" i="0" kern="1200">
                          <a:solidFill>
                            <a:schemeClr val="dk1"/>
                          </a:solidFill>
                          <a:effectLst/>
                          <a:latin typeface="Poppins" panose="00000500000000000000" pitchFamily="2" charset="0"/>
                          <a:ea typeface="+mn-ea"/>
                          <a:cs typeface="Poppins" panose="00000500000000000000" pitchFamily="2" charset="0"/>
                        </a:rPr>
                        <a:t>Advanced offers for Fellows</a:t>
                      </a:r>
                    </a:p>
                    <a:p>
                      <a:pPr marL="0" marR="0" lvl="0" indent="0" algn="l" defTabSz="914400" rtl="0" eaLnBrk="1" fontAlgn="auto" latinLnBrk="0" hangingPunct="1">
                        <a:lnSpc>
                          <a:spcPct val="100000"/>
                        </a:lnSpc>
                        <a:spcBef>
                          <a:spcPts val="0"/>
                        </a:spcBef>
                        <a:spcAft>
                          <a:spcPts val="0"/>
                        </a:spcAft>
                        <a:buClrTx/>
                        <a:buSzTx/>
                        <a:buFontTx/>
                        <a:buNone/>
                      </a:pPr>
                      <a:r>
                        <a:rPr lang="en-US" sz="900" b="0" i="0" kern="1200">
                          <a:solidFill>
                            <a:schemeClr val="dk1"/>
                          </a:solidFill>
                          <a:effectLst/>
                          <a:latin typeface="Poppins" panose="00000500000000000000" pitchFamily="2" charset="0"/>
                          <a:ea typeface="+mn-ea"/>
                          <a:cs typeface="Poppins" panose="00000500000000000000" pitchFamily="2" charset="0"/>
                        </a:rPr>
                        <a:t>This initiative supports the retention of health professionals who train overseas by offering advanced opportunities to return and work in Aotearoa.</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pPr>
                      <a:endParaRPr lang="en-US" sz="900" b="0" i="0" kern="1200" noProof="0">
                        <a:solidFill>
                          <a:schemeClr val="dk1"/>
                        </a:solidFill>
                        <a:effectLst/>
                        <a:latin typeface="Poppins" panose="00000500000000000000" pitchFamily="2" charset="0"/>
                        <a:ea typeface="+mn-ea"/>
                        <a:cs typeface="Poppins" panose="00000500000000000000" pitchFamily="2" charset="0"/>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pPr>
                      <a:r>
                        <a:rPr lang="en-US" sz="900" b="0" i="0" kern="1200" dirty="0">
                          <a:solidFill>
                            <a:schemeClr val="dk1"/>
                          </a:solidFill>
                          <a:effectLst/>
                          <a:latin typeface="Poppins" panose="00000500000000000000" pitchFamily="2" charset="0"/>
                          <a:ea typeface="+mn-ea"/>
                          <a:cs typeface="Poppins" panose="00000500000000000000" pitchFamily="2" charset="0"/>
                        </a:rPr>
                        <a:t>Scoping the implementation plan, including templates, guides, and district-specific needs such as communications planning.</a:t>
                      </a:r>
                      <a:endParaRPr lang="en-NZ" sz="900" b="0" i="0" kern="1200" dirty="0">
                        <a:solidFill>
                          <a:schemeClr val="dk1"/>
                        </a:solidFill>
                        <a:effectLst/>
                        <a:latin typeface="Poppins" panose="00000500000000000000" pitchFamily="2" charset="0"/>
                        <a:ea typeface="+mn-ea"/>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pPr>
                      <a:r>
                        <a:rPr lang="en-US" sz="900" b="0" i="0" kern="1200" dirty="0" err="1">
                          <a:solidFill>
                            <a:schemeClr val="dk1"/>
                          </a:solidFill>
                          <a:effectLst/>
                          <a:latin typeface="Poppins" panose="00000500000000000000" pitchFamily="2" charset="0"/>
                          <a:ea typeface="+mn-ea"/>
                          <a:cs typeface="Poppins" panose="00000500000000000000" pitchFamily="2" charset="0"/>
                        </a:rPr>
                        <a:t>Finalise</a:t>
                      </a:r>
                      <a:r>
                        <a:rPr lang="en-US" sz="900" b="0" i="0" kern="1200" dirty="0">
                          <a:solidFill>
                            <a:schemeClr val="dk1"/>
                          </a:solidFill>
                          <a:effectLst/>
                          <a:latin typeface="Poppins" panose="00000500000000000000" pitchFamily="2" charset="0"/>
                          <a:ea typeface="+mn-ea"/>
                          <a:cs typeface="Poppins" panose="00000500000000000000" pitchFamily="2" charset="0"/>
                        </a:rPr>
                        <a:t> and approve the implementation plan.</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0221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dirty="0">
                        <a:latin typeface="Poppins"/>
                        <a:cs typeface="Poppins"/>
                      </a:endParaRPr>
                    </a:p>
                  </a:txBody>
                  <a:tcPr anchor="ctr">
                    <a:solidFill>
                      <a:srgbClr val="C3D7DB"/>
                    </a:solidFill>
                  </a:tcPr>
                </a:tc>
                <a:extLst>
                  <a:ext uri="{0D108BD9-81ED-4DB2-BD59-A6C34878D82A}">
                    <a16:rowId xmlns:a16="http://schemas.microsoft.com/office/drawing/2014/main" val="1718955260"/>
                  </a:ext>
                </a:extLst>
              </a:tr>
              <a:tr h="248774">
                <a:tc gridSpan="4">
                  <a:txBody>
                    <a:bodyPr/>
                    <a:lstStyle/>
                    <a:p>
                      <a:pPr marL="0" marR="0" lvl="0" indent="0" algn="l" rtl="0" eaLnBrk="1" fontAlgn="auto" latinLnBrk="0" hangingPunct="1">
                        <a:lnSpc>
                          <a:spcPct val="100000"/>
                        </a:lnSpc>
                        <a:spcBef>
                          <a:spcPts val="0"/>
                        </a:spcBef>
                        <a:spcAft>
                          <a:spcPts val="0"/>
                        </a:spcAft>
                        <a:buClrTx/>
                        <a:buSzTx/>
                        <a:buFontTx/>
                        <a:buNone/>
                      </a:pPr>
                      <a:r>
                        <a:rPr lang="en-US" sz="900" b="0" i="0" kern="1200" dirty="0">
                          <a:solidFill>
                            <a:schemeClr val="dk1"/>
                          </a:solidFill>
                          <a:effectLst/>
                          <a:latin typeface="Poppins" panose="00000500000000000000" pitchFamily="2" charset="0"/>
                          <a:ea typeface="+mn-ea"/>
                          <a:cs typeface="Poppins" panose="00000500000000000000" pitchFamily="2" charset="0"/>
                        </a:rPr>
                        <a:t>Initial scope approved, paving the way for rollout.</a:t>
                      </a: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rtl="0" eaLnBrk="1" fontAlgn="auto" latinLnBrk="0" hangingPunct="1">
                        <a:lnSpc>
                          <a:spcPct val="100000"/>
                        </a:lnSpc>
                        <a:spcBef>
                          <a:spcPts val="0"/>
                        </a:spcBef>
                        <a:spcAft>
                          <a:spcPts val="0"/>
                        </a:spcAft>
                        <a:buClrTx/>
                        <a:buSzTx/>
                        <a:buFontTx/>
                        <a:buNone/>
                      </a:pPr>
                      <a:endParaRPr lang="en-US"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A940D43F-2A26-A1A7-E40B-11E6B72AE732}"/>
              </a:ext>
            </a:extLst>
          </p:cNvPr>
          <p:cNvGraphicFramePr>
            <a:graphicFrameLocks noGrp="1"/>
          </p:cNvGraphicFramePr>
          <p:nvPr>
            <p:extLst>
              <p:ext uri="{D42A27DB-BD31-4B8C-83A1-F6EECF244321}">
                <p14:modId xmlns:p14="http://schemas.microsoft.com/office/powerpoint/2010/main" val="754139075"/>
              </p:ext>
            </p:extLst>
          </p:nvPr>
        </p:nvGraphicFramePr>
        <p:xfrm>
          <a:off x="6977973" y="632922"/>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graphicFrame>
        <p:nvGraphicFramePr>
          <p:cNvPr id="3" name="Table 2">
            <a:extLst>
              <a:ext uri="{FF2B5EF4-FFF2-40B4-BE49-F238E27FC236}">
                <a16:creationId xmlns:a16="http://schemas.microsoft.com/office/drawing/2014/main" id="{BC63296B-E9EE-07C0-A5F7-9C02B03EB67F}"/>
              </a:ext>
            </a:extLst>
          </p:cNvPr>
          <p:cNvGraphicFramePr>
            <a:graphicFrameLocks noGrp="1"/>
          </p:cNvGraphicFramePr>
          <p:nvPr>
            <p:extLst>
              <p:ext uri="{D42A27DB-BD31-4B8C-83A1-F6EECF244321}">
                <p14:modId xmlns:p14="http://schemas.microsoft.com/office/powerpoint/2010/main" val="3277836633"/>
              </p:ext>
            </p:extLst>
          </p:nvPr>
        </p:nvGraphicFramePr>
        <p:xfrm>
          <a:off x="437201" y="1706588"/>
          <a:ext cx="11343028" cy="1767840"/>
        </p:xfrm>
        <a:graphic>
          <a:graphicData uri="http://schemas.openxmlformats.org/drawingml/2006/table">
            <a:tbl>
              <a:tblPr firstRow="1" bandRow="1">
                <a:tableStyleId>{5C22544A-7EE6-4342-B048-85BDC9FD1C3A}</a:tableStyleId>
              </a:tblPr>
              <a:tblGrid>
                <a:gridCol w="691082">
                  <a:extLst>
                    <a:ext uri="{9D8B030D-6E8A-4147-A177-3AD203B41FA5}">
                      <a16:colId xmlns:a16="http://schemas.microsoft.com/office/drawing/2014/main" val="3709789040"/>
                    </a:ext>
                  </a:extLst>
                </a:gridCol>
                <a:gridCol w="2553380">
                  <a:extLst>
                    <a:ext uri="{9D8B030D-6E8A-4147-A177-3AD203B41FA5}">
                      <a16:colId xmlns:a16="http://schemas.microsoft.com/office/drawing/2014/main" val="3989794526"/>
                    </a:ext>
                  </a:extLst>
                </a:gridCol>
                <a:gridCol w="656164">
                  <a:extLst>
                    <a:ext uri="{9D8B030D-6E8A-4147-A177-3AD203B41FA5}">
                      <a16:colId xmlns:a16="http://schemas.microsoft.com/office/drawing/2014/main" val="2101653622"/>
                    </a:ext>
                  </a:extLst>
                </a:gridCol>
                <a:gridCol w="5624320">
                  <a:extLst>
                    <a:ext uri="{9D8B030D-6E8A-4147-A177-3AD203B41FA5}">
                      <a16:colId xmlns:a16="http://schemas.microsoft.com/office/drawing/2014/main" val="2416023039"/>
                    </a:ext>
                  </a:extLst>
                </a:gridCol>
                <a:gridCol w="1818082">
                  <a:extLst>
                    <a:ext uri="{9D8B030D-6E8A-4147-A177-3AD203B41FA5}">
                      <a16:colId xmlns:a16="http://schemas.microsoft.com/office/drawing/2014/main" val="3145064623"/>
                    </a:ext>
                  </a:extLst>
                </a:gridCol>
              </a:tblGrid>
              <a:tr h="2774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006060"/>
                    </a:solidFill>
                  </a:tcPr>
                </a:tc>
                <a:tc>
                  <a:txBody>
                    <a:bodyPr/>
                    <a:lstStyle/>
                    <a:p>
                      <a:r>
                        <a:rPr lang="en-NZ" sz="1000"/>
                        <a:t>RAG</a:t>
                      </a:r>
                      <a:endParaRPr lang="en-NZ"/>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006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006060"/>
                    </a:solidFill>
                  </a:tcPr>
                </a:tc>
                <a:extLst>
                  <a:ext uri="{0D108BD9-81ED-4DB2-BD59-A6C34878D82A}">
                    <a16:rowId xmlns:a16="http://schemas.microsoft.com/office/drawing/2014/main" val="3684623979"/>
                  </a:ext>
                </a:extLst>
              </a:tr>
              <a:tr h="448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4.6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Make Better Use of Overseas-Trained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Continue to support 10 NZREX Doctors per year through each of the primary care pathway and NZREX bridging programmes.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algn="ctr"/>
                      <a:endParaRPr lang="en-NZ" sz="900" dirty="0">
                        <a:solidFill>
                          <a:srgbClr val="FFC00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171450" marR="0" lvl="0" indent="-171450" algn="l">
                        <a:lnSpc>
                          <a:spcPct val="100000"/>
                        </a:lnSpc>
                        <a:spcBef>
                          <a:spcPts val="0"/>
                        </a:spcBef>
                        <a:spcAft>
                          <a:spcPts val="0"/>
                        </a:spcAft>
                        <a:buFont typeface="Arial"/>
                        <a:buChar char="•"/>
                      </a:pPr>
                      <a:r>
                        <a:rPr lang="en-NZ" sz="900" b="0" i="0" kern="1200">
                          <a:solidFill>
                            <a:schemeClr val="dk1"/>
                          </a:solidFill>
                          <a:effectLst/>
                          <a:latin typeface="Poppins" panose="00000500000000000000" pitchFamily="2" charset="0"/>
                          <a:ea typeface="+mn-ea"/>
                          <a:cs typeface="Poppins" panose="00000500000000000000" pitchFamily="2" charset="0"/>
                        </a:rPr>
                        <a:t>Draft agreements sent to Capital &amp; Coast, Hutt Valley, and Wairarapa districts for 8 NZREX doctors. Finalising cohort numbers with Auckland Metro, Canterbury, Tairāwhiti, and MidCentral districts.</a:t>
                      </a:r>
                      <a:endParaRPr lang="en-US" sz="900">
                        <a:latin typeface="Poppins" panose="00000500000000000000" pitchFamily="2" charset="0"/>
                        <a:cs typeface="Poppins" panose="00000500000000000000" pitchFamily="2" charset="0"/>
                      </a:endParaRPr>
                    </a:p>
                  </a:txBody>
                  <a:tcPr>
                    <a:solidFill>
                      <a:schemeClr val="bg1">
                        <a:lumMod val="8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Confirm and </a:t>
                      </a:r>
                      <a:r>
                        <a:rPr lang="en-US" sz="900" b="0" i="0" kern="1200" dirty="0" err="1">
                          <a:solidFill>
                            <a:schemeClr val="dk1"/>
                          </a:solidFill>
                          <a:effectLst/>
                          <a:latin typeface="Poppins" panose="00000500000000000000" pitchFamily="2" charset="0"/>
                          <a:ea typeface="+mn-ea"/>
                          <a:cs typeface="Poppins" panose="00000500000000000000" pitchFamily="2" charset="0"/>
                        </a:rPr>
                        <a:t>formalise</a:t>
                      </a:r>
                      <a:r>
                        <a:rPr lang="en-US" sz="900" b="0" i="0" kern="1200" dirty="0">
                          <a:solidFill>
                            <a:schemeClr val="dk1"/>
                          </a:solidFill>
                          <a:effectLst/>
                          <a:latin typeface="Poppins" panose="00000500000000000000" pitchFamily="2" charset="0"/>
                          <a:ea typeface="+mn-ea"/>
                          <a:cs typeface="Poppins" panose="00000500000000000000" pitchFamily="2" charset="0"/>
                        </a:rPr>
                        <a:t> agreements for the October 2025 cohort.</a:t>
                      </a:r>
                      <a:endParaRPr lang="en-NZ" sz="900" b="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9049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 </a:t>
                      </a:r>
                    </a:p>
                  </a:txBody>
                  <a:tcPr anchor="ctr">
                    <a:solidFill>
                      <a:srgbClr val="C3D7DB"/>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b="1" kern="1200" dirty="0">
                        <a:solidFill>
                          <a:schemeClr val="dk1"/>
                        </a:solidFill>
                        <a:latin typeface="Poppins"/>
                        <a:ea typeface="+mn-ea"/>
                        <a:cs typeface="Poppins"/>
                      </a:endParaRPr>
                    </a:p>
                  </a:txBody>
                  <a:tcPr anchor="ctr">
                    <a:solidFill>
                      <a:srgbClr val="C3D7DB"/>
                    </a:solidFill>
                  </a:tcPr>
                </a:tc>
                <a:extLst>
                  <a:ext uri="{0D108BD9-81ED-4DB2-BD59-A6C34878D82A}">
                    <a16:rowId xmlns:a16="http://schemas.microsoft.com/office/drawing/2014/main" val="1718955260"/>
                  </a:ext>
                </a:extLst>
              </a:tr>
              <a:tr h="207970">
                <a:tc gridSpan="4">
                  <a:txBody>
                    <a:bodyPr/>
                    <a:lstStyle/>
                    <a:p>
                      <a:pPr marL="0" marR="0" lvl="0" indent="0" algn="l">
                        <a:lnSpc>
                          <a:spcPct val="100000"/>
                        </a:lnSpc>
                        <a:spcBef>
                          <a:spcPts val="0"/>
                        </a:spcBef>
                        <a:spcAft>
                          <a:spcPts val="0"/>
                        </a:spcAft>
                        <a:buFont typeface="Arial"/>
                        <a:buNone/>
                      </a:pPr>
                      <a:r>
                        <a:rPr lang="en-US" sz="900" b="0" i="0" kern="1200" dirty="0">
                          <a:solidFill>
                            <a:schemeClr val="dk1"/>
                          </a:solidFill>
                          <a:effectLst/>
                          <a:latin typeface="Poppins" panose="00000500000000000000" pitchFamily="2" charset="0"/>
                          <a:ea typeface="+mn-ea"/>
                          <a:cs typeface="Poppins" panose="00000500000000000000" pitchFamily="2" charset="0"/>
                        </a:rPr>
                        <a:t>10 overseas-trained doctors appointed to start in Waikato on 7 July 2025.</a:t>
                      </a:r>
                      <a:endParaRPr lang="en-US"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sp>
        <p:nvSpPr>
          <p:cNvPr id="7" name="Footer Placeholder 6">
            <a:extLst>
              <a:ext uri="{FF2B5EF4-FFF2-40B4-BE49-F238E27FC236}">
                <a16:creationId xmlns:a16="http://schemas.microsoft.com/office/drawing/2014/main" id="{9B90EAF1-42B4-3521-FABD-0D273743E4F3}"/>
              </a:ext>
            </a:extLst>
          </p:cNvPr>
          <p:cNvSpPr>
            <a:spLocks noGrp="1"/>
          </p:cNvSpPr>
          <p:nvPr>
            <p:ph type="ftr" sz="quarter" idx="11"/>
          </p:nvPr>
        </p:nvSpPr>
        <p:spPr>
          <a:xfrm>
            <a:off x="4038600" y="5954014"/>
            <a:ext cx="4114800" cy="365125"/>
          </a:xfrm>
        </p:spPr>
        <p:txBody>
          <a:bodyPr/>
          <a:lstStyle/>
          <a:p>
            <a:r>
              <a:rPr lang="en-US"/>
              <a:t>as at 30 June 2025</a:t>
            </a:r>
            <a:endParaRPr lang="en-NZ"/>
          </a:p>
        </p:txBody>
      </p:sp>
    </p:spTree>
    <p:extLst>
      <p:ext uri="{BB962C8B-B14F-4D97-AF65-F5344CB8AC3E}">
        <p14:creationId xmlns:p14="http://schemas.microsoft.com/office/powerpoint/2010/main" val="2601998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660033"/>
                </a:solidFill>
                <a:latin typeface="Poppins" panose="00000500000000000000" pitchFamily="2" charset="0"/>
                <a:ea typeface="Times New Roman" panose="02020603050405020304" pitchFamily="18" charset="0"/>
                <a:cs typeface="Times New Roman" panose="02020603050405020304" pitchFamily="18" charset="0"/>
              </a:rPr>
              <a:t>5</a:t>
            </a:r>
            <a:endParaRPr lang="en-NZ" sz="4000" b="1"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7A2995A-B2B2-6AD4-466F-A50508C7E100}"/>
              </a:ext>
            </a:extLst>
          </p:cNvPr>
          <p:cNvSpPr txBox="1"/>
          <p:nvPr/>
        </p:nvSpPr>
        <p:spPr>
          <a:xfrm>
            <a:off x="2812899" y="456460"/>
            <a:ext cx="2667016" cy="584775"/>
          </a:xfrm>
          <a:prstGeom prst="rect">
            <a:avLst/>
          </a:prstGeom>
          <a:noFill/>
        </p:spPr>
        <p:txBody>
          <a:bodyPr wrap="square" rtlCol="0">
            <a:spAutoFit/>
          </a:bodyPr>
          <a:lstStyle/>
          <a:p>
            <a:r>
              <a:rPr lang="en-US" sz="1600"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A Workforce that reflects community need </a:t>
            </a:r>
            <a:endParaRPr lang="en-NZ" sz="1600"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B5615030-25ED-0CEA-E213-435C04AFDC0C}"/>
              </a:ext>
            </a:extLst>
          </p:cNvPr>
          <p:cNvGraphicFramePr>
            <a:graphicFrameLocks noGrp="1"/>
          </p:cNvGraphicFramePr>
          <p:nvPr>
            <p:extLst>
              <p:ext uri="{D42A27DB-BD31-4B8C-83A1-F6EECF244321}">
                <p14:modId xmlns:p14="http://schemas.microsoft.com/office/powerpoint/2010/main" val="1300146793"/>
              </p:ext>
            </p:extLst>
          </p:nvPr>
        </p:nvGraphicFramePr>
        <p:xfrm>
          <a:off x="424486" y="1406111"/>
          <a:ext cx="11343028" cy="1415862"/>
        </p:xfrm>
        <a:graphic>
          <a:graphicData uri="http://schemas.openxmlformats.org/drawingml/2006/table">
            <a:tbl>
              <a:tblPr firstRow="1" bandRow="1">
                <a:tableStyleId>{5C22544A-7EE6-4342-B048-85BDC9FD1C3A}</a:tableStyleId>
              </a:tblPr>
              <a:tblGrid>
                <a:gridCol w="784207">
                  <a:extLst>
                    <a:ext uri="{9D8B030D-6E8A-4147-A177-3AD203B41FA5}">
                      <a16:colId xmlns:a16="http://schemas.microsoft.com/office/drawing/2014/main" val="3709789040"/>
                    </a:ext>
                  </a:extLst>
                </a:gridCol>
                <a:gridCol w="2448907">
                  <a:extLst>
                    <a:ext uri="{9D8B030D-6E8A-4147-A177-3AD203B41FA5}">
                      <a16:colId xmlns:a16="http://schemas.microsoft.com/office/drawing/2014/main" val="3989794526"/>
                    </a:ext>
                  </a:extLst>
                </a:gridCol>
                <a:gridCol w="521208">
                  <a:extLst>
                    <a:ext uri="{9D8B030D-6E8A-4147-A177-3AD203B41FA5}">
                      <a16:colId xmlns:a16="http://schemas.microsoft.com/office/drawing/2014/main" val="2101653622"/>
                    </a:ext>
                  </a:extLst>
                </a:gridCol>
                <a:gridCol w="5794532">
                  <a:extLst>
                    <a:ext uri="{9D8B030D-6E8A-4147-A177-3AD203B41FA5}">
                      <a16:colId xmlns:a16="http://schemas.microsoft.com/office/drawing/2014/main" val="2416023039"/>
                    </a:ext>
                  </a:extLst>
                </a:gridCol>
                <a:gridCol w="1794174">
                  <a:extLst>
                    <a:ext uri="{9D8B030D-6E8A-4147-A177-3AD203B41FA5}">
                      <a16:colId xmlns:a16="http://schemas.microsoft.com/office/drawing/2014/main" val="1630159031"/>
                    </a:ext>
                  </a:extLst>
                </a:gridCol>
              </a:tblGrid>
              <a:tr h="325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660033"/>
                    </a:solidFill>
                  </a:tcPr>
                </a:tc>
                <a:tc>
                  <a:txBody>
                    <a:bodyPr/>
                    <a:lstStyle/>
                    <a:p>
                      <a:r>
                        <a:rPr lang="en-NZ" sz="1000"/>
                        <a:t>RAG</a:t>
                      </a:r>
                      <a:endParaRPr lang="en-NZ"/>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660033"/>
                    </a:solidFill>
                  </a:tcPr>
                </a:tc>
                <a:extLst>
                  <a:ext uri="{0D108BD9-81ED-4DB2-BD59-A6C34878D82A}">
                    <a16:rowId xmlns:a16="http://schemas.microsoft.com/office/drawing/2014/main" val="3684623979"/>
                  </a:ext>
                </a:extLst>
              </a:tr>
              <a:tr h="4133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latin typeface="Poppins"/>
                          <a:cs typeface="Poppins"/>
                        </a:rPr>
                        <a:t>5.1 </a:t>
                      </a:r>
                      <a:endParaRPr lang="en-NZ" sz="1000">
                        <a:latin typeface="Poppins"/>
                        <a:cs typeface="Poppins"/>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a:cs typeface="Poppins"/>
                        </a:rPr>
                        <a:t>Adopt Common Cultural Safety Expectations</a:t>
                      </a:r>
                      <a:endParaRPr lang="en-NZ" sz="900" dirty="0">
                        <a:latin typeface="Poppins"/>
                        <a:cs typeface="Poppins"/>
                      </a:endParaRPr>
                    </a:p>
                  </a:txBody>
                  <a:tcPr>
                    <a:solidFill>
                      <a:schemeClr val="bg1">
                        <a:lumMod val="95000"/>
                      </a:schemeClr>
                    </a:solidFill>
                  </a:tcPr>
                </a:tc>
                <a:tc>
                  <a:txBody>
                    <a:bodyPr/>
                    <a:lstStyle/>
                    <a:p>
                      <a:pPr algn="ctr"/>
                      <a:endParaRPr lang="en-NZ">
                        <a:solidFill>
                          <a:srgbClr val="92D050"/>
                        </a:solidFill>
                        <a:latin typeface="Wingdings"/>
                        <a:cs typeface="Poppins"/>
                        <a:sym typeface="Wingdings"/>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pPr>
                      <a:r>
                        <a:rPr lang="en-NZ" sz="900" b="0" i="0" kern="1200" dirty="0">
                          <a:solidFill>
                            <a:schemeClr val="dk1"/>
                          </a:solidFill>
                          <a:effectLst/>
                          <a:latin typeface="Poppins"/>
                          <a:ea typeface="+mn-ea"/>
                          <a:cs typeface="Poppins"/>
                        </a:rPr>
                        <a:t>Gender Affirmation Policy and Diversity Policies developed</a:t>
                      </a:r>
                    </a:p>
                    <a:p>
                      <a:pPr marL="0" marR="0" lvl="0" indent="0" algn="l" defTabSz="914400" rtl="0" eaLnBrk="1" fontAlgn="auto" latinLnBrk="0" hangingPunct="1">
                        <a:lnSpc>
                          <a:spcPct val="100000"/>
                        </a:lnSpc>
                        <a:spcBef>
                          <a:spcPts val="0"/>
                        </a:spcBef>
                        <a:spcAft>
                          <a:spcPts val="0"/>
                        </a:spcAft>
                        <a:buClrTx/>
                        <a:buSzTx/>
                        <a:buFontTx/>
                        <a:buNone/>
                      </a:pPr>
                      <a:r>
                        <a:rPr lang="en-NZ" sz="900" b="0" i="0" kern="1200" dirty="0">
                          <a:solidFill>
                            <a:schemeClr val="dk1"/>
                          </a:solidFill>
                          <a:effectLst/>
                          <a:latin typeface="Poppins"/>
                          <a:ea typeface="+mn-ea"/>
                          <a:cs typeface="Poppins"/>
                        </a:rPr>
                        <a:t>Rainbow awareness training and e-learning developed</a:t>
                      </a:r>
                    </a:p>
                    <a:p>
                      <a:pPr marL="0" marR="0" lvl="0" indent="0" algn="l" defTabSz="914400" rtl="0" eaLnBrk="1" fontAlgn="auto" latinLnBrk="0" hangingPunct="1">
                        <a:lnSpc>
                          <a:spcPct val="100000"/>
                        </a:lnSpc>
                        <a:spcBef>
                          <a:spcPts val="0"/>
                        </a:spcBef>
                        <a:spcAft>
                          <a:spcPts val="0"/>
                        </a:spcAft>
                        <a:buClrTx/>
                        <a:buSzTx/>
                        <a:buFontTx/>
                        <a:buNone/>
                      </a:pPr>
                      <a:r>
                        <a:rPr lang="en-NZ" sz="900" b="0" i="0" kern="1200" dirty="0">
                          <a:solidFill>
                            <a:schemeClr val="dk1"/>
                          </a:solidFill>
                          <a:effectLst/>
                          <a:latin typeface="Poppins"/>
                          <a:ea typeface="+mn-ea"/>
                          <a:cs typeface="Poppins"/>
                        </a:rPr>
                        <a:t>Launch of National diversity and inclusions intranet hub</a:t>
                      </a: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0" i="0" kern="1200" dirty="0">
                          <a:solidFill>
                            <a:schemeClr val="dk1"/>
                          </a:solidFill>
                          <a:effectLst/>
                          <a:latin typeface="Poppins"/>
                          <a:ea typeface="+mn-ea"/>
                          <a:cs typeface="Poppins"/>
                        </a:rPr>
                        <a:t>Publication and implementation of policies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b="0" i="0" kern="1200" dirty="0">
                          <a:solidFill>
                            <a:schemeClr val="dk1"/>
                          </a:solidFill>
                          <a:effectLst/>
                          <a:latin typeface="Poppins"/>
                          <a:ea typeface="+mn-ea"/>
                          <a:cs typeface="Poppins"/>
                        </a:rPr>
                        <a:t>Launch of Pacific e-learning </a:t>
                      </a: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52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a:t>
                      </a:r>
                    </a:p>
                  </a:txBody>
                  <a:tcPr anchor="ctr">
                    <a:solidFill>
                      <a:srgbClr val="F0E0E5"/>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dirty="0">
                        <a:latin typeface="Poppins"/>
                        <a:cs typeface="Poppins"/>
                      </a:endParaRPr>
                    </a:p>
                  </a:txBody>
                  <a:tcPr anchor="ctr">
                    <a:solidFill>
                      <a:srgbClr val="F0E0E5"/>
                    </a:solidFill>
                  </a:tcPr>
                </a:tc>
                <a:extLst>
                  <a:ext uri="{0D108BD9-81ED-4DB2-BD59-A6C34878D82A}">
                    <a16:rowId xmlns:a16="http://schemas.microsoft.com/office/drawing/2014/main" val="1718955260"/>
                  </a:ext>
                </a:extLst>
              </a:tr>
              <a:tr h="263862">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Poppins"/>
                          <a:ea typeface="+mn-ea"/>
                          <a:cs typeface="Poppins"/>
                        </a:rPr>
                        <a:t>15 training sessions delivered to Health NZ teams to support cultural safety expectations</a:t>
                      </a:r>
                      <a:endParaRPr lang="en-NZ" sz="900" kern="1200" dirty="0">
                        <a:solidFill>
                          <a:schemeClr val="dk1"/>
                        </a:solidFill>
                        <a:latin typeface="Poppins"/>
                        <a:ea typeface="+mn-ea"/>
                        <a:cs typeface="Poppins"/>
                      </a:endParaRP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a:cs typeface="Poppins"/>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E2700F36-5449-D2C7-4660-61CCB5C19F5E}"/>
              </a:ext>
            </a:extLst>
          </p:cNvPr>
          <p:cNvGraphicFramePr>
            <a:graphicFrameLocks noGrp="1"/>
          </p:cNvGraphicFramePr>
          <p:nvPr>
            <p:extLst>
              <p:ext uri="{D42A27DB-BD31-4B8C-83A1-F6EECF244321}">
                <p14:modId xmlns:p14="http://schemas.microsoft.com/office/powerpoint/2010/main" val="956008786"/>
              </p:ext>
            </p:extLst>
          </p:nvPr>
        </p:nvGraphicFramePr>
        <p:xfrm>
          <a:off x="413657" y="2931076"/>
          <a:ext cx="11343028" cy="1681781"/>
        </p:xfrm>
        <a:graphic>
          <a:graphicData uri="http://schemas.openxmlformats.org/drawingml/2006/table">
            <a:tbl>
              <a:tblPr firstRow="1" bandRow="1">
                <a:tableStyleId>{5C22544A-7EE6-4342-B048-85BDC9FD1C3A}</a:tableStyleId>
              </a:tblPr>
              <a:tblGrid>
                <a:gridCol w="700226">
                  <a:extLst>
                    <a:ext uri="{9D8B030D-6E8A-4147-A177-3AD203B41FA5}">
                      <a16:colId xmlns:a16="http://schemas.microsoft.com/office/drawing/2014/main" val="3709789040"/>
                    </a:ext>
                  </a:extLst>
                </a:gridCol>
                <a:gridCol w="2551176">
                  <a:extLst>
                    <a:ext uri="{9D8B030D-6E8A-4147-A177-3AD203B41FA5}">
                      <a16:colId xmlns:a16="http://schemas.microsoft.com/office/drawing/2014/main" val="3989794526"/>
                    </a:ext>
                  </a:extLst>
                </a:gridCol>
                <a:gridCol w="475488">
                  <a:extLst>
                    <a:ext uri="{9D8B030D-6E8A-4147-A177-3AD203B41FA5}">
                      <a16:colId xmlns:a16="http://schemas.microsoft.com/office/drawing/2014/main" val="2101653622"/>
                    </a:ext>
                  </a:extLst>
                </a:gridCol>
                <a:gridCol w="5854058">
                  <a:extLst>
                    <a:ext uri="{9D8B030D-6E8A-4147-A177-3AD203B41FA5}">
                      <a16:colId xmlns:a16="http://schemas.microsoft.com/office/drawing/2014/main" val="2416023039"/>
                    </a:ext>
                  </a:extLst>
                </a:gridCol>
                <a:gridCol w="1762080">
                  <a:extLst>
                    <a:ext uri="{9D8B030D-6E8A-4147-A177-3AD203B41FA5}">
                      <a16:colId xmlns:a16="http://schemas.microsoft.com/office/drawing/2014/main" val="75241826"/>
                    </a:ext>
                  </a:extLst>
                </a:gridCol>
              </a:tblGrid>
              <a:tr h="3614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660033"/>
                    </a:solidFill>
                  </a:tcPr>
                </a:tc>
                <a:tc>
                  <a:txBody>
                    <a:bodyPr/>
                    <a:lstStyle/>
                    <a:p>
                      <a:r>
                        <a:rPr lang="en-NZ" sz="1000"/>
                        <a:t>RAG</a:t>
                      </a:r>
                      <a:endParaRPr lang="en-NZ"/>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660033"/>
                    </a:solidFill>
                  </a:tcPr>
                </a:tc>
                <a:extLst>
                  <a:ext uri="{0D108BD9-81ED-4DB2-BD59-A6C34878D82A}">
                    <a16:rowId xmlns:a16="http://schemas.microsoft.com/office/drawing/2014/main" val="3684623979"/>
                  </a:ext>
                </a:extLst>
              </a:tr>
              <a:tr h="7089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900">
                          <a:latin typeface="Poppins"/>
                          <a:cs typeface="Poppins"/>
                        </a:rPr>
                        <a:t>5.3 </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a:latin typeface="Poppins"/>
                          <a:cs typeface="Poppins"/>
                        </a:rPr>
                        <a:t>Invest Appropriately in Māori Focused Programmes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a:ea typeface="+mn-ea"/>
                          <a:cs typeface="Poppins"/>
                        </a:rPr>
                        <a:t>This initiative supports programmes that strengthen the Māori health workforce pipeline.</a:t>
                      </a:r>
                      <a:endParaRPr lang="en-NZ" sz="900">
                        <a:latin typeface="Poppins"/>
                        <a:cs typeface="Poppins"/>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latin typeface="Poppins" panose="00000500000000000000" pitchFamily="2" charset="0"/>
                        <a:cs typeface="Poppins" panose="00000500000000000000" pitchFamily="2" charset="0"/>
                      </a:endParaRPr>
                    </a:p>
                    <a:p>
                      <a:pPr lvl="0" algn="ctr">
                        <a:buNone/>
                      </a:pPr>
                      <a:endParaRPr lang="en-US" sz="900">
                        <a:latin typeface="Poppins" panose="00000500000000000000" pitchFamily="2" charset="0"/>
                        <a:cs typeface="Poppins" panose="00000500000000000000" pitchFamily="2" charset="0"/>
                      </a:endParaRPr>
                    </a:p>
                  </a:txBody>
                  <a:tcPr>
                    <a:solidFill>
                      <a:srgbClr val="92D050"/>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b="0" i="0" kern="1200">
                          <a:solidFill>
                            <a:schemeClr val="dk1"/>
                          </a:solidFill>
                          <a:effectLst/>
                          <a:latin typeface="Poppins"/>
                          <a:ea typeface="+mn-ea"/>
                          <a:cs typeface="Poppins"/>
                        </a:rPr>
                        <a:t>Reviewing existing programme and investment  and renewing support for those with proven impact. </a:t>
                      </a: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a:ea typeface="+mn-ea"/>
                          <a:cs typeface="Poppins"/>
                        </a:rPr>
                        <a:t>Continue progressing the renewal process and </a:t>
                      </a:r>
                      <a:r>
                        <a:rPr lang="en-US" sz="900" b="0" i="0" kern="1200" dirty="0" err="1">
                          <a:solidFill>
                            <a:schemeClr val="dk1"/>
                          </a:solidFill>
                          <a:effectLst/>
                          <a:latin typeface="Poppins"/>
                          <a:ea typeface="+mn-ea"/>
                          <a:cs typeface="Poppins"/>
                        </a:rPr>
                        <a:t>finalise</a:t>
                      </a:r>
                      <a:r>
                        <a:rPr lang="en-US" sz="900" b="0" i="0" kern="1200" dirty="0">
                          <a:solidFill>
                            <a:schemeClr val="dk1"/>
                          </a:solidFill>
                          <a:effectLst/>
                          <a:latin typeface="Poppins"/>
                          <a:ea typeface="+mn-ea"/>
                          <a:cs typeface="Poppins"/>
                        </a:rPr>
                        <a:t> the investment paper.</a:t>
                      </a:r>
                      <a:endParaRPr lang="en-NZ" sz="900" b="0" dirty="0">
                        <a:latin typeface="Poppins"/>
                        <a:cs typeface="Poppins"/>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208521">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a:t>
                      </a:r>
                    </a:p>
                  </a:txBody>
                  <a:tcPr anchor="ctr">
                    <a:solidFill>
                      <a:srgbClr val="F0E0E5"/>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nchor="ctr">
                    <a:solidFill>
                      <a:srgbClr val="F0E0E5"/>
                    </a:solidFill>
                  </a:tcPr>
                </a:tc>
                <a:extLst>
                  <a:ext uri="{0D108BD9-81ED-4DB2-BD59-A6C34878D82A}">
                    <a16:rowId xmlns:a16="http://schemas.microsoft.com/office/drawing/2014/main" val="1718955260"/>
                  </a:ext>
                </a:extLst>
              </a:tr>
              <a:tr h="279701">
                <a:tc gridSpan="4">
                  <a:txBody>
                    <a:bodyPr/>
                    <a:lstStyle/>
                    <a:p>
                      <a:pPr marL="0" marR="0" lvl="0" indent="0" algn="l" rtl="0" eaLnBrk="1" fontAlgn="auto" latinLnBrk="0" hangingPunct="1">
                        <a:lnSpc>
                          <a:spcPct val="100000"/>
                        </a:lnSpc>
                        <a:spcBef>
                          <a:spcPts val="0"/>
                        </a:spcBef>
                        <a:spcAft>
                          <a:spcPts val="0"/>
                        </a:spcAft>
                        <a:buClrTx/>
                        <a:buSzTx/>
                        <a:buFontTx/>
                        <a:buNone/>
                      </a:pPr>
                      <a:r>
                        <a:rPr lang="en-US" sz="900" b="0" i="0" kern="1200" dirty="0">
                          <a:solidFill>
                            <a:schemeClr val="dk1"/>
                          </a:solidFill>
                          <a:effectLst/>
                          <a:latin typeface="Poppins"/>
                          <a:ea typeface="+mn-ea"/>
                          <a:cs typeface="Poppins"/>
                        </a:rPr>
                        <a:t>Strategic shift toward funding </a:t>
                      </a:r>
                      <a:r>
                        <a:rPr lang="en-US" sz="900" b="0" i="0" kern="1200" dirty="0" err="1">
                          <a:solidFill>
                            <a:schemeClr val="dk1"/>
                          </a:solidFill>
                          <a:effectLst/>
                          <a:latin typeface="Poppins"/>
                          <a:ea typeface="+mn-ea"/>
                          <a:cs typeface="Poppins"/>
                        </a:rPr>
                        <a:t>programmes</a:t>
                      </a:r>
                      <a:r>
                        <a:rPr lang="en-US" sz="900" b="0" i="0" kern="1200" dirty="0">
                          <a:solidFill>
                            <a:schemeClr val="dk1"/>
                          </a:solidFill>
                          <a:effectLst/>
                          <a:latin typeface="Poppins"/>
                          <a:ea typeface="+mn-ea"/>
                          <a:cs typeface="Poppins"/>
                        </a:rPr>
                        <a:t> that effectively grow Māori workforce capacity.</a:t>
                      </a:r>
                      <a:endParaRPr lang="en-NZ" sz="900" dirty="0">
                        <a:latin typeface="Poppins"/>
                        <a:cs typeface="Poppins"/>
                      </a:endParaRP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dirty="0"/>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D19DC157-A179-B822-0393-6F3376FDE359}"/>
              </a:ext>
            </a:extLst>
          </p:cNvPr>
          <p:cNvGraphicFramePr>
            <a:graphicFrameLocks noGrp="1"/>
          </p:cNvGraphicFramePr>
          <p:nvPr>
            <p:extLst>
              <p:ext uri="{D42A27DB-BD31-4B8C-83A1-F6EECF244321}">
                <p14:modId xmlns:p14="http://schemas.microsoft.com/office/powerpoint/2010/main" val="474028429"/>
              </p:ext>
            </p:extLst>
          </p:nvPr>
        </p:nvGraphicFramePr>
        <p:xfrm>
          <a:off x="6977973" y="336380"/>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4" name="Footer Placeholder 3">
            <a:extLst>
              <a:ext uri="{FF2B5EF4-FFF2-40B4-BE49-F238E27FC236}">
                <a16:creationId xmlns:a16="http://schemas.microsoft.com/office/drawing/2014/main" id="{9F742C1D-E718-B4E1-7411-2BFCDBFC44AE}"/>
              </a:ext>
            </a:extLst>
          </p:cNvPr>
          <p:cNvSpPr>
            <a:spLocks noGrp="1"/>
          </p:cNvSpPr>
          <p:nvPr>
            <p:ph type="ftr" sz="quarter" idx="11"/>
          </p:nvPr>
        </p:nvSpPr>
        <p:spPr>
          <a:xfrm>
            <a:off x="4027771" y="5926582"/>
            <a:ext cx="4114800" cy="365125"/>
          </a:xfrm>
        </p:spPr>
        <p:txBody>
          <a:bodyPr/>
          <a:lstStyle/>
          <a:p>
            <a:r>
              <a:rPr lang="en-US"/>
              <a:t>as at 30 June 2025</a:t>
            </a:r>
            <a:endParaRPr lang="en-NZ"/>
          </a:p>
        </p:txBody>
      </p:sp>
    </p:spTree>
    <p:extLst>
      <p:ext uri="{BB962C8B-B14F-4D97-AF65-F5344CB8AC3E}">
        <p14:creationId xmlns:p14="http://schemas.microsoft.com/office/powerpoint/2010/main" val="2090922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660033"/>
                </a:solidFill>
                <a:latin typeface="Poppins" panose="00000500000000000000" pitchFamily="2" charset="0"/>
                <a:ea typeface="Times New Roman" panose="02020603050405020304" pitchFamily="18" charset="0"/>
                <a:cs typeface="Times New Roman" panose="02020603050405020304" pitchFamily="18" charset="0"/>
              </a:rPr>
              <a:t>5</a:t>
            </a:r>
            <a:endParaRPr lang="en-NZ" sz="4000" b="1"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7A2995A-B2B2-6AD4-466F-A50508C7E100}"/>
              </a:ext>
            </a:extLst>
          </p:cNvPr>
          <p:cNvSpPr txBox="1"/>
          <p:nvPr/>
        </p:nvSpPr>
        <p:spPr>
          <a:xfrm>
            <a:off x="2812899" y="456460"/>
            <a:ext cx="2667016" cy="584775"/>
          </a:xfrm>
          <a:prstGeom prst="rect">
            <a:avLst/>
          </a:prstGeom>
          <a:noFill/>
        </p:spPr>
        <p:txBody>
          <a:bodyPr wrap="square" rtlCol="0">
            <a:spAutoFit/>
          </a:bodyPr>
          <a:lstStyle/>
          <a:p>
            <a:r>
              <a:rPr lang="en-US" sz="1600"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A Workforce that reflects community need </a:t>
            </a:r>
            <a:endParaRPr lang="en-NZ" sz="1600"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3683A994-24E0-6D84-C41A-98869EBA89BD}"/>
              </a:ext>
            </a:extLst>
          </p:cNvPr>
          <p:cNvGraphicFramePr>
            <a:graphicFrameLocks noGrp="1"/>
          </p:cNvGraphicFramePr>
          <p:nvPr>
            <p:extLst>
              <p:ext uri="{D42A27DB-BD31-4B8C-83A1-F6EECF244321}">
                <p14:modId xmlns:p14="http://schemas.microsoft.com/office/powerpoint/2010/main" val="429923944"/>
              </p:ext>
            </p:extLst>
          </p:nvPr>
        </p:nvGraphicFramePr>
        <p:xfrm>
          <a:off x="424486" y="1171523"/>
          <a:ext cx="11343028" cy="2846076"/>
        </p:xfrm>
        <a:graphic>
          <a:graphicData uri="http://schemas.openxmlformats.org/drawingml/2006/table">
            <a:tbl>
              <a:tblPr firstRow="1" bandRow="1">
                <a:tableStyleId>{5C22544A-7EE6-4342-B048-85BDC9FD1C3A}</a:tableStyleId>
              </a:tblPr>
              <a:tblGrid>
                <a:gridCol w="714446">
                  <a:extLst>
                    <a:ext uri="{9D8B030D-6E8A-4147-A177-3AD203B41FA5}">
                      <a16:colId xmlns:a16="http://schemas.microsoft.com/office/drawing/2014/main" val="3709789040"/>
                    </a:ext>
                  </a:extLst>
                </a:gridCol>
                <a:gridCol w="2474632">
                  <a:extLst>
                    <a:ext uri="{9D8B030D-6E8A-4147-A177-3AD203B41FA5}">
                      <a16:colId xmlns:a16="http://schemas.microsoft.com/office/drawing/2014/main" val="3989794526"/>
                    </a:ext>
                  </a:extLst>
                </a:gridCol>
                <a:gridCol w="640080">
                  <a:extLst>
                    <a:ext uri="{9D8B030D-6E8A-4147-A177-3AD203B41FA5}">
                      <a16:colId xmlns:a16="http://schemas.microsoft.com/office/drawing/2014/main" val="2101653622"/>
                    </a:ext>
                  </a:extLst>
                </a:gridCol>
                <a:gridCol w="5368821">
                  <a:extLst>
                    <a:ext uri="{9D8B030D-6E8A-4147-A177-3AD203B41FA5}">
                      <a16:colId xmlns:a16="http://schemas.microsoft.com/office/drawing/2014/main" val="2416023039"/>
                    </a:ext>
                  </a:extLst>
                </a:gridCol>
                <a:gridCol w="2145049">
                  <a:extLst>
                    <a:ext uri="{9D8B030D-6E8A-4147-A177-3AD203B41FA5}">
                      <a16:colId xmlns:a16="http://schemas.microsoft.com/office/drawing/2014/main" val="3145064623"/>
                    </a:ext>
                  </a:extLst>
                </a:gridCol>
              </a:tblGrid>
              <a:tr h="3605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660033"/>
                    </a:solidFill>
                  </a:tcPr>
                </a:tc>
                <a:tc>
                  <a:txBody>
                    <a:bodyPr/>
                    <a:lstStyle/>
                    <a:p>
                      <a:r>
                        <a:rPr lang="en-NZ" sz="1000"/>
                        <a:t>RAG</a:t>
                      </a:r>
                      <a:endParaRPr lang="en-NZ"/>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a:latin typeface="Poppins"/>
                          <a:cs typeface="Poppins"/>
                        </a:rPr>
                        <a:t>Current Activity</a:t>
                      </a:r>
                      <a:endParaRPr lang="en-NZ" sz="800" b="1">
                        <a:latin typeface="Poppins"/>
                        <a:cs typeface="Poppins"/>
                      </a:endParaRP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latin typeface="Poppins"/>
                          <a:cs typeface="Poppins"/>
                        </a:rPr>
                        <a:t>Next Steps</a:t>
                      </a:r>
                      <a:endParaRPr lang="en-NZ" sz="800" b="1">
                        <a:latin typeface="Poppins"/>
                        <a:cs typeface="Poppins"/>
                      </a:endParaRPr>
                    </a:p>
                  </a:txBody>
                  <a:tcPr anchor="ctr">
                    <a:solidFill>
                      <a:srgbClr val="660033"/>
                    </a:solidFill>
                  </a:tcPr>
                </a:tc>
                <a:extLst>
                  <a:ext uri="{0D108BD9-81ED-4DB2-BD59-A6C34878D82A}">
                    <a16:rowId xmlns:a16="http://schemas.microsoft.com/office/drawing/2014/main" val="3684623979"/>
                  </a:ext>
                </a:extLst>
              </a:tr>
              <a:tr h="15669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latin typeface="Poppins"/>
                          <a:cs typeface="Poppins"/>
                        </a:rPr>
                        <a:t>5.5</a:t>
                      </a:r>
                      <a:endParaRPr lang="en-NZ" sz="1000">
                        <a:latin typeface="Poppins"/>
                        <a:cs typeface="Poppins"/>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a:cs typeface="Poppins"/>
                        </a:rPr>
                        <a:t>Invest Appropriately in Pacific Focused </a:t>
                      </a:r>
                      <a:r>
                        <a:rPr lang="en-US" sz="900" dirty="0" err="1">
                          <a:latin typeface="Poppins"/>
                          <a:cs typeface="Poppins"/>
                        </a:rPr>
                        <a:t>Programmes</a:t>
                      </a:r>
                      <a:r>
                        <a:rPr lang="en-US" sz="900" dirty="0">
                          <a:latin typeface="Poppins"/>
                          <a:cs typeface="Poppi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a:ea typeface="+mn-ea"/>
                          <a:cs typeface="Poppins"/>
                        </a:rPr>
                        <a:t>This initiative supports Pacific health workforce development through targeted education and pilot </a:t>
                      </a:r>
                      <a:r>
                        <a:rPr lang="en-US" sz="900" b="0" i="0" kern="1200" dirty="0" err="1">
                          <a:solidFill>
                            <a:schemeClr val="dk1"/>
                          </a:solidFill>
                          <a:effectLst/>
                          <a:latin typeface="Poppins"/>
                          <a:ea typeface="+mn-ea"/>
                          <a:cs typeface="Poppins"/>
                        </a:rPr>
                        <a:t>programmes</a:t>
                      </a:r>
                      <a:r>
                        <a:rPr lang="en-US" sz="900" b="0" i="0" kern="1200" dirty="0">
                          <a:solidFill>
                            <a:schemeClr val="dk1"/>
                          </a:solidFill>
                          <a:effectLst/>
                          <a:latin typeface="Poppins"/>
                          <a:ea typeface="+mn-ea"/>
                          <a:cs typeface="Poppins"/>
                        </a:rPr>
                        <a:t>.</a:t>
                      </a:r>
                      <a:endParaRPr lang="en-NZ" sz="900" dirty="0">
                        <a:latin typeface="Poppins"/>
                        <a:cs typeface="Poppins"/>
                      </a:endParaRPr>
                    </a:p>
                  </a:txBody>
                  <a:tcPr>
                    <a:solidFill>
                      <a:schemeClr val="bg1">
                        <a:lumMod val="85000"/>
                      </a:schemeClr>
                    </a:solidFill>
                  </a:tcPr>
                </a:tc>
                <a:tc>
                  <a:txBody>
                    <a:bodyPr/>
                    <a:lstStyle/>
                    <a:p>
                      <a:pPr algn="ctr"/>
                      <a:endParaRPr lang="en-NZ">
                        <a:solidFill>
                          <a:srgbClr val="92D050"/>
                        </a:solidFill>
                        <a:latin typeface="Wingdings"/>
                        <a:cs typeface="Poppins"/>
                        <a:sym typeface="Wingdings"/>
                      </a:endParaRPr>
                    </a:p>
                  </a:txBody>
                  <a:tcPr>
                    <a:solidFill>
                      <a:srgbClr val="92D050"/>
                    </a:solidFill>
                  </a:tcPr>
                </a:tc>
                <a:tc>
                  <a:txBody>
                    <a:bodyPr/>
                    <a:lstStyle/>
                    <a:p>
                      <a:pPr marL="171450" indent="-171450">
                        <a:buFont typeface="Arial" panose="020B0604020202020204" pitchFamily="34" charset="0"/>
                        <a:buChar char="•"/>
                      </a:pPr>
                      <a:r>
                        <a:rPr lang="en-US" sz="900" b="0" i="0" u="none" strike="noStrike" kern="1200" noProof="0" dirty="0">
                          <a:solidFill>
                            <a:schemeClr val="dk1"/>
                          </a:solidFill>
                          <a:effectLst/>
                          <a:latin typeface="Poppins"/>
                        </a:rPr>
                        <a:t>Cohort 1 and Cohort 2 of the Level 3 ‘Stay Well Stay Strong’ Diabetes </a:t>
                      </a:r>
                      <a:r>
                        <a:rPr lang="en-US" sz="900" b="0" i="0" u="none" strike="noStrike" kern="1200" noProof="0" dirty="0" err="1">
                          <a:solidFill>
                            <a:schemeClr val="dk1"/>
                          </a:solidFill>
                          <a:effectLst/>
                          <a:latin typeface="Poppins"/>
                        </a:rPr>
                        <a:t>Programme</a:t>
                      </a:r>
                      <a:r>
                        <a:rPr lang="en-US" sz="900" b="1" i="1" u="none" strike="noStrike" kern="1200" noProof="0" dirty="0">
                          <a:solidFill>
                            <a:schemeClr val="dk1"/>
                          </a:solidFill>
                          <a:effectLst/>
                        </a:rPr>
                        <a:t> </a:t>
                      </a:r>
                      <a:r>
                        <a:rPr lang="en-NZ" sz="900" b="0" i="0" kern="1200" dirty="0">
                          <a:solidFill>
                            <a:schemeClr val="dk1"/>
                          </a:solidFill>
                          <a:effectLst/>
                          <a:latin typeface="Poppins"/>
                          <a:ea typeface="+mn-ea"/>
                          <a:cs typeface="Poppins"/>
                        </a:rPr>
                        <a:t>training delivered to 21 </a:t>
                      </a:r>
                      <a:r>
                        <a:rPr lang="en-NZ" sz="900" b="0" i="0" kern="1200" dirty="0" err="1">
                          <a:solidFill>
                            <a:schemeClr val="dk1"/>
                          </a:solidFill>
                          <a:effectLst/>
                          <a:latin typeface="Poppins"/>
                          <a:ea typeface="+mn-ea"/>
                          <a:cs typeface="Poppins"/>
                        </a:rPr>
                        <a:t>Kaiāwhina</a:t>
                      </a:r>
                      <a:r>
                        <a:rPr lang="en-NZ" sz="900" b="0" i="0" kern="1200" dirty="0">
                          <a:solidFill>
                            <a:schemeClr val="dk1"/>
                          </a:solidFill>
                          <a:effectLst/>
                          <a:latin typeface="Poppins"/>
                          <a:ea typeface="+mn-ea"/>
                          <a:cs typeface="Poppins"/>
                        </a:rPr>
                        <a:t> in Pacific providers</a:t>
                      </a:r>
                    </a:p>
                    <a:p>
                      <a:pPr marL="171450" indent="-171450">
                        <a:buFont typeface="Arial" panose="020B0604020202020204" pitchFamily="34" charset="0"/>
                        <a:buChar char="•"/>
                      </a:pPr>
                      <a:r>
                        <a:rPr lang="en-NZ" sz="900" b="0" i="0" kern="1200" dirty="0">
                          <a:solidFill>
                            <a:schemeClr val="dk1"/>
                          </a:solidFill>
                          <a:effectLst/>
                          <a:latin typeface="Poppins"/>
                          <a:ea typeface="+mn-ea"/>
                          <a:cs typeface="Poppins"/>
                        </a:rPr>
                        <a:t>Diploma in Nursing (Pacific) Cohort 2 underway</a:t>
                      </a:r>
                    </a:p>
                    <a:p>
                      <a:pPr marL="171450" indent="-171450">
                        <a:buFont typeface="Arial" panose="020B0604020202020204" pitchFamily="34" charset="0"/>
                        <a:buChar char="•"/>
                      </a:pPr>
                      <a:r>
                        <a:rPr lang="en-NZ" sz="900" b="0" i="0" kern="1200" dirty="0">
                          <a:solidFill>
                            <a:schemeClr val="dk1"/>
                          </a:solidFill>
                          <a:effectLst/>
                          <a:latin typeface="Poppins"/>
                          <a:ea typeface="+mn-ea"/>
                          <a:cs typeface="Poppins"/>
                        </a:rPr>
                        <a:t>Foot Care Assistant Pilot Programme in development</a:t>
                      </a:r>
                    </a:p>
                    <a:p>
                      <a:pPr marL="171450" indent="-171450">
                        <a:buFont typeface="Arial" panose="020B0604020202020204" pitchFamily="34" charset="0"/>
                        <a:buChar char="•"/>
                      </a:pPr>
                      <a:r>
                        <a:rPr lang="en-NZ" sz="900" b="0" i="0" kern="1200" dirty="0">
                          <a:solidFill>
                            <a:schemeClr val="dk1"/>
                          </a:solidFill>
                          <a:effectLst/>
                          <a:latin typeface="Poppins"/>
                          <a:ea typeface="+mn-ea"/>
                          <a:cs typeface="Poppins"/>
                        </a:rPr>
                        <a:t>All contracts for </a:t>
                      </a:r>
                      <a:r>
                        <a:rPr lang="en-NZ" sz="900" b="0" i="0" kern="1200">
                          <a:solidFill>
                            <a:schemeClr val="dk1"/>
                          </a:solidFill>
                          <a:effectLst/>
                          <a:latin typeface="Poppins"/>
                          <a:ea typeface="+mn-ea"/>
                          <a:cs typeface="Poppins"/>
                        </a:rPr>
                        <a:t>2024–2025 have been </a:t>
                      </a:r>
                      <a:r>
                        <a:rPr lang="en-NZ" sz="900" b="0" i="0" kern="1200" dirty="0">
                          <a:solidFill>
                            <a:schemeClr val="dk1"/>
                          </a:solidFill>
                          <a:effectLst/>
                          <a:latin typeface="Poppins"/>
                          <a:ea typeface="+mn-ea"/>
                          <a:cs typeface="Poppins"/>
                        </a:rPr>
                        <a:t>delivered</a:t>
                      </a:r>
                    </a:p>
                  </a:txBody>
                  <a:tcPr>
                    <a:solidFill>
                      <a:schemeClr val="bg1">
                        <a:lumMod val="85000"/>
                      </a:schemeClr>
                    </a:solidFill>
                  </a:tcPr>
                </a:tc>
                <a:tc rowSpan="3">
                  <a:txBody>
                    <a:bodyPr/>
                    <a:lstStyle/>
                    <a:p>
                      <a:r>
                        <a:rPr lang="en-US" sz="900" b="0" i="0" kern="1200" dirty="0">
                          <a:solidFill>
                            <a:schemeClr val="dk1"/>
                          </a:solidFill>
                          <a:effectLst/>
                          <a:latin typeface="Poppins"/>
                          <a:ea typeface="+mn-ea"/>
                          <a:cs typeface="Poppins"/>
                        </a:rPr>
                        <a:t>Complete Cohort 3 and Cohort 4 of the Level 3 ‘Stay Well Stay Strong’ Diabetes </a:t>
                      </a:r>
                      <a:r>
                        <a:rPr lang="en-US" sz="900" b="0" i="0" kern="1200" dirty="0" err="1">
                          <a:solidFill>
                            <a:schemeClr val="dk1"/>
                          </a:solidFill>
                          <a:effectLst/>
                          <a:latin typeface="Poppins"/>
                          <a:ea typeface="+mn-ea"/>
                          <a:cs typeface="Poppins"/>
                        </a:rPr>
                        <a:t>Programme</a:t>
                      </a:r>
                      <a:r>
                        <a:rPr lang="en-US" sz="900" b="0" i="0" kern="1200" dirty="0">
                          <a:solidFill>
                            <a:schemeClr val="dk1"/>
                          </a:solidFill>
                          <a:effectLst/>
                          <a:latin typeface="Poppins"/>
                          <a:ea typeface="+mn-ea"/>
                          <a:cs typeface="Poppins"/>
                        </a:rPr>
                        <a:t> by June 2026. </a:t>
                      </a:r>
                    </a:p>
                    <a:p>
                      <a:pPr lvl="0">
                        <a:buNone/>
                      </a:pPr>
                      <a:endParaRPr lang="en-US" sz="900" b="0" i="0" kern="1200" dirty="0">
                        <a:solidFill>
                          <a:schemeClr val="dk1"/>
                        </a:solidFill>
                        <a:effectLst/>
                        <a:latin typeface="Poppins"/>
                        <a:ea typeface="+mn-ea"/>
                        <a:cs typeface="Poppins"/>
                      </a:endParaRPr>
                    </a:p>
                    <a:p>
                      <a:pPr lvl="0">
                        <a:buNone/>
                      </a:pPr>
                      <a:r>
                        <a:rPr lang="en-US" sz="900" b="0" i="0" kern="1200" dirty="0">
                          <a:solidFill>
                            <a:schemeClr val="dk1"/>
                          </a:solidFill>
                          <a:effectLst/>
                          <a:latin typeface="Poppins"/>
                          <a:ea typeface="+mn-ea"/>
                          <a:cs typeface="Poppins"/>
                        </a:rPr>
                        <a:t>Launch Footcare Assistant </a:t>
                      </a:r>
                      <a:r>
                        <a:rPr lang="en-US" sz="900" b="0" i="0" kern="1200" dirty="0" err="1">
                          <a:solidFill>
                            <a:schemeClr val="dk1"/>
                          </a:solidFill>
                          <a:effectLst/>
                          <a:latin typeface="Poppins"/>
                          <a:ea typeface="+mn-ea"/>
                          <a:cs typeface="Poppins"/>
                        </a:rPr>
                        <a:t>programme</a:t>
                      </a:r>
                      <a:r>
                        <a:rPr lang="en-US" sz="900" b="0" i="0" kern="1200" dirty="0">
                          <a:solidFill>
                            <a:schemeClr val="dk1"/>
                          </a:solidFill>
                          <a:effectLst/>
                          <a:latin typeface="Poppins"/>
                          <a:ea typeface="+mn-ea"/>
                          <a:cs typeface="Poppins"/>
                        </a:rPr>
                        <a:t> by June 2026. </a:t>
                      </a:r>
                    </a:p>
                    <a:p>
                      <a:pPr lvl="0">
                        <a:buNone/>
                      </a:pPr>
                      <a:endParaRPr lang="en-US" sz="900" b="0" i="0" kern="1200" dirty="0">
                        <a:solidFill>
                          <a:schemeClr val="dk1"/>
                        </a:solidFill>
                        <a:effectLst/>
                        <a:latin typeface="Poppins"/>
                        <a:ea typeface="+mn-ea"/>
                        <a:cs typeface="Poppins"/>
                      </a:endParaRPr>
                    </a:p>
                    <a:p>
                      <a:r>
                        <a:rPr lang="en-US" sz="900" b="0" i="0" kern="1200" dirty="0">
                          <a:solidFill>
                            <a:schemeClr val="dk1"/>
                          </a:solidFill>
                          <a:effectLst/>
                          <a:latin typeface="Poppins"/>
                          <a:ea typeface="+mn-ea"/>
                          <a:cs typeface="Poppins"/>
                        </a:rPr>
                        <a:t>Review funding and evaluate future </a:t>
                      </a:r>
                      <a:r>
                        <a:rPr lang="en-US" sz="900" b="0" i="0" kern="1200" dirty="0" err="1">
                          <a:solidFill>
                            <a:schemeClr val="dk1"/>
                          </a:solidFill>
                          <a:effectLst/>
                          <a:latin typeface="Poppins"/>
                          <a:ea typeface="+mn-ea"/>
                          <a:cs typeface="Poppins"/>
                        </a:rPr>
                        <a:t>programme</a:t>
                      </a:r>
                      <a:r>
                        <a:rPr lang="en-US" sz="900" b="0" i="0" kern="1200" dirty="0">
                          <a:solidFill>
                            <a:schemeClr val="dk1"/>
                          </a:solidFill>
                          <a:effectLst/>
                          <a:latin typeface="Poppins"/>
                          <a:ea typeface="+mn-ea"/>
                          <a:cs typeface="Poppins"/>
                        </a:rPr>
                        <a:t> opportunities. </a:t>
                      </a:r>
                    </a:p>
                    <a:p>
                      <a:pPr marL="0" marR="0" lvl="0" indent="0" algn="l">
                        <a:lnSpc>
                          <a:spcPct val="100000"/>
                        </a:lnSpc>
                        <a:spcBef>
                          <a:spcPts val="0"/>
                        </a:spcBef>
                        <a:spcAft>
                          <a:spcPts val="0"/>
                        </a:spcAft>
                        <a:buNone/>
                      </a:pPr>
                      <a:endParaRPr lang="en-NZ" sz="800" dirty="0"/>
                    </a:p>
                  </a:txBody>
                  <a:tcPr>
                    <a:solidFill>
                      <a:schemeClr val="bg1">
                        <a:lumMod val="85000"/>
                      </a:schemeClr>
                    </a:solidFill>
                  </a:tcPr>
                </a:tc>
                <a:extLst>
                  <a:ext uri="{0D108BD9-81ED-4DB2-BD59-A6C34878D82A}">
                    <a16:rowId xmlns:a16="http://schemas.microsoft.com/office/drawing/2014/main" val="1624493470"/>
                  </a:ext>
                </a:extLst>
              </a:tr>
              <a:tr h="208008">
                <a:tc gridSpan="4">
                  <a:txBody>
                    <a:bodyPr/>
                    <a:lstStyle/>
                    <a:p>
                      <a:pPr marL="0" marR="0" lvl="0" indent="0" algn="l" rtl="0">
                        <a:lnSpc>
                          <a:spcPct val="100000"/>
                        </a:lnSpc>
                        <a:spcBef>
                          <a:spcPts val="0"/>
                        </a:spcBef>
                        <a:spcAft>
                          <a:spcPts val="0"/>
                        </a:spcAft>
                        <a:buClrTx/>
                        <a:buSzTx/>
                        <a:buFontTx/>
                        <a:buNone/>
                      </a:pPr>
                      <a:r>
                        <a:rPr lang="en-NZ" sz="900" b="1">
                          <a:latin typeface="Poppins"/>
                          <a:cs typeface="Poppins"/>
                        </a:rPr>
                        <a:t>Key Achievements</a:t>
                      </a:r>
                      <a:endParaRPr lang="en-US" sz="900" b="1">
                        <a:latin typeface="Poppins"/>
                        <a:cs typeface="Poppins"/>
                      </a:endParaRPr>
                    </a:p>
                  </a:txBody>
                  <a:tcPr anchor="ctr">
                    <a:solidFill>
                      <a:srgbClr val="F0E0E5"/>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b="1" dirty="0">
                        <a:latin typeface="Poppins"/>
                        <a:cs typeface="Poppins"/>
                      </a:endParaRPr>
                    </a:p>
                  </a:txBody>
                  <a:tcPr anchor="ctr">
                    <a:solidFill>
                      <a:srgbClr val="F0E0E5"/>
                    </a:solidFill>
                  </a:tcPr>
                </a:tc>
                <a:extLst>
                  <a:ext uri="{0D108BD9-81ED-4DB2-BD59-A6C34878D82A}">
                    <a16:rowId xmlns:a16="http://schemas.microsoft.com/office/drawing/2014/main" val="1718955260"/>
                  </a:ext>
                </a:extLst>
              </a:tr>
              <a:tr h="654245">
                <a:tc gridSpan="4">
                  <a:txBody>
                    <a:bodyPr/>
                    <a:lstStyle/>
                    <a:p>
                      <a:pPr marL="171450" indent="-171450">
                        <a:buFont typeface="Arial" panose="020B0604020202020204" pitchFamily="34" charset="0"/>
                        <a:buChar char="•"/>
                      </a:pPr>
                      <a:r>
                        <a:rPr lang="en-US" sz="900" b="0" i="0" kern="1200" dirty="0">
                          <a:solidFill>
                            <a:schemeClr val="dk1"/>
                          </a:solidFill>
                          <a:effectLst/>
                          <a:latin typeface="Poppins"/>
                          <a:ea typeface="+mn-ea"/>
                          <a:cs typeface="Poppins"/>
                        </a:rPr>
                        <a:t>Over 90% pass rate for the Diabetes Stay Well to Stay Strong Level course</a:t>
                      </a:r>
                    </a:p>
                    <a:p>
                      <a:pPr marL="171450" indent="-171450">
                        <a:buFont typeface="Arial" panose="020B0604020202020204" pitchFamily="34" charset="0"/>
                        <a:buChar char="•"/>
                      </a:pPr>
                      <a:r>
                        <a:rPr lang="en-US" sz="900" b="0" i="0" kern="1200" dirty="0">
                          <a:solidFill>
                            <a:schemeClr val="dk1"/>
                          </a:solidFill>
                          <a:effectLst/>
                          <a:latin typeface="Poppins"/>
                          <a:ea typeface="+mn-ea"/>
                          <a:cs typeface="Poppins"/>
                        </a:rPr>
                        <a:t>Nursing graduates for Diploma in Nursing (Pacific) achieved 100% pass rate for NZ State Exam</a:t>
                      </a:r>
                    </a:p>
                    <a:p>
                      <a:pPr marL="171450" indent="-171450">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Foot Care Assistant pilots launched in Counties Manukau and Northland districts</a:t>
                      </a:r>
                    </a:p>
                    <a:p>
                      <a:pPr marL="171450" indent="-171450">
                        <a:buFont typeface="Arial" panose="020B0604020202020204" pitchFamily="34" charset="0"/>
                        <a:buChar char="•"/>
                      </a:pPr>
                      <a:r>
                        <a:rPr lang="en-US" sz="900" b="0" i="0" kern="1200" dirty="0">
                          <a:solidFill>
                            <a:schemeClr val="dk1"/>
                          </a:solidFill>
                          <a:effectLst/>
                          <a:latin typeface="Poppins"/>
                          <a:ea typeface="+mn-ea"/>
                          <a:cs typeface="Poppins"/>
                        </a:rPr>
                        <a:t>777  students engaged through Northern Region health science academies (Year 11, Year 12 and Year 13)</a:t>
                      </a:r>
                    </a:p>
                  </a:txBody>
                  <a:tcPr>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dirty="0">
                        <a:latin typeface="Poppins"/>
                        <a:cs typeface="Poppins"/>
                      </a:endParaRPr>
                    </a:p>
                  </a:txBody>
                  <a:tcPr>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7" name="Table 6">
            <a:extLst>
              <a:ext uri="{FF2B5EF4-FFF2-40B4-BE49-F238E27FC236}">
                <a16:creationId xmlns:a16="http://schemas.microsoft.com/office/drawing/2014/main" id="{81FC812E-1040-7DF6-D2DF-0AAFAF7B66E3}"/>
              </a:ext>
            </a:extLst>
          </p:cNvPr>
          <p:cNvGraphicFramePr>
            <a:graphicFrameLocks noGrp="1"/>
          </p:cNvGraphicFramePr>
          <p:nvPr>
            <p:extLst>
              <p:ext uri="{D42A27DB-BD31-4B8C-83A1-F6EECF244321}">
                <p14:modId xmlns:p14="http://schemas.microsoft.com/office/powerpoint/2010/main" val="3950328465"/>
              </p:ext>
            </p:extLst>
          </p:nvPr>
        </p:nvGraphicFramePr>
        <p:xfrm>
          <a:off x="6906914" y="186916"/>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4" name="Footer Placeholder 3">
            <a:extLst>
              <a:ext uri="{FF2B5EF4-FFF2-40B4-BE49-F238E27FC236}">
                <a16:creationId xmlns:a16="http://schemas.microsoft.com/office/drawing/2014/main" id="{440FBDF8-2CEF-B21F-CA25-50D06A3FE78F}"/>
              </a:ext>
            </a:extLst>
          </p:cNvPr>
          <p:cNvSpPr>
            <a:spLocks noGrp="1"/>
          </p:cNvSpPr>
          <p:nvPr>
            <p:ph type="ftr" sz="quarter" idx="11"/>
          </p:nvPr>
        </p:nvSpPr>
        <p:spPr>
          <a:xfrm>
            <a:off x="4038600" y="5963158"/>
            <a:ext cx="4114800" cy="365125"/>
          </a:xfrm>
        </p:spPr>
        <p:txBody>
          <a:bodyPr/>
          <a:lstStyle/>
          <a:p>
            <a:r>
              <a:rPr lang="en-US"/>
              <a:t>as at 30 June 2025</a:t>
            </a:r>
            <a:endParaRPr lang="en-NZ"/>
          </a:p>
        </p:txBody>
      </p:sp>
      <p:graphicFrame>
        <p:nvGraphicFramePr>
          <p:cNvPr id="9" name="Table 8">
            <a:extLst>
              <a:ext uri="{FF2B5EF4-FFF2-40B4-BE49-F238E27FC236}">
                <a16:creationId xmlns:a16="http://schemas.microsoft.com/office/drawing/2014/main" id="{ABFF6B0C-9E7D-A777-B8DC-B10A86713E7A}"/>
              </a:ext>
            </a:extLst>
          </p:cNvPr>
          <p:cNvGraphicFramePr>
            <a:graphicFrameLocks noGrp="1"/>
          </p:cNvGraphicFramePr>
          <p:nvPr>
            <p:extLst>
              <p:ext uri="{D42A27DB-BD31-4B8C-83A1-F6EECF244321}">
                <p14:modId xmlns:p14="http://schemas.microsoft.com/office/powerpoint/2010/main" val="2692619682"/>
              </p:ext>
            </p:extLst>
          </p:nvPr>
        </p:nvGraphicFramePr>
        <p:xfrm>
          <a:off x="413657" y="4256786"/>
          <a:ext cx="11330192" cy="1642809"/>
        </p:xfrm>
        <a:graphic>
          <a:graphicData uri="http://schemas.openxmlformats.org/drawingml/2006/table">
            <a:tbl>
              <a:tblPr bandRow="1">
                <a:tableStyleId>{5C22544A-7EE6-4342-B048-85BDC9FD1C3A}</a:tableStyleId>
              </a:tblPr>
              <a:tblGrid>
                <a:gridCol w="703608">
                  <a:extLst>
                    <a:ext uri="{9D8B030D-6E8A-4147-A177-3AD203B41FA5}">
                      <a16:colId xmlns:a16="http://schemas.microsoft.com/office/drawing/2014/main" val="1551429962"/>
                    </a:ext>
                  </a:extLst>
                </a:gridCol>
                <a:gridCol w="2539290">
                  <a:extLst>
                    <a:ext uri="{9D8B030D-6E8A-4147-A177-3AD203B41FA5}">
                      <a16:colId xmlns:a16="http://schemas.microsoft.com/office/drawing/2014/main" val="1508049750"/>
                    </a:ext>
                  </a:extLst>
                </a:gridCol>
                <a:gridCol w="509048">
                  <a:extLst>
                    <a:ext uri="{9D8B030D-6E8A-4147-A177-3AD203B41FA5}">
                      <a16:colId xmlns:a16="http://schemas.microsoft.com/office/drawing/2014/main" val="1885684773"/>
                    </a:ext>
                  </a:extLst>
                </a:gridCol>
                <a:gridCol w="5499392">
                  <a:extLst>
                    <a:ext uri="{9D8B030D-6E8A-4147-A177-3AD203B41FA5}">
                      <a16:colId xmlns:a16="http://schemas.microsoft.com/office/drawing/2014/main" val="2967425592"/>
                    </a:ext>
                  </a:extLst>
                </a:gridCol>
                <a:gridCol w="2078854">
                  <a:extLst>
                    <a:ext uri="{9D8B030D-6E8A-4147-A177-3AD203B41FA5}">
                      <a16:colId xmlns:a16="http://schemas.microsoft.com/office/drawing/2014/main" val="1666335054"/>
                    </a:ext>
                  </a:extLst>
                </a:gridCol>
              </a:tblGrid>
              <a:tr h="323904">
                <a:tc>
                  <a:txBody>
                    <a:bodyPr/>
                    <a:lstStyle/>
                    <a:p>
                      <a:pPr fontAlgn="base">
                        <a:lnSpc>
                          <a:spcPts val="1200"/>
                        </a:lnSpc>
                        <a:buNone/>
                      </a:pPr>
                      <a:r>
                        <a:rPr lang="en-NZ" sz="1000" b="1">
                          <a:solidFill>
                            <a:srgbClr val="FFFFFF"/>
                          </a:solidFill>
                          <a:effectLst/>
                          <a:latin typeface="Aptos" panose="020B0004020202020204" pitchFamily="34" charset="0"/>
                        </a:rPr>
                        <a:t>Initiative Number </a:t>
                      </a:r>
                      <a:endParaRPr lang="en-NZ" b="1">
                        <a:solidFill>
                          <a:srgbClr val="FFFFFF"/>
                        </a:solidFill>
                        <a:effectLst/>
                      </a:endParaRPr>
                    </a:p>
                  </a:txBody>
                  <a:tcPr anchor="ct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32899" cap="flat" cmpd="sng" algn="ctr">
                      <a:solidFill>
                        <a:srgbClr val="FFFFFF"/>
                      </a:solidFill>
                      <a:prstDash val="solid"/>
                      <a:round/>
                      <a:headEnd type="none" w="med" len="med"/>
                      <a:tailEnd type="none" w="med" len="med"/>
                    </a:lnB>
                    <a:solidFill>
                      <a:srgbClr val="660033"/>
                    </a:solidFill>
                  </a:tcPr>
                </a:tc>
                <a:tc>
                  <a:txBody>
                    <a:bodyPr/>
                    <a:lstStyle/>
                    <a:p>
                      <a:pPr fontAlgn="base">
                        <a:lnSpc>
                          <a:spcPts val="1200"/>
                        </a:lnSpc>
                        <a:buNone/>
                      </a:pPr>
                      <a:r>
                        <a:rPr lang="en-NZ" sz="1000" b="1">
                          <a:solidFill>
                            <a:srgbClr val="FFFFFF"/>
                          </a:solidFill>
                          <a:effectLst/>
                          <a:latin typeface="Aptos" panose="020B0004020202020204" pitchFamily="34" charset="0"/>
                        </a:rPr>
                        <a:t>Description </a:t>
                      </a:r>
                      <a:endParaRPr lang="en-NZ" b="1">
                        <a:solidFill>
                          <a:srgbClr val="FFFFFF"/>
                        </a:solidFill>
                        <a:effectLst/>
                      </a:endParaRPr>
                    </a:p>
                  </a:txBody>
                  <a:tcPr anchor="ct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32899" cap="flat" cmpd="sng" algn="ctr">
                      <a:solidFill>
                        <a:srgbClr val="FFFFFF"/>
                      </a:solidFill>
                      <a:prstDash val="solid"/>
                      <a:round/>
                      <a:headEnd type="none" w="med" len="med"/>
                      <a:tailEnd type="none" w="med" len="med"/>
                    </a:lnB>
                    <a:solidFill>
                      <a:srgbClr val="660033"/>
                    </a:solidFill>
                  </a:tcPr>
                </a:tc>
                <a:tc>
                  <a:txBody>
                    <a:bodyPr/>
                    <a:lstStyle/>
                    <a:p>
                      <a:pPr fontAlgn="base">
                        <a:lnSpc>
                          <a:spcPts val="1200"/>
                        </a:lnSpc>
                        <a:buNone/>
                      </a:pPr>
                      <a:r>
                        <a:rPr lang="en-NZ" sz="1000" b="1">
                          <a:solidFill>
                            <a:srgbClr val="FFFFFF"/>
                          </a:solidFill>
                          <a:effectLst/>
                          <a:latin typeface="Aptos" panose="020B0004020202020204" pitchFamily="34" charset="0"/>
                        </a:rPr>
                        <a:t>RAG</a:t>
                      </a:r>
                      <a:endParaRPr lang="en-NZ" b="1">
                        <a:solidFill>
                          <a:srgbClr val="FFFFFF"/>
                        </a:solidFill>
                        <a:effectLst/>
                      </a:endParaRPr>
                    </a:p>
                  </a:txBody>
                  <a:tcPr anchor="ct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32899" cap="flat" cmpd="sng" algn="ctr">
                      <a:solidFill>
                        <a:srgbClr val="FFFFFF"/>
                      </a:solidFill>
                      <a:prstDash val="solid"/>
                      <a:round/>
                      <a:headEnd type="none" w="med" len="med"/>
                      <a:tailEnd type="none" w="med" len="med"/>
                    </a:lnB>
                    <a:solidFill>
                      <a:srgbClr val="660033"/>
                    </a:solidFill>
                  </a:tcPr>
                </a:tc>
                <a:tc>
                  <a:txBody>
                    <a:bodyPr/>
                    <a:lstStyle/>
                    <a:p>
                      <a:pPr fontAlgn="base">
                        <a:lnSpc>
                          <a:spcPts val="1200"/>
                        </a:lnSpc>
                        <a:buNone/>
                      </a:pPr>
                      <a:r>
                        <a:rPr lang="en-NZ" sz="1000" b="1">
                          <a:solidFill>
                            <a:srgbClr val="FFFFFF"/>
                          </a:solidFill>
                          <a:effectLst/>
                          <a:latin typeface="Aptos" panose="020B0004020202020204" pitchFamily="34" charset="0"/>
                        </a:rPr>
                        <a:t>Current Activity</a:t>
                      </a:r>
                    </a:p>
                  </a:txBody>
                  <a:tcPr anchor="ctr">
                    <a:lnL w="10963" cap="flat" cmpd="sng" algn="ctr">
                      <a:solidFill>
                        <a:srgbClr val="FFFFFF"/>
                      </a:solidFill>
                      <a:prstDash val="solid"/>
                      <a:round/>
                      <a:headEnd type="none" w="med" len="med"/>
                      <a:tailEnd type="none" w="med" len="med"/>
                    </a:lnL>
                    <a:lnT w="10963" cap="flat" cmpd="sng" algn="ctr">
                      <a:solidFill>
                        <a:srgbClr val="FFFFFF"/>
                      </a:solidFill>
                      <a:prstDash val="solid"/>
                      <a:round/>
                      <a:headEnd type="none" w="med" len="med"/>
                      <a:tailEnd type="none" w="med" len="med"/>
                    </a:lnT>
                    <a:lnB w="32899" cap="flat" cmpd="sng" algn="ctr">
                      <a:solidFill>
                        <a:srgbClr val="FFFFFF"/>
                      </a:solidFill>
                      <a:prstDash val="solid"/>
                      <a:round/>
                      <a:headEnd type="none" w="med" len="med"/>
                      <a:tailEnd type="none" w="med" len="med"/>
                    </a:lnB>
                    <a:solidFill>
                      <a:srgbClr val="660033"/>
                    </a:solidFill>
                  </a:tcPr>
                </a:tc>
                <a:tc>
                  <a:txBody>
                    <a:bodyPr/>
                    <a:lstStyle/>
                    <a:p>
                      <a:r>
                        <a:rPr lang="en-US" sz="800" b="1">
                          <a:solidFill>
                            <a:schemeClr val="bg1"/>
                          </a:solidFill>
                          <a:effectLst/>
                          <a:latin typeface="Poppins" panose="00000500000000000000" pitchFamily="2" charset="0"/>
                        </a:rPr>
                        <a:t>Next Steps</a:t>
                      </a:r>
                    </a:p>
                  </a:txBody>
                  <a:tcPr anchor="ctr">
                    <a:lnT w="10963" cap="flat" cmpd="sng" algn="ctr">
                      <a:solidFill>
                        <a:srgbClr val="FFFFFF"/>
                      </a:solidFill>
                      <a:prstDash val="solid"/>
                      <a:round/>
                      <a:headEnd type="none" w="med" len="med"/>
                      <a:tailEnd type="none" w="med" len="med"/>
                    </a:lnT>
                    <a:lnB w="32899" cap="flat" cmpd="sng" algn="ctr">
                      <a:solidFill>
                        <a:srgbClr val="FFFFFF"/>
                      </a:solidFill>
                      <a:prstDash val="solid"/>
                      <a:round/>
                      <a:headEnd type="none" w="med" len="med"/>
                      <a:tailEnd type="none" w="med" len="med"/>
                    </a:lnB>
                    <a:solidFill>
                      <a:srgbClr val="660033"/>
                    </a:solidFill>
                  </a:tcPr>
                </a:tc>
                <a:extLst>
                  <a:ext uri="{0D108BD9-81ED-4DB2-BD59-A6C34878D82A}">
                    <a16:rowId xmlns:a16="http://schemas.microsoft.com/office/drawing/2014/main" val="1762145295"/>
                  </a:ext>
                </a:extLst>
              </a:tr>
              <a:tr h="744565">
                <a:tc>
                  <a:txBody>
                    <a:bodyPr/>
                    <a:lstStyle/>
                    <a:p>
                      <a:pPr algn="ctr" fontAlgn="base">
                        <a:lnSpc>
                          <a:spcPts val="1200"/>
                        </a:lnSpc>
                        <a:buNone/>
                      </a:pPr>
                      <a:r>
                        <a:rPr lang="en-US" sz="900">
                          <a:solidFill>
                            <a:srgbClr val="15284C"/>
                          </a:solidFill>
                          <a:effectLst/>
                          <a:latin typeface="Poppins" panose="00000500000000000000" pitchFamily="2" charset="0"/>
                          <a:cs typeface="Poppins" panose="00000500000000000000" pitchFamily="2" charset="0"/>
                        </a:rPr>
                        <a:t>5.7 </a:t>
                      </a:r>
                    </a:p>
                  </a:txBody>
                  <a:tcP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32899"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2F2F2"/>
                    </a:solidFill>
                  </a:tcPr>
                </a:tc>
                <a:tc>
                  <a:txBody>
                    <a:bodyPr/>
                    <a:lstStyle/>
                    <a:p>
                      <a:pPr fontAlgn="base">
                        <a:lnSpc>
                          <a:spcPts val="1200"/>
                        </a:lnSpc>
                        <a:buNone/>
                      </a:pPr>
                      <a:r>
                        <a:rPr lang="en-US" sz="900" dirty="0">
                          <a:solidFill>
                            <a:srgbClr val="15284C"/>
                          </a:solidFill>
                          <a:effectLst/>
                          <a:latin typeface="Poppins" panose="00000500000000000000" pitchFamily="2" charset="0"/>
                          <a:cs typeface="Poppins" panose="00000500000000000000" pitchFamily="2" charset="0"/>
                        </a:rPr>
                        <a:t>Establish Rural Training Hubs</a:t>
                      </a:r>
                    </a:p>
                    <a:p>
                      <a:pPr fontAlgn="base">
                        <a:lnSpc>
                          <a:spcPts val="1200"/>
                        </a:lnSpc>
                        <a:buNone/>
                      </a:pPr>
                      <a:r>
                        <a:rPr lang="en-US" sz="900" b="0" i="0" kern="1200" dirty="0">
                          <a:solidFill>
                            <a:schemeClr val="dk1"/>
                          </a:solidFill>
                          <a:effectLst/>
                          <a:latin typeface="Poppins" panose="00000500000000000000" pitchFamily="2" charset="0"/>
                          <a:ea typeface="+mn-ea"/>
                          <a:cs typeface="Poppins" panose="00000500000000000000" pitchFamily="2" charset="0"/>
                        </a:rPr>
                        <a:t>This initiative aims to set up Rural Training Hubs (RTHs) to strengthen health workforce development in rural communities.</a:t>
                      </a:r>
                      <a:endParaRPr lang="en-US" sz="900" dirty="0">
                        <a:solidFill>
                          <a:srgbClr val="15284C"/>
                        </a:solidFill>
                        <a:effectLst/>
                        <a:latin typeface="Poppins" panose="00000500000000000000" pitchFamily="2" charset="0"/>
                        <a:cs typeface="Poppins" panose="00000500000000000000" pitchFamily="2" charset="0"/>
                      </a:endParaRPr>
                    </a:p>
                  </a:txBody>
                  <a:tcP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32899"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endParaRPr lang="en-NZ" sz="900">
                        <a:solidFill>
                          <a:srgbClr val="15284C"/>
                        </a:solidFill>
                        <a:effectLst/>
                        <a:latin typeface="Poppins" panose="00000500000000000000" pitchFamily="2" charset="0"/>
                        <a:cs typeface="Poppins" panose="00000500000000000000" pitchFamily="2" charset="0"/>
                      </a:endParaRPr>
                    </a:p>
                  </a:txBody>
                  <a:tcP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32899"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FFF00"/>
                    </a:solidFill>
                  </a:tcPr>
                </a:tc>
                <a:tc>
                  <a:txBody>
                    <a:bodyPr/>
                    <a:lstStyle/>
                    <a:p>
                      <a:pPr fontAlgn="base">
                        <a:lnSpc>
                          <a:spcPts val="975"/>
                        </a:lnSpc>
                        <a:buNone/>
                      </a:pPr>
                      <a:r>
                        <a:rPr lang="en-US" sz="900" b="0" i="0" kern="1200" dirty="0">
                          <a:solidFill>
                            <a:schemeClr val="dk1"/>
                          </a:solidFill>
                          <a:effectLst/>
                          <a:latin typeface="Poppins" panose="00000500000000000000" pitchFamily="2" charset="0"/>
                          <a:ea typeface="+mn-ea"/>
                          <a:cs typeface="Poppins" panose="00000500000000000000" pitchFamily="2" charset="0"/>
                        </a:rPr>
                        <a:t>Working with community leaders to identify the location of the  first rural training hub.</a:t>
                      </a:r>
                      <a:endParaRPr lang="en-NZ" sz="900" dirty="0">
                        <a:solidFill>
                          <a:srgbClr val="15284C"/>
                        </a:solidFill>
                        <a:effectLst/>
                        <a:latin typeface="Poppins" panose="00000500000000000000" pitchFamily="2" charset="0"/>
                        <a:cs typeface="Poppins" panose="00000500000000000000" pitchFamily="2" charset="0"/>
                      </a:endParaRPr>
                    </a:p>
                  </a:txBody>
                  <a:tcPr>
                    <a:lnL w="10963" cap="flat" cmpd="sng" algn="ctr">
                      <a:solidFill>
                        <a:srgbClr val="FFFFFF"/>
                      </a:solidFill>
                      <a:prstDash val="solid"/>
                      <a:round/>
                      <a:headEnd type="none" w="med" len="med"/>
                      <a:tailEnd type="none" w="med" len="med"/>
                    </a:lnL>
                    <a:lnT w="32899"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2F2F2"/>
                    </a:solidFill>
                  </a:tcPr>
                </a:tc>
                <a:tc rowSpan="3">
                  <a:txBody>
                    <a:bodyPr/>
                    <a:lstStyle/>
                    <a:p>
                      <a:pPr marL="171450" indent="-171450" fontAlgn="base">
                        <a:lnSpc>
                          <a:spcPts val="825"/>
                        </a:lnSpc>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Engage with regional leaders to identify hub locations.</a:t>
                      </a:r>
                    </a:p>
                    <a:p>
                      <a:pPr fontAlgn="base">
                        <a:lnSpc>
                          <a:spcPts val="825"/>
                        </a:lnSpc>
                        <a:buNone/>
                      </a:pPr>
                      <a:endParaRPr lang="en-US" sz="900" b="0" i="0" kern="1200" dirty="0">
                        <a:solidFill>
                          <a:schemeClr val="dk1"/>
                        </a:solidFill>
                        <a:effectLst/>
                        <a:latin typeface="Poppins" panose="00000500000000000000" pitchFamily="2" charset="0"/>
                        <a:ea typeface="+mn-ea"/>
                        <a:cs typeface="Poppins" panose="00000500000000000000" pitchFamily="2" charset="0"/>
                      </a:endParaRPr>
                    </a:p>
                    <a:p>
                      <a:pPr marL="171450" indent="-171450" fontAlgn="base">
                        <a:lnSpc>
                          <a:spcPts val="825"/>
                        </a:lnSpc>
                        <a:buFont typeface="Arial" panose="020B0604020202020204" pitchFamily="34" charset="0"/>
                        <a:buChar char="•"/>
                      </a:pPr>
                      <a:r>
                        <a:rPr lang="en-US" sz="900" b="0" i="0" kern="1200" dirty="0">
                          <a:solidFill>
                            <a:schemeClr val="dk1"/>
                          </a:solidFill>
                          <a:effectLst/>
                          <a:latin typeface="Poppins" panose="00000500000000000000" pitchFamily="2" charset="0"/>
                          <a:ea typeface="+mn-ea"/>
                          <a:cs typeface="Poppins" panose="00000500000000000000" pitchFamily="2" charset="0"/>
                        </a:rPr>
                        <a:t>First hub location to be confirmed by 30 September 2025</a:t>
                      </a:r>
                    </a:p>
                    <a:p>
                      <a:pPr fontAlgn="base">
                        <a:lnSpc>
                          <a:spcPts val="825"/>
                        </a:lnSpc>
                        <a:buNone/>
                      </a:pPr>
                      <a:endParaRPr lang="en-US" sz="900" b="0" i="0" kern="1200" dirty="0">
                        <a:solidFill>
                          <a:schemeClr val="dk1"/>
                        </a:solidFill>
                        <a:effectLst/>
                        <a:latin typeface="Poppins" panose="00000500000000000000" pitchFamily="2" charset="0"/>
                        <a:ea typeface="+mn-ea"/>
                        <a:cs typeface="Poppins" panose="00000500000000000000" pitchFamily="2" charset="0"/>
                      </a:endParaRPr>
                    </a:p>
                    <a:p>
                      <a:pPr marL="171450" marR="0" lvl="0" indent="-171450" algn="l" defTabSz="914400" rtl="0" eaLnBrk="1" fontAlgn="base" latinLnBrk="0" hangingPunct="1">
                        <a:lnSpc>
                          <a:spcPts val="825"/>
                        </a:lnSpc>
                        <a:spcBef>
                          <a:spcPts val="0"/>
                        </a:spcBef>
                        <a:spcAft>
                          <a:spcPts val="0"/>
                        </a:spcAft>
                        <a:buClrTx/>
                        <a:buSzTx/>
                        <a:buFont typeface="Arial" panose="020B0604020202020204" pitchFamily="34" charset="0"/>
                        <a:buChar char="•"/>
                        <a:tabLst/>
                        <a:defRPr/>
                      </a:pPr>
                      <a:r>
                        <a:rPr lang="en-US" sz="900" b="0" i="0" kern="1200" dirty="0" err="1">
                          <a:solidFill>
                            <a:schemeClr val="dk1"/>
                          </a:solidFill>
                          <a:effectLst/>
                          <a:latin typeface="Poppins" panose="00000500000000000000" pitchFamily="2" charset="0"/>
                          <a:ea typeface="+mn-ea"/>
                          <a:cs typeface="Poppins" panose="00000500000000000000" pitchFamily="2" charset="0"/>
                        </a:rPr>
                        <a:t>Finalise</a:t>
                      </a:r>
                      <a:r>
                        <a:rPr lang="en-US" sz="900" b="0" i="0" kern="1200" dirty="0">
                          <a:solidFill>
                            <a:schemeClr val="dk1"/>
                          </a:solidFill>
                          <a:effectLst/>
                          <a:latin typeface="Poppins" panose="00000500000000000000" pitchFamily="2" charset="0"/>
                          <a:ea typeface="+mn-ea"/>
                          <a:cs typeface="Poppins" panose="00000500000000000000" pitchFamily="2" charset="0"/>
                        </a:rPr>
                        <a:t> the model for Rural Training Hubs.</a:t>
                      </a:r>
                      <a:endParaRPr lang="en-NZ" sz="900" dirty="0">
                        <a:solidFill>
                          <a:srgbClr val="15284C"/>
                        </a:solidFill>
                        <a:effectLst/>
                        <a:latin typeface="Poppins" panose="00000500000000000000" pitchFamily="2" charset="0"/>
                        <a:cs typeface="Poppins" panose="00000500000000000000" pitchFamily="2" charset="0"/>
                      </a:endParaRPr>
                    </a:p>
                    <a:p>
                      <a:pPr fontAlgn="base">
                        <a:lnSpc>
                          <a:spcPts val="825"/>
                        </a:lnSpc>
                        <a:buNone/>
                      </a:pPr>
                      <a:endParaRPr lang="en-NZ" sz="900" dirty="0">
                        <a:solidFill>
                          <a:srgbClr val="15284C"/>
                        </a:solidFill>
                        <a:effectLst/>
                        <a:latin typeface="Poppins" panose="00000500000000000000" pitchFamily="2" charset="0"/>
                        <a:cs typeface="Poppins" panose="00000500000000000000" pitchFamily="2" charset="0"/>
                      </a:endParaRPr>
                    </a:p>
                  </a:txBody>
                  <a:tcPr>
                    <a:lnT w="32899" cap="flat" cmpd="sng" algn="ctr">
                      <a:solidFill>
                        <a:srgbClr val="FFFFFF"/>
                      </a:solidFill>
                      <a:prstDash val="solid"/>
                      <a:round/>
                      <a:headEnd type="none" w="med" len="med"/>
                      <a:tailEnd type="none" w="med" len="med"/>
                    </a:lnT>
                    <a:lnB w="10963" cap="flat" cmpd="sng" algn="ctr">
                      <a:solidFill>
                        <a:srgbClr val="00A2AC"/>
                      </a:solidFill>
                      <a:prstDash val="solid"/>
                      <a:round/>
                      <a:headEnd type="none" w="med" len="med"/>
                      <a:tailEnd type="none" w="med" len="med"/>
                    </a:lnB>
                    <a:solidFill>
                      <a:srgbClr val="F2F2F2"/>
                    </a:solidFill>
                  </a:tcPr>
                </a:tc>
                <a:extLst>
                  <a:ext uri="{0D108BD9-81ED-4DB2-BD59-A6C34878D82A}">
                    <a16:rowId xmlns:a16="http://schemas.microsoft.com/office/drawing/2014/main" val="805372755"/>
                  </a:ext>
                </a:extLst>
              </a:tr>
              <a:tr h="163198">
                <a:tc gridSpan="4">
                  <a:txBody>
                    <a:bodyPr/>
                    <a:lstStyle/>
                    <a:p>
                      <a:pPr fontAlgn="base">
                        <a:lnSpc>
                          <a:spcPts val="825"/>
                        </a:lnSpc>
                        <a:buNone/>
                      </a:pPr>
                      <a:r>
                        <a:rPr lang="en-US" sz="900" b="1" dirty="0">
                          <a:solidFill>
                            <a:srgbClr val="15284C"/>
                          </a:solidFill>
                          <a:effectLst/>
                          <a:latin typeface="Poppins" panose="00000500000000000000" pitchFamily="2" charset="0"/>
                        </a:rPr>
                        <a:t>Key Achievements</a:t>
                      </a:r>
                      <a:endParaRPr lang="en-US" sz="2400" dirty="0">
                        <a:solidFill>
                          <a:srgbClr val="15284C"/>
                        </a:solidFill>
                        <a:effectLst/>
                      </a:endParaRPr>
                    </a:p>
                  </a:txBody>
                  <a:tcPr anchor="ct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0E0E5"/>
                    </a:solidFill>
                  </a:tcPr>
                </a:tc>
                <a:tc hMerge="1">
                  <a:txBody>
                    <a:bodyPr/>
                    <a:lstStyle/>
                    <a:p>
                      <a:endParaRPr lang="en-US"/>
                    </a:p>
                  </a:txBody>
                  <a:tcPr/>
                </a:tc>
                <a:tc hMerge="1">
                  <a:txBody>
                    <a:bodyPr/>
                    <a:lstStyle/>
                    <a:p>
                      <a:endParaRPr lang="en-US"/>
                    </a:p>
                  </a:txBody>
                  <a:tcPr/>
                </a:tc>
                <a:tc hMerge="1">
                  <a:txBody>
                    <a:bodyPr/>
                    <a:lstStyle/>
                    <a:p>
                      <a:endParaRPr lang="en-US"/>
                    </a:p>
                  </a:txBody>
                  <a:tcPr>
                    <a:lnL w="10963" cap="flat" cmpd="sng" algn="ctr">
                      <a:solidFill>
                        <a:srgbClr val="FFFFFF"/>
                      </a:solidFill>
                      <a:prstDash val="solid"/>
                      <a:round/>
                      <a:headEnd type="none" w="med" len="med"/>
                      <a:tailEnd type="none" w="med" len="med"/>
                    </a:lnL>
                    <a:lnT w="10963" cap="flat" cmpd="sng" algn="ctr">
                      <a:solidFill>
                        <a:srgbClr val="FFFFFF"/>
                      </a:solidFill>
                      <a:prstDash val="solid"/>
                      <a:round/>
                      <a:headEnd type="none" w="med" len="med"/>
                      <a:tailEnd type="none" w="med" len="med"/>
                    </a:lnT>
                  </a:tcPr>
                </a:tc>
                <a:tc vMerge="1">
                  <a:txBody>
                    <a:bodyPr/>
                    <a:lstStyle/>
                    <a:p>
                      <a:pPr fontAlgn="base">
                        <a:lnSpc>
                          <a:spcPts val="825"/>
                        </a:lnSpc>
                        <a:buNone/>
                      </a:pPr>
                      <a:endParaRPr lang="en-US" dirty="0">
                        <a:solidFill>
                          <a:srgbClr val="15284C"/>
                        </a:solidFill>
                        <a:effectLst/>
                      </a:endParaRPr>
                    </a:p>
                  </a:txBody>
                  <a:tcPr anchor="ct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10963" cap="flat" cmpd="sng" algn="ctr">
                      <a:solidFill>
                        <a:srgbClr val="FFFFFF"/>
                      </a:solidFill>
                      <a:prstDash val="solid"/>
                      <a:round/>
                      <a:headEnd type="none" w="med" len="med"/>
                      <a:tailEnd type="none" w="med" len="med"/>
                    </a:lnB>
                    <a:solidFill>
                      <a:srgbClr val="F0E0E5"/>
                    </a:solidFill>
                  </a:tcPr>
                </a:tc>
                <a:extLst>
                  <a:ext uri="{0D108BD9-81ED-4DB2-BD59-A6C34878D82A}">
                    <a16:rowId xmlns:a16="http://schemas.microsoft.com/office/drawing/2014/main" val="3287281220"/>
                  </a:ext>
                </a:extLst>
              </a:tr>
              <a:tr h="163198">
                <a:tc gridSpan="4">
                  <a:txBody>
                    <a:bodyPr/>
                    <a:lstStyle/>
                    <a:p>
                      <a:pPr fontAlgn="base">
                        <a:lnSpc>
                          <a:spcPts val="825"/>
                        </a:lnSpc>
                        <a:buNone/>
                      </a:pPr>
                      <a:endParaRPr lang="en-NZ" sz="900" dirty="0">
                        <a:solidFill>
                          <a:srgbClr val="15284C"/>
                        </a:solidFill>
                        <a:effectLst/>
                        <a:latin typeface="Poppins" panose="00000500000000000000" pitchFamily="2" charset="0"/>
                        <a:cs typeface="Poppins" panose="00000500000000000000" pitchFamily="2" charset="0"/>
                      </a:endParaRPr>
                    </a:p>
                  </a:txBody>
                  <a:tcP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10963" cap="flat" cmpd="sng" algn="ctr">
                      <a:solidFill>
                        <a:srgbClr val="00A2AC"/>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lnL w="10963" cap="flat" cmpd="sng" algn="ctr">
                      <a:solidFill>
                        <a:srgbClr val="FFFFFF"/>
                      </a:solidFill>
                      <a:prstDash val="solid"/>
                      <a:round/>
                      <a:headEnd type="none" w="med" len="med"/>
                      <a:tailEnd type="none" w="med" len="med"/>
                    </a:lnL>
                  </a:tcPr>
                </a:tc>
                <a:tc vMerge="1">
                  <a:txBody>
                    <a:bodyPr/>
                    <a:lstStyle/>
                    <a:p>
                      <a:pPr fontAlgn="base">
                        <a:lnSpc>
                          <a:spcPts val="825"/>
                        </a:lnSpc>
                        <a:buNone/>
                      </a:pPr>
                      <a:endParaRPr lang="en-NZ" dirty="0">
                        <a:solidFill>
                          <a:srgbClr val="15284C"/>
                        </a:solidFill>
                        <a:effectLst/>
                      </a:endParaRPr>
                    </a:p>
                  </a:txBody>
                  <a:tcPr>
                    <a:lnL w="10963" cap="flat" cmpd="sng" algn="ctr">
                      <a:solidFill>
                        <a:srgbClr val="FFFFFF"/>
                      </a:solidFill>
                      <a:prstDash val="solid"/>
                      <a:round/>
                      <a:headEnd type="none" w="med" len="med"/>
                      <a:tailEnd type="none" w="med" len="med"/>
                    </a:lnL>
                    <a:lnR w="10963" cap="flat" cmpd="sng" algn="ctr">
                      <a:solidFill>
                        <a:srgbClr val="FFFFFF"/>
                      </a:solidFill>
                      <a:prstDash val="solid"/>
                      <a:round/>
                      <a:headEnd type="none" w="med" len="med"/>
                      <a:tailEnd type="none" w="med" len="med"/>
                    </a:lnR>
                    <a:lnT w="10963" cap="flat" cmpd="sng" algn="ctr">
                      <a:solidFill>
                        <a:srgbClr val="FFFFFF"/>
                      </a:solidFill>
                      <a:prstDash val="solid"/>
                      <a:round/>
                      <a:headEnd type="none" w="med" len="med"/>
                      <a:tailEnd type="none" w="med" len="med"/>
                    </a:lnT>
                    <a:lnB w="10963" cap="flat" cmpd="sng" algn="ctr">
                      <a:solidFill>
                        <a:srgbClr val="00A2AC"/>
                      </a:solidFill>
                      <a:prstDash val="solid"/>
                      <a:round/>
                      <a:headEnd type="none" w="med" len="med"/>
                      <a:tailEnd type="none" w="med" len="med"/>
                    </a:lnB>
                    <a:solidFill>
                      <a:srgbClr val="F2F2F2"/>
                    </a:solidFill>
                  </a:tcPr>
                </a:tc>
                <a:extLst>
                  <a:ext uri="{0D108BD9-81ED-4DB2-BD59-A6C34878D82A}">
                    <a16:rowId xmlns:a16="http://schemas.microsoft.com/office/drawing/2014/main" val="544126456"/>
                  </a:ext>
                </a:extLst>
              </a:tr>
            </a:tbl>
          </a:graphicData>
        </a:graphic>
      </p:graphicFrame>
    </p:spTree>
    <p:extLst>
      <p:ext uri="{BB962C8B-B14F-4D97-AF65-F5344CB8AC3E}">
        <p14:creationId xmlns:p14="http://schemas.microsoft.com/office/powerpoint/2010/main" val="2969678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border&#10;&#10;Description automatically generated">
            <a:extLst>
              <a:ext uri="{FF2B5EF4-FFF2-40B4-BE49-F238E27FC236}">
                <a16:creationId xmlns:a16="http://schemas.microsoft.com/office/drawing/2014/main" id="{34617CB5-67C1-9005-FD07-32A1990BE1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
        <p:nvSpPr>
          <p:cNvPr id="6" name="TextBox 5">
            <a:extLst>
              <a:ext uri="{FF2B5EF4-FFF2-40B4-BE49-F238E27FC236}">
                <a16:creationId xmlns:a16="http://schemas.microsoft.com/office/drawing/2014/main" id="{75F2D564-5ED3-E7BB-9FE4-80726B726CF7}"/>
              </a:ext>
            </a:extLst>
          </p:cNvPr>
          <p:cNvSpPr txBox="1"/>
          <p:nvPr/>
        </p:nvSpPr>
        <p:spPr>
          <a:xfrm>
            <a:off x="413657" y="409522"/>
            <a:ext cx="6495143" cy="707886"/>
          </a:xfrm>
          <a:prstGeom prst="rect">
            <a:avLst/>
          </a:prstGeom>
          <a:noFill/>
        </p:spPr>
        <p:txBody>
          <a:bodyPr wrap="square" rtlCol="0">
            <a:spAutoFit/>
          </a:bodyPr>
          <a:lstStyle/>
          <a:p>
            <a:r>
              <a:rPr lang="en-NZ" sz="4000" b="1"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Priority </a:t>
            </a:r>
            <a:r>
              <a:rPr lang="en-NZ" sz="4000" b="1" kern="1400" spc="-50">
                <a:solidFill>
                  <a:srgbClr val="660033"/>
                </a:solidFill>
                <a:latin typeface="Poppins" panose="00000500000000000000" pitchFamily="2" charset="0"/>
                <a:ea typeface="Times New Roman" panose="02020603050405020304" pitchFamily="18" charset="0"/>
                <a:cs typeface="Times New Roman" panose="02020603050405020304" pitchFamily="18" charset="0"/>
              </a:rPr>
              <a:t>5</a:t>
            </a:r>
            <a:endParaRPr lang="en-NZ" sz="4000" b="1"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7A2995A-B2B2-6AD4-466F-A50508C7E100}"/>
              </a:ext>
            </a:extLst>
          </p:cNvPr>
          <p:cNvSpPr txBox="1"/>
          <p:nvPr/>
        </p:nvSpPr>
        <p:spPr>
          <a:xfrm>
            <a:off x="2812899" y="456460"/>
            <a:ext cx="2667016" cy="584775"/>
          </a:xfrm>
          <a:prstGeom prst="rect">
            <a:avLst/>
          </a:prstGeom>
          <a:noFill/>
        </p:spPr>
        <p:txBody>
          <a:bodyPr wrap="square" rtlCol="0">
            <a:spAutoFit/>
          </a:bodyPr>
          <a:lstStyle/>
          <a:p>
            <a:r>
              <a:rPr lang="en-US" sz="1600" kern="1400" spc="-50">
                <a:solidFill>
                  <a:srgbClr val="660033"/>
                </a:solidFill>
                <a:effectLst/>
                <a:latin typeface="Poppins" panose="00000500000000000000" pitchFamily="2" charset="0"/>
                <a:ea typeface="Times New Roman" panose="02020603050405020304" pitchFamily="18" charset="0"/>
                <a:cs typeface="Times New Roman" panose="02020603050405020304" pitchFamily="18" charset="0"/>
              </a:rPr>
              <a:t>A Workforce that reflects community need </a:t>
            </a:r>
            <a:endParaRPr lang="en-NZ" sz="1600" kern="1400" spc="-50">
              <a:solidFill>
                <a:srgbClr val="660033"/>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B03ACAC8-EDFA-4F84-C0BB-A49D78D56585}"/>
              </a:ext>
            </a:extLst>
          </p:cNvPr>
          <p:cNvGraphicFramePr>
            <a:graphicFrameLocks noGrp="1"/>
          </p:cNvGraphicFramePr>
          <p:nvPr>
            <p:extLst>
              <p:ext uri="{D42A27DB-BD31-4B8C-83A1-F6EECF244321}">
                <p14:modId xmlns:p14="http://schemas.microsoft.com/office/powerpoint/2010/main" val="2621698600"/>
              </p:ext>
            </p:extLst>
          </p:nvPr>
        </p:nvGraphicFramePr>
        <p:xfrm>
          <a:off x="537250" y="1360403"/>
          <a:ext cx="11343028" cy="1519499"/>
        </p:xfrm>
        <a:graphic>
          <a:graphicData uri="http://schemas.openxmlformats.org/drawingml/2006/table">
            <a:tbl>
              <a:tblPr firstRow="1" bandRow="1">
                <a:tableStyleId>{5C22544A-7EE6-4342-B048-85BDC9FD1C3A}</a:tableStyleId>
              </a:tblPr>
              <a:tblGrid>
                <a:gridCol w="748994">
                  <a:extLst>
                    <a:ext uri="{9D8B030D-6E8A-4147-A177-3AD203B41FA5}">
                      <a16:colId xmlns:a16="http://schemas.microsoft.com/office/drawing/2014/main" val="3709789040"/>
                    </a:ext>
                  </a:extLst>
                </a:gridCol>
                <a:gridCol w="2514934">
                  <a:extLst>
                    <a:ext uri="{9D8B030D-6E8A-4147-A177-3AD203B41FA5}">
                      <a16:colId xmlns:a16="http://schemas.microsoft.com/office/drawing/2014/main" val="3989794526"/>
                    </a:ext>
                  </a:extLst>
                </a:gridCol>
                <a:gridCol w="521208">
                  <a:extLst>
                    <a:ext uri="{9D8B030D-6E8A-4147-A177-3AD203B41FA5}">
                      <a16:colId xmlns:a16="http://schemas.microsoft.com/office/drawing/2014/main" val="2101653622"/>
                    </a:ext>
                  </a:extLst>
                </a:gridCol>
                <a:gridCol w="5484155">
                  <a:extLst>
                    <a:ext uri="{9D8B030D-6E8A-4147-A177-3AD203B41FA5}">
                      <a16:colId xmlns:a16="http://schemas.microsoft.com/office/drawing/2014/main" val="2416023039"/>
                    </a:ext>
                  </a:extLst>
                </a:gridCol>
                <a:gridCol w="2073737">
                  <a:extLst>
                    <a:ext uri="{9D8B030D-6E8A-4147-A177-3AD203B41FA5}">
                      <a16:colId xmlns:a16="http://schemas.microsoft.com/office/drawing/2014/main" val="279803240"/>
                    </a:ext>
                  </a:extLst>
                </a:gridCol>
              </a:tblGrid>
              <a:tr h="3416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dirty="0"/>
                        <a:t>Description </a:t>
                      </a:r>
                    </a:p>
                  </a:txBody>
                  <a:tcPr anchor="ctr">
                    <a:solidFill>
                      <a:srgbClr val="660033"/>
                    </a:solidFill>
                  </a:tcPr>
                </a:tc>
                <a:tc>
                  <a:txBody>
                    <a:bodyPr/>
                    <a:lstStyle/>
                    <a:p>
                      <a:r>
                        <a:rPr lang="en-NZ" sz="1000"/>
                        <a:t>RAG</a:t>
                      </a:r>
                      <a:endParaRPr lang="en-NZ"/>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Current Activity</a:t>
                      </a:r>
                    </a:p>
                  </a:txBody>
                  <a:tcPr anchor="ctr">
                    <a:solidFill>
                      <a:srgbClr val="660033"/>
                    </a:solidFill>
                  </a:tcPr>
                </a:tc>
                <a:tc>
                  <a:txBody>
                    <a:bodyPr/>
                    <a:lstStyle/>
                    <a:p>
                      <a:r>
                        <a:rPr lang="en-US" sz="800" b="1">
                          <a:latin typeface="Poppins"/>
                          <a:cs typeface="Poppins"/>
                        </a:rPr>
                        <a:t>Next Steps</a:t>
                      </a:r>
                      <a:endParaRPr lang="en-NZ"/>
                    </a:p>
                  </a:txBody>
                  <a:tcPr anchor="ctr">
                    <a:solidFill>
                      <a:srgbClr val="660033"/>
                    </a:solidFill>
                  </a:tcPr>
                </a:tc>
                <a:extLst>
                  <a:ext uri="{0D108BD9-81ED-4DB2-BD59-A6C34878D82A}">
                    <a16:rowId xmlns:a16="http://schemas.microsoft.com/office/drawing/2014/main" val="3684623979"/>
                  </a:ext>
                </a:extLst>
              </a:tr>
              <a:tr h="5519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5.8 </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Support Workforce into Rural Settings.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This initiative focuses on enabling health professionals to transition into rural roles through targeted support.</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sym typeface="Wingdings"/>
                      </a:endParaRP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a:solidFill>
                            <a:schemeClr val="dk1"/>
                          </a:solidFill>
                          <a:effectLst/>
                          <a:latin typeface="Poppins" panose="00000500000000000000" pitchFamily="2" charset="0"/>
                          <a:ea typeface="+mn-ea"/>
                          <a:cs typeface="Poppins" panose="00000500000000000000" pitchFamily="2" charset="0"/>
                        </a:rPr>
                        <a:t>Forming a Clinical Stakeholder Group to guide the scope and support package.</a:t>
                      </a:r>
                      <a:endParaRPr lang="en-NZ" sz="900">
                        <a:latin typeface="Poppins" panose="00000500000000000000" pitchFamily="2" charset="0"/>
                        <a:cs typeface="Poppins" panose="00000500000000000000" pitchFamily="2" charset="0"/>
                      </a:endParaRPr>
                    </a:p>
                  </a:txBody>
                  <a:tcPr>
                    <a:solidFill>
                      <a:schemeClr val="bg1">
                        <a:lumMod val="85000"/>
                      </a:schemeClr>
                    </a:solidFill>
                  </a:tcPr>
                </a:tc>
                <a:tc rowSpan="3">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Convene the stakeholder group</a:t>
                      </a:r>
                    </a:p>
                    <a:p>
                      <a:r>
                        <a:rPr lang="en-US" sz="900" b="0" i="0" kern="1200" dirty="0">
                          <a:solidFill>
                            <a:schemeClr val="dk1"/>
                          </a:solidFill>
                          <a:effectLst/>
                          <a:latin typeface="Poppins" panose="00000500000000000000" pitchFamily="2" charset="0"/>
                          <a:ea typeface="+mn-ea"/>
                          <a:cs typeface="Poppins" panose="00000500000000000000" pitchFamily="2" charset="0"/>
                        </a:rPr>
                        <a:t>Explore options to </a:t>
                      </a:r>
                      <a:r>
                        <a:rPr lang="en-US" sz="900" b="0" i="0" kern="1200" dirty="0" err="1">
                          <a:solidFill>
                            <a:schemeClr val="dk1"/>
                          </a:solidFill>
                          <a:effectLst/>
                          <a:latin typeface="Poppins" panose="00000500000000000000" pitchFamily="2" charset="0"/>
                          <a:ea typeface="+mn-ea"/>
                          <a:cs typeface="Poppins" panose="00000500000000000000" pitchFamily="2" charset="0"/>
                        </a:rPr>
                        <a:t>utilise</a:t>
                      </a:r>
                      <a:r>
                        <a:rPr lang="en-US" sz="900" b="0" i="0" kern="1200" dirty="0">
                          <a:solidFill>
                            <a:schemeClr val="dk1"/>
                          </a:solidFill>
                          <a:effectLst/>
                          <a:latin typeface="Poppins" panose="00000500000000000000" pitchFamily="2" charset="0"/>
                          <a:ea typeface="+mn-ea"/>
                          <a:cs typeface="Poppins" panose="00000500000000000000" pitchFamily="2" charset="0"/>
                        </a:rPr>
                        <a:t> existing </a:t>
                      </a:r>
                      <a:r>
                        <a:rPr lang="en-US" sz="900" b="0" i="0" kern="1200" dirty="0" err="1">
                          <a:solidFill>
                            <a:schemeClr val="dk1"/>
                          </a:solidFill>
                          <a:effectLst/>
                          <a:latin typeface="Poppins" panose="00000500000000000000" pitchFamily="2" charset="0"/>
                          <a:ea typeface="+mn-ea"/>
                          <a:cs typeface="Poppins" panose="00000500000000000000" pitchFamily="2" charset="0"/>
                        </a:rPr>
                        <a:t>programmes</a:t>
                      </a:r>
                      <a:r>
                        <a:rPr lang="en-US" sz="900" b="0" i="0" kern="1200" dirty="0">
                          <a:solidFill>
                            <a:schemeClr val="dk1"/>
                          </a:solidFill>
                          <a:effectLst/>
                          <a:latin typeface="Poppins" panose="00000500000000000000" pitchFamily="2" charset="0"/>
                          <a:ea typeface="+mn-ea"/>
                          <a:cs typeface="Poppins" panose="00000500000000000000" pitchFamily="2" charset="0"/>
                        </a:rPr>
                        <a:t> to build the resources</a:t>
                      </a: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4493470"/>
                  </a:ext>
                </a:extLst>
              </a:tr>
              <a:tr h="19711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a:latin typeface="Poppins"/>
                          <a:cs typeface="Poppins"/>
                        </a:rPr>
                        <a:t>Key Achievements</a:t>
                      </a:r>
                    </a:p>
                  </a:txBody>
                  <a:tcPr anchor="ctr">
                    <a:solidFill>
                      <a:srgbClr val="F0E0E5"/>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b="1" dirty="0">
                        <a:latin typeface="Poppins"/>
                        <a:cs typeface="Poppins"/>
                      </a:endParaRPr>
                    </a:p>
                  </a:txBody>
                  <a:tcPr anchor="ctr">
                    <a:solidFill>
                      <a:srgbClr val="F0E0E5"/>
                    </a:solidFill>
                  </a:tcPr>
                </a:tc>
                <a:extLst>
                  <a:ext uri="{0D108BD9-81ED-4DB2-BD59-A6C34878D82A}">
                    <a16:rowId xmlns:a16="http://schemas.microsoft.com/office/drawing/2014/main" val="1718955260"/>
                  </a:ext>
                </a:extLst>
              </a:tr>
              <a:tr h="2545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Identified resources that can be accessed at no extra cost.</a:t>
                      </a: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7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2257633"/>
                  </a:ext>
                </a:extLst>
              </a:tr>
            </a:tbl>
          </a:graphicData>
        </a:graphic>
      </p:graphicFrame>
      <p:graphicFrame>
        <p:nvGraphicFramePr>
          <p:cNvPr id="10" name="Table 9">
            <a:extLst>
              <a:ext uri="{FF2B5EF4-FFF2-40B4-BE49-F238E27FC236}">
                <a16:creationId xmlns:a16="http://schemas.microsoft.com/office/drawing/2014/main" id="{E2700F36-5449-D2C7-4660-61CCB5C19F5E}"/>
              </a:ext>
            </a:extLst>
          </p:cNvPr>
          <p:cNvGraphicFramePr>
            <a:graphicFrameLocks noGrp="1"/>
          </p:cNvGraphicFramePr>
          <p:nvPr>
            <p:extLst>
              <p:ext uri="{D42A27DB-BD31-4B8C-83A1-F6EECF244321}">
                <p14:modId xmlns:p14="http://schemas.microsoft.com/office/powerpoint/2010/main" val="3492373632"/>
              </p:ext>
            </p:extLst>
          </p:nvPr>
        </p:nvGraphicFramePr>
        <p:xfrm>
          <a:off x="530832" y="3005922"/>
          <a:ext cx="11343028" cy="1630680"/>
        </p:xfrm>
        <a:graphic>
          <a:graphicData uri="http://schemas.openxmlformats.org/drawingml/2006/table">
            <a:tbl>
              <a:tblPr firstRow="1" bandRow="1">
                <a:tableStyleId>{5C22544A-7EE6-4342-B048-85BDC9FD1C3A}</a:tableStyleId>
              </a:tblPr>
              <a:tblGrid>
                <a:gridCol w="817028">
                  <a:extLst>
                    <a:ext uri="{9D8B030D-6E8A-4147-A177-3AD203B41FA5}">
                      <a16:colId xmlns:a16="http://schemas.microsoft.com/office/drawing/2014/main" val="3709789040"/>
                    </a:ext>
                  </a:extLst>
                </a:gridCol>
                <a:gridCol w="2476414">
                  <a:extLst>
                    <a:ext uri="{9D8B030D-6E8A-4147-A177-3AD203B41FA5}">
                      <a16:colId xmlns:a16="http://schemas.microsoft.com/office/drawing/2014/main" val="3989794526"/>
                    </a:ext>
                  </a:extLst>
                </a:gridCol>
                <a:gridCol w="476613">
                  <a:extLst>
                    <a:ext uri="{9D8B030D-6E8A-4147-A177-3AD203B41FA5}">
                      <a16:colId xmlns:a16="http://schemas.microsoft.com/office/drawing/2014/main" val="2101653622"/>
                    </a:ext>
                  </a:extLst>
                </a:gridCol>
                <a:gridCol w="5504850">
                  <a:extLst>
                    <a:ext uri="{9D8B030D-6E8A-4147-A177-3AD203B41FA5}">
                      <a16:colId xmlns:a16="http://schemas.microsoft.com/office/drawing/2014/main" val="2416023039"/>
                    </a:ext>
                  </a:extLst>
                </a:gridCol>
                <a:gridCol w="2068123">
                  <a:extLst>
                    <a:ext uri="{9D8B030D-6E8A-4147-A177-3AD203B41FA5}">
                      <a16:colId xmlns:a16="http://schemas.microsoft.com/office/drawing/2014/main" val="75241826"/>
                    </a:ext>
                  </a:extLst>
                </a:gridCol>
              </a:tblGrid>
              <a:tr h="3110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Initiative Number </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Description </a:t>
                      </a:r>
                    </a:p>
                  </a:txBody>
                  <a:tcPr anchor="ctr">
                    <a:solidFill>
                      <a:srgbClr val="660033"/>
                    </a:solidFill>
                  </a:tcPr>
                </a:tc>
                <a:tc>
                  <a:txBody>
                    <a:bodyPr/>
                    <a:lstStyle/>
                    <a:p>
                      <a:r>
                        <a:rPr lang="en-NZ" sz="1000"/>
                        <a:t>RAG</a:t>
                      </a:r>
                      <a:endParaRPr lang="en-NZ"/>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Current Activity</a:t>
                      </a:r>
                    </a:p>
                  </a:txBody>
                  <a:tcPr anchor="ctr">
                    <a:solidFill>
                      <a:srgbClr val="6600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a:t>Next Steps</a:t>
                      </a:r>
                    </a:p>
                  </a:txBody>
                  <a:tcPr anchor="ctr">
                    <a:solidFill>
                      <a:srgbClr val="660033"/>
                    </a:solidFill>
                  </a:tcPr>
                </a:tc>
                <a:extLst>
                  <a:ext uri="{0D108BD9-81ED-4DB2-BD59-A6C34878D82A}">
                    <a16:rowId xmlns:a16="http://schemas.microsoft.com/office/drawing/2014/main" val="3684623979"/>
                  </a:ext>
                </a:extLst>
              </a:tr>
              <a:tr h="5408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Poppins" panose="00000500000000000000" pitchFamily="2" charset="0"/>
                          <a:cs typeface="Poppins" panose="00000500000000000000" pitchFamily="2" charset="0"/>
                        </a:rPr>
                        <a:t>5.9 </a:t>
                      </a:r>
                      <a:endParaRPr lang="en-NZ" sz="900">
                        <a:latin typeface="Poppins" panose="00000500000000000000" pitchFamily="2" charset="0"/>
                        <a:cs typeface="Poppins" panose="00000500000000000000" pitchFamily="2"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Poppins" panose="00000500000000000000" pitchFamily="2" charset="0"/>
                          <a:cs typeface="Poppins" panose="00000500000000000000" pitchFamily="2" charset="0"/>
                        </a:rPr>
                        <a:t>Increase Rural Hospital Medical Specialist Training and Support</a:t>
                      </a:r>
                      <a:br>
                        <a:rPr lang="en-US" sz="900" dirty="0">
                          <a:latin typeface="Poppins" panose="00000500000000000000" pitchFamily="2" charset="0"/>
                          <a:cs typeface="Poppins" panose="00000500000000000000" pitchFamily="2" charset="0"/>
                        </a:rPr>
                      </a:br>
                      <a:r>
                        <a:rPr lang="en-US" sz="900" kern="1200" dirty="0">
                          <a:solidFill>
                            <a:schemeClr val="dk1"/>
                          </a:solidFill>
                          <a:latin typeface="Poppins" panose="00000500000000000000" pitchFamily="2" charset="0"/>
                          <a:ea typeface="+mn-ea"/>
                          <a:cs typeface="Poppins" panose="00000500000000000000" pitchFamily="2" charset="0"/>
                        </a:rPr>
                        <a:t>This initiative aims to strengthen specialist training and support for Rural Hospital Medicine across Aotearoa.</a:t>
                      </a:r>
                      <a:endParaRPr lang="en-NZ" sz="900" kern="1200" dirty="0">
                        <a:solidFill>
                          <a:schemeClr val="dk1"/>
                        </a:solidFill>
                        <a:latin typeface="Poppins" panose="00000500000000000000" pitchFamily="2" charset="0"/>
                        <a:ea typeface="+mn-ea"/>
                        <a:cs typeface="Poppins" panose="00000500000000000000" pitchFamily="2" charset="0"/>
                      </a:endParaRPr>
                    </a:p>
                  </a:txBody>
                  <a:tcPr>
                    <a:solidFill>
                      <a:schemeClr val="bg1">
                        <a:lumMod val="95000"/>
                      </a:schemeClr>
                    </a:solidFill>
                  </a:tcPr>
                </a:tc>
                <a:tc>
                  <a:txBody>
                    <a:bodyPr/>
                    <a:lstStyle/>
                    <a:p>
                      <a:pPr algn="ctr"/>
                      <a:endParaRPr lang="en-NZ" sz="900">
                        <a:solidFill>
                          <a:srgbClr val="92D050"/>
                        </a:solidFill>
                        <a:latin typeface="Poppins" panose="00000500000000000000" pitchFamily="2" charset="0"/>
                        <a:cs typeface="Poppins" panose="00000500000000000000" pitchFamily="2" charset="0"/>
                      </a:endParaRPr>
                    </a:p>
                  </a:txBody>
                  <a:tcPr>
                    <a:solidFill>
                      <a:srgbClr val="92D050"/>
                    </a:solidFill>
                  </a:tcPr>
                </a:tc>
                <a:tc>
                  <a:txBody>
                    <a:bodyPr/>
                    <a:lstStyle/>
                    <a:p>
                      <a:r>
                        <a:rPr lang="en-US" sz="900" b="0" i="0" kern="1200" dirty="0">
                          <a:solidFill>
                            <a:schemeClr val="dk1"/>
                          </a:solidFill>
                          <a:effectLst/>
                          <a:latin typeface="Poppins" panose="00000500000000000000" pitchFamily="2" charset="0"/>
                          <a:ea typeface="+mn-ea"/>
                          <a:cs typeface="Poppins" panose="00000500000000000000" pitchFamily="2" charset="0"/>
                        </a:rPr>
                        <a:t>Gathering insights to complete a Discovery Report that identifies barriers to training.</a:t>
                      </a:r>
                      <a:endParaRPr lang="en-US" sz="900" b="0" dirty="0">
                        <a:latin typeface="Poppins" panose="00000500000000000000" pitchFamily="2" charset="0"/>
                        <a:cs typeface="Poppins" panose="00000500000000000000" pitchFamily="2" charset="0"/>
                      </a:endParaRPr>
                    </a:p>
                  </a:txBody>
                  <a:tcPr>
                    <a:solidFill>
                      <a:schemeClr val="bg1">
                        <a:lumMod val="95000"/>
                      </a:schemeClr>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err="1">
                          <a:solidFill>
                            <a:schemeClr val="dk1"/>
                          </a:solidFill>
                          <a:effectLst/>
                          <a:latin typeface="Poppins" panose="00000500000000000000" pitchFamily="2" charset="0"/>
                          <a:ea typeface="+mn-ea"/>
                          <a:cs typeface="Poppins" panose="00000500000000000000" pitchFamily="2" charset="0"/>
                        </a:rPr>
                        <a:t>Finalise</a:t>
                      </a:r>
                      <a:r>
                        <a:rPr lang="en-US" sz="900" b="0" i="0" kern="1200" dirty="0">
                          <a:solidFill>
                            <a:schemeClr val="dk1"/>
                          </a:solidFill>
                          <a:effectLst/>
                          <a:latin typeface="Poppins" panose="00000500000000000000" pitchFamily="2" charset="0"/>
                          <a:ea typeface="+mn-ea"/>
                          <a:cs typeface="Poppins" panose="00000500000000000000" pitchFamily="2" charset="0"/>
                        </a:rPr>
                        <a:t> and share the Discovery Report to inform future actions.</a:t>
                      </a:r>
                      <a:endParaRPr lang="en-NZ" sz="900" b="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4493470"/>
                  </a:ext>
                </a:extLst>
              </a:tr>
              <a:tr h="159063">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dirty="0">
                          <a:latin typeface="Poppins" panose="00000500000000000000" pitchFamily="2" charset="0"/>
                          <a:cs typeface="Poppins" panose="00000500000000000000" pitchFamily="2" charset="0"/>
                        </a:rPr>
                        <a:t>Key Achievements</a:t>
                      </a:r>
                    </a:p>
                  </a:txBody>
                  <a:tcPr anchor="ctr">
                    <a:solidFill>
                      <a:srgbClr val="F0E0E5"/>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b="1" dirty="0">
                        <a:latin typeface="Poppins" panose="00000500000000000000" pitchFamily="2" charset="0"/>
                        <a:cs typeface="Poppins" panose="00000500000000000000" pitchFamily="2" charset="0"/>
                      </a:endParaRPr>
                    </a:p>
                  </a:txBody>
                  <a:tcPr anchor="ctr">
                    <a:solidFill>
                      <a:srgbClr val="F0E0E5"/>
                    </a:solidFill>
                  </a:tcPr>
                </a:tc>
                <a:extLst>
                  <a:ext uri="{0D108BD9-81ED-4DB2-BD59-A6C34878D82A}">
                    <a16:rowId xmlns:a16="http://schemas.microsoft.com/office/drawing/2014/main" val="1718955260"/>
                  </a:ext>
                </a:extLst>
              </a:tr>
              <a:tr h="179456">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Poppins" panose="00000500000000000000" pitchFamily="2" charset="0"/>
                          <a:ea typeface="+mn-ea"/>
                          <a:cs typeface="Poppins" panose="00000500000000000000" pitchFamily="2" charset="0"/>
                        </a:rPr>
                        <a:t>Established a collaborative approach with the Division of Rural Hospital Medicine.</a:t>
                      </a:r>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endParaRPr lang="en-NZ" sz="900" dirty="0">
                        <a:latin typeface="Poppins" panose="00000500000000000000" pitchFamily="2" charset="0"/>
                        <a:cs typeface="Poppins" panose="00000500000000000000" pitchFamily="2" charset="0"/>
                      </a:endParaRPr>
                    </a:p>
                  </a:txBody>
                  <a:tcPr>
                    <a:lnB w="12700" cap="flat" cmpd="sng" algn="ctr">
                      <a:solidFill>
                        <a:srgbClr val="00A2AC"/>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57633"/>
                  </a:ext>
                </a:extLst>
              </a:tr>
            </a:tbl>
          </a:graphicData>
        </a:graphic>
      </p:graphicFrame>
      <p:graphicFrame>
        <p:nvGraphicFramePr>
          <p:cNvPr id="2" name="Table 1">
            <a:extLst>
              <a:ext uri="{FF2B5EF4-FFF2-40B4-BE49-F238E27FC236}">
                <a16:creationId xmlns:a16="http://schemas.microsoft.com/office/drawing/2014/main" id="{A89C6801-5D28-4274-4C73-9E22FA0693E0}"/>
              </a:ext>
            </a:extLst>
          </p:cNvPr>
          <p:cNvGraphicFramePr>
            <a:graphicFrameLocks noGrp="1"/>
          </p:cNvGraphicFramePr>
          <p:nvPr>
            <p:extLst>
              <p:ext uri="{D42A27DB-BD31-4B8C-83A1-F6EECF244321}">
                <p14:modId xmlns:p14="http://schemas.microsoft.com/office/powerpoint/2010/main" val="1822322340"/>
              </p:ext>
            </p:extLst>
          </p:nvPr>
        </p:nvGraphicFramePr>
        <p:xfrm>
          <a:off x="7071604" y="189052"/>
          <a:ext cx="4802256" cy="762000"/>
        </p:xfrm>
        <a:graphic>
          <a:graphicData uri="http://schemas.openxmlformats.org/drawingml/2006/table">
            <a:tbl>
              <a:tblPr firstRow="1" bandRow="1">
                <a:tableStyleId>{5C22544A-7EE6-4342-B048-85BDC9FD1C3A}</a:tableStyleId>
              </a:tblPr>
              <a:tblGrid>
                <a:gridCol w="794215">
                  <a:extLst>
                    <a:ext uri="{9D8B030D-6E8A-4147-A177-3AD203B41FA5}">
                      <a16:colId xmlns:a16="http://schemas.microsoft.com/office/drawing/2014/main" val="3155166765"/>
                    </a:ext>
                  </a:extLst>
                </a:gridCol>
                <a:gridCol w="642672">
                  <a:extLst>
                    <a:ext uri="{9D8B030D-6E8A-4147-A177-3AD203B41FA5}">
                      <a16:colId xmlns:a16="http://schemas.microsoft.com/office/drawing/2014/main" val="1964592556"/>
                    </a:ext>
                  </a:extLst>
                </a:gridCol>
                <a:gridCol w="1206631">
                  <a:extLst>
                    <a:ext uri="{9D8B030D-6E8A-4147-A177-3AD203B41FA5}">
                      <a16:colId xmlns:a16="http://schemas.microsoft.com/office/drawing/2014/main" val="1524003470"/>
                    </a:ext>
                  </a:extLst>
                </a:gridCol>
                <a:gridCol w="1178351">
                  <a:extLst>
                    <a:ext uri="{9D8B030D-6E8A-4147-A177-3AD203B41FA5}">
                      <a16:colId xmlns:a16="http://schemas.microsoft.com/office/drawing/2014/main" val="2212546948"/>
                    </a:ext>
                  </a:extLst>
                </a:gridCol>
                <a:gridCol w="980387">
                  <a:extLst>
                    <a:ext uri="{9D8B030D-6E8A-4147-A177-3AD203B41FA5}">
                      <a16:colId xmlns:a16="http://schemas.microsoft.com/office/drawing/2014/main" val="264229265"/>
                    </a:ext>
                  </a:extLst>
                </a:gridCol>
              </a:tblGrid>
              <a:tr h="130366">
                <a:tc>
                  <a:txBody>
                    <a:bodyPr/>
                    <a:lstStyle/>
                    <a:p>
                      <a:pPr algn="ctr"/>
                      <a:r>
                        <a:rPr lang="en-NZ" sz="900">
                          <a:solidFill>
                            <a:sysClr val="windowText" lastClr="000000"/>
                          </a:solidFill>
                        </a:rPr>
                        <a:t>Completed</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In progress</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risk under control</a:t>
                      </a:r>
                    </a:p>
                  </a:txBody>
                  <a:tcP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At risk – escalation required</a:t>
                      </a:r>
                    </a:p>
                  </a:txBody>
                  <a:tcPr>
                    <a:lnR w="12700" cap="flat" cmpd="sng" algn="ctr">
                      <a:solidFill>
                        <a:schemeClr val="bg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ctr"/>
                      <a:r>
                        <a:rPr lang="en-NZ" sz="900">
                          <a:solidFill>
                            <a:sysClr val="windowText" lastClr="000000"/>
                          </a:solidFill>
                        </a:rPr>
                        <a:t>High Risk of non-delivery</a:t>
                      </a:r>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763839908"/>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1">
                              <a:lumMod val="40000"/>
                              <a:lumOff val="60000"/>
                            </a:schemeClr>
                          </a:solidFill>
                          <a:latin typeface="Wingdings" panose="05000000000000000000" pitchFamily="2" charset="2"/>
                          <a:cs typeface="Poppins" panose="00000500000000000000" pitchFamily="2" charset="0"/>
                        </a:rPr>
                        <a:t>l</a:t>
                      </a:r>
                      <a:endParaRPr lang="en-NZ" sz="2000">
                        <a:solidFill>
                          <a:schemeClr val="accent1">
                            <a:lumMod val="40000"/>
                            <a:lumOff val="60000"/>
                          </a:schemeClr>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NZ" sz="2000" u="none">
                          <a:solidFill>
                            <a:srgbClr val="92D050"/>
                          </a:solidFill>
                          <a:latin typeface="Wingdings" panose="05000000000000000000" pitchFamily="2" charset="2"/>
                          <a:cs typeface="Poppins" panose="00000500000000000000" pitchFamily="2" charset="0"/>
                        </a:rPr>
                        <a:t>l</a:t>
                      </a:r>
                      <a:endParaRPr lang="en-NZ" sz="2000"/>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rgbClr val="FFFF00"/>
                          </a:solidFill>
                          <a:latin typeface="Wingdings" panose="05000000000000000000" pitchFamily="2" charset="2"/>
                          <a:cs typeface="Poppins" panose="00000500000000000000" pitchFamily="2" charset="0"/>
                        </a:rPr>
                        <a:t>l</a:t>
                      </a:r>
                      <a:endParaRPr lang="en-NZ" sz="2000">
                        <a:solidFill>
                          <a:srgbClr val="FFFF00"/>
                        </a:solidFill>
                      </a:endParaRPr>
                    </a:p>
                  </a:txBody>
                  <a:tcP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a:solidFill>
                            <a:schemeClr val="accent6"/>
                          </a:solidFill>
                          <a:latin typeface="Wingdings" panose="05000000000000000000" pitchFamily="2" charset="2"/>
                          <a:cs typeface="Poppins" panose="00000500000000000000" pitchFamily="2" charset="0"/>
                        </a:rPr>
                        <a:t>l</a:t>
                      </a:r>
                      <a:endParaRPr lang="en-NZ" sz="2000">
                        <a:solidFill>
                          <a:schemeClr val="accent6"/>
                        </a:solidFill>
                      </a:endParaRPr>
                    </a:p>
                  </a:txBody>
                  <a:tcPr>
                    <a:lnR w="12700" cap="flat" cmpd="sng" algn="ctr">
                      <a:solidFill>
                        <a:schemeClr val="bg1"/>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u="none" dirty="0">
                          <a:solidFill>
                            <a:srgbClr val="C00000"/>
                          </a:solidFill>
                          <a:latin typeface="Wingdings" panose="05000000000000000000" pitchFamily="2" charset="2"/>
                          <a:cs typeface="Poppins" panose="00000500000000000000" pitchFamily="2" charset="0"/>
                        </a:rPr>
                        <a:t>l</a:t>
                      </a:r>
                      <a:endParaRPr lang="en-NZ" sz="2000" dirty="0"/>
                    </a:p>
                  </a:txBody>
                  <a:tcPr>
                    <a:lnL w="12700" cap="flat" cmpd="sng" algn="ctr">
                      <a:solidFill>
                        <a:schemeClr val="bg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B w="1270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8943905"/>
                  </a:ext>
                </a:extLst>
              </a:tr>
            </a:tbl>
          </a:graphicData>
        </a:graphic>
      </p:graphicFrame>
      <p:sp>
        <p:nvSpPr>
          <p:cNvPr id="4" name="Footer Placeholder 3">
            <a:extLst>
              <a:ext uri="{FF2B5EF4-FFF2-40B4-BE49-F238E27FC236}">
                <a16:creationId xmlns:a16="http://schemas.microsoft.com/office/drawing/2014/main" id="{E8437C6B-D130-3B9A-B794-7F820B4A8404}"/>
              </a:ext>
            </a:extLst>
          </p:cNvPr>
          <p:cNvSpPr>
            <a:spLocks noGrp="1"/>
          </p:cNvSpPr>
          <p:nvPr>
            <p:ph type="ftr" sz="quarter" idx="11"/>
          </p:nvPr>
        </p:nvSpPr>
        <p:spPr>
          <a:xfrm>
            <a:off x="4038600" y="6036415"/>
            <a:ext cx="4114800" cy="365125"/>
          </a:xfrm>
        </p:spPr>
        <p:txBody>
          <a:bodyPr/>
          <a:lstStyle/>
          <a:p>
            <a:r>
              <a:rPr lang="en-US"/>
              <a:t>as at 30 June 2025</a:t>
            </a:r>
            <a:endParaRPr lang="en-NZ"/>
          </a:p>
        </p:txBody>
      </p:sp>
    </p:spTree>
    <p:extLst>
      <p:ext uri="{BB962C8B-B14F-4D97-AF65-F5344CB8AC3E}">
        <p14:creationId xmlns:p14="http://schemas.microsoft.com/office/powerpoint/2010/main" val="3614836757"/>
      </p:ext>
    </p:extLst>
  </p:cSld>
  <p:clrMapOvr>
    <a:masterClrMapping/>
  </p:clrMapOvr>
</p:sld>
</file>

<file path=ppt/theme/theme1.xml><?xml version="1.0" encoding="utf-8"?>
<a:theme xmlns:a="http://schemas.openxmlformats.org/drawingml/2006/main" name="Office Theme">
  <a:themeElements>
    <a:clrScheme name="Custom 1">
      <a:dk1>
        <a:srgbClr val="15284C"/>
      </a:dk1>
      <a:lt1>
        <a:sysClr val="window" lastClr="FFFFFF"/>
      </a:lt1>
      <a:dk2>
        <a:srgbClr val="0E2841"/>
      </a:dk2>
      <a:lt2>
        <a:srgbClr val="E8E8E8"/>
      </a:lt2>
      <a:accent1>
        <a:srgbClr val="552887"/>
      </a:accent1>
      <a:accent2>
        <a:srgbClr val="00A2AC"/>
      </a:accent2>
      <a:accent3>
        <a:srgbClr val="840055"/>
      </a:accent3>
      <a:accent4>
        <a:srgbClr val="1C448C"/>
      </a:accent4>
      <a:accent5>
        <a:srgbClr val="006F80"/>
      </a:accent5>
      <a:accent6>
        <a:srgbClr val="F79645"/>
      </a:accent6>
      <a:hlink>
        <a:srgbClr val="00A2AC"/>
      </a:hlink>
      <a:folHlink>
        <a:srgbClr val="C19EB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ikau document" ma:contentTypeID="0x010100D5C1E13D20A8554992C24F7EE470E023002950EC02031D6D4799265BD36BF630E8" ma:contentTypeVersion="15" ma:contentTypeDescription="Create a new document." ma:contentTypeScope="" ma:versionID="1fb28796d661826e4fb630457b8c3661">
  <xsd:schema xmlns:xsd="http://www.w3.org/2001/XMLSchema" xmlns:xs="http://www.w3.org/2001/XMLSchema" xmlns:p="http://schemas.microsoft.com/office/2006/metadata/properties" xmlns:ns1="http://schemas.microsoft.com/sharepoint/v3" xmlns:ns2="9253c88c-d550-4ff1-afdc-d5dc691f60b0" xmlns:ns3="99bafffc-51bf-4b0f-a18e-b3c6dcf77d93" xmlns:ns4="d3b74e82-c9ec-4ac4-aba2-12ff7e201463" targetNamespace="http://schemas.microsoft.com/office/2006/metadata/properties" ma:root="true" ma:fieldsID="24833eadc307be345b965d41dd4ca701" ns1:_="" ns2:_="" ns3:_="" ns4:_="">
    <xsd:import namespace="http://schemas.microsoft.com/sharepoint/v3"/>
    <xsd:import namespace="9253c88c-d550-4ff1-afdc-d5dc691f60b0"/>
    <xsd:import namespace="99bafffc-51bf-4b0f-a18e-b3c6dcf77d93"/>
    <xsd:import namespace="d3b74e82-c9ec-4ac4-aba2-12ff7e201463"/>
    <xsd:element name="properties">
      <xsd:complexType>
        <xsd:sequence>
          <xsd:element name="documentManagement">
            <xsd:complexType>
              <xsd:all>
                <xsd:element ref="ns2:TaxCatchAll" minOccurs="0"/>
                <xsd:element ref="ns3:TaxCatchAllLabel" minOccurs="0"/>
                <xsd:element ref="ns3:ka9b207035bc48f2a4f6a2bfed7195b7" minOccurs="0"/>
                <xsd:element ref="ns1:Name" minOccurs="0"/>
                <xsd:element ref="ns3:f3e7f0a218d8438586e2a8545792c0ef" minOccurs="0"/>
                <xsd:element ref="ns3:mb22360ee3e3407ca28e907eb3b7ca6b" minOccurs="0"/>
                <xsd:element ref="ns3:p7110e5651294189b89368865130750f" minOccurs="0"/>
                <xsd:element ref="ns3:p777f0da518742b188a1f7fd5ee91810" minOccurs="0"/>
                <xsd:element ref="ns3:HNZReviewDate" minOccurs="0"/>
                <xsd:element ref="ns4:_dlc_DocId" minOccurs="0"/>
                <xsd:element ref="ns4:_dlc_DocIdUrl" minOccurs="0"/>
                <xsd:element ref="ns4:_dlc_DocIdPersistId" minOccurs="0"/>
                <xsd:element ref="ns3:MediaServiceMetadata" minOccurs="0"/>
                <xsd:element ref="ns3:MediaServiceFastMetadata" minOccurs="0"/>
                <xsd:element ref="ns3:MediaServiceSearchProperties" minOccurs="0"/>
                <xsd:element ref="ns3:DateputinAWS" minOccurs="0"/>
                <xsd:element ref="ns3:Publish_x002f_UpdateinAWS" minOccurs="0"/>
                <xsd:element ref="ns3:AWSUploadName" minOccurs="0"/>
                <xsd:element ref="ns3:Test" minOccurs="0"/>
                <xsd:element ref="ns3:FileURL" minOccurs="0"/>
                <xsd:element ref="ns3:Control_x0020_state"/>
                <xsd:element ref="ns3:SME_x0020__x002f__x0020_Owner"/>
                <xsd:element ref="ns3:Publication_x0020_Topic" minOccurs="0"/>
                <xsd:element ref="ns3:Publication_x0020_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Name" ma:index="12" nillable="true" ma:displayName="Account" ma:internalName="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53c88c-d550-4ff1-afdc-d5dc691f60b0"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fea06a53-5f16-4c59-aaa2-de483fadc888}" ma:internalName="TaxCatchAll" ma:showField="CatchAllData" ma:web="d3b74e82-c9ec-4ac4-aba2-12ff7e20146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afffc-51bf-4b0f-a18e-b3c6dcf77d93" elementFormDefault="qualified">
    <xsd:import namespace="http://schemas.microsoft.com/office/2006/documentManagement/types"/>
    <xsd:import namespace="http://schemas.microsoft.com/office/infopath/2007/PartnerControls"/>
    <xsd:element name="TaxCatchAllLabel" ma:index="9" nillable="true" ma:displayName="Taxonomy Catch All Column1" ma:hidden="true" ma:list="{fea06a53-5f16-4c59-aaa2-de483fadc888}"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ka9b207035bc48f2a4f6a2bfed7195b7" ma:index="10" nillable="true" ma:displayName="Business Function_0" ma:hidden="true" ma:internalName="ka9b207035bc48f2a4f6a2bfed7195b7">
      <xsd:simpleType>
        <xsd:restriction base="dms:Note"/>
      </xsd:simpleType>
    </xsd:element>
    <xsd:element name="f3e7f0a218d8438586e2a8545792c0ef" ma:index="13" nillable="true" ma:displayName="Topic_0" ma:hidden="true" ma:internalName="f3e7f0a218d8438586e2a8545792c0ef">
      <xsd:simpleType>
        <xsd:restriction base="dms:Note"/>
      </xsd:simpleType>
    </xsd:element>
    <xsd:element name="mb22360ee3e3407ca28e907eb3b7ca6b" ma:index="15" nillable="true" ma:displayName="Status_0" ma:hidden="true" ma:internalName="mb22360ee3e3407ca28e907eb3b7ca6b">
      <xsd:simpleType>
        <xsd:restriction base="dms:Note"/>
      </xsd:simpleType>
    </xsd:element>
    <xsd:element name="p7110e5651294189b89368865130750f" ma:index="17" nillable="true" ma:displayName="Region_0" ma:hidden="true" ma:internalName="p7110e5651294189b89368865130750f">
      <xsd:simpleType>
        <xsd:restriction base="dms:Note"/>
      </xsd:simpleType>
    </xsd:element>
    <xsd:element name="p777f0da518742b188a1f7fd5ee91810" ma:index="19" nillable="true" ma:displayName="Local Area_0" ma:hidden="true" ma:internalName="p777f0da518742b188a1f7fd5ee91810">
      <xsd:simpleType>
        <xsd:restriction base="dms:Note"/>
      </xsd:simpleType>
    </xsd:element>
    <xsd:element name="HNZReviewDate" ma:index="21" nillable="true" ma:displayName="Review Date" ma:description="Review Date for content" ma:format="DateOnly" ma:internalName="HNZReviewDate">
      <xsd:simpleType>
        <xsd:restriction base="dms:DateTime"/>
      </xsd:simple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DateputinAWS" ma:index="28" nillable="true" ma:displayName="Date put in AWS" ma:format="DateTime" ma:internalName="DateputinAWS">
      <xsd:simpleType>
        <xsd:restriction base="dms:DateTime"/>
      </xsd:simpleType>
    </xsd:element>
    <xsd:element name="Publish_x002f_UpdateinAWS" ma:index="29" nillable="true" ma:displayName="Publish / Update in AWS" ma:default="1" ma:format="Dropdown" ma:internalName="Publish_x002f_UpdateinAWS">
      <xsd:simpleType>
        <xsd:restriction base="dms:Boolean"/>
      </xsd:simpleType>
    </xsd:element>
    <xsd:element name="AWSUploadName" ma:index="30" nillable="true" ma:displayName="AWS Upload Name" ma:format="Dropdown" ma:internalName="AWSUploadName">
      <xsd:simpleType>
        <xsd:restriction base="dms:Text">
          <xsd:maxLength value="255"/>
        </xsd:restriction>
      </xsd:simpleType>
    </xsd:element>
    <xsd:element name="Test" ma:index="31" nillable="true" ma:displayName="Test" ma:default="0" ma:format="Dropdown" ma:internalName="Test">
      <xsd:simpleType>
        <xsd:restriction base="dms:Boolean"/>
      </xsd:simpleType>
    </xsd:element>
    <xsd:element name="FileURL" ma:index="32" nillable="true" ma:displayName="File URL" ma:format="Dropdown" ma:indexed="true" ma:internalName="FileURL">
      <xsd:simpleType>
        <xsd:restriction base="dms:Text">
          <xsd:maxLength value="255"/>
        </xsd:restriction>
      </xsd:simpleType>
    </xsd:element>
    <xsd:element name="Control_x0020_state" ma:index="33" ma:displayName="Control state" ma:format="Dropdown" ma:internalName="Control_x0020_state">
      <xsd:simpleType>
        <xsd:restriction base="dms:Choice">
          <xsd:enumeration value="Semi-controlled"/>
          <xsd:enumeration value="Uncontrolled"/>
          <xsd:enumeration value="Controlled"/>
        </xsd:restriction>
      </xsd:simpleType>
    </xsd:element>
    <xsd:element name="SME_x0020__x002f__x0020_Owner" ma:index="34" ma:displayName="SME / Owner" ma:list="UserInfo" ma:SharePointGroup="0" ma:internalName="SME_x0020__x002f_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ublication_x0020_Topic" ma:index="35" nillable="true" ma:displayName="Publication Topic" ma:internalName="Publication_x0020_Topic">
      <xsd:complexType>
        <xsd:complexContent>
          <xsd:extension base="dms:MultiChoice">
            <xsd:sequence>
              <xsd:element name="Value" maxOccurs="unbounded" minOccurs="0" nillable="true">
                <xsd:simpleType>
                  <xsd:restriction base="dms:Choice">
                    <xsd:enumeration value="Abortion"/>
                    <xsd:enumeration value="Addiction"/>
                    <xsd:enumeration value="Aged residential care"/>
                    <xsd:enumeration value="Alcohol"/>
                    <xsd:enumeration value="Ambulances"/>
                    <xsd:enumeration value="Antenatal and newborn screening"/>
                    <xsd:enumeration value="Antimicrobial prescribing"/>
                    <xsd:enumeration value="Assisted dying"/>
                    <xsd:enumeration value="Border health"/>
                    <xsd:enumeration value="Bowel screening"/>
                    <xsd:enumeration value="Breast screening"/>
                    <xsd:enumeration value="Breastfeeding"/>
                    <xsd:enumeration value="Cancer"/>
                    <xsd:enumeration value="Cervical screening"/>
                    <xsd:enumeration value="Clinical coding"/>
                    <xsd:enumeration value="COVID-19"/>
                    <xsd:enumeration value="Cyber security"/>
                    <xsd:enumeration value="Death and dying"/>
                    <xsd:enumeration value="Dental care"/>
                    <xsd:enumeration value="Diabetes"/>
                    <xsd:enumeration value="Digital health"/>
                    <xsd:enumeration value="Disability"/>
                    <xsd:enumeration value="Diseases and conditions"/>
                    <xsd:enumeration value="Dioxins"/>
                    <xsd:enumeration value="Drugs"/>
                    <xsd:enumeration value="DSOC screening"/>
                    <xsd:enumeration value="Early childhood education (ECE)"/>
                    <xsd:enumeration value="Education"/>
                    <xsd:enumeration value="Environmental emergencies"/>
                    <xsd:enumeration value="Environmental health"/>
                    <xsd:enumeration value="Eye health"/>
                    <xsd:enumeration value="Family harm"/>
                    <xsd:enumeration value="Gender affirming care"/>
                    <xsd:enumeration value="Genetic health"/>
                    <xsd:enumeration value="Hazardous substances"/>
                    <xsd:enumeration value="Hospitals and specialist care"/>
                    <xsd:enumeration value="Immunisation"/>
                    <xsd:enumeration value="Infection prevention and control"/>
                    <xsd:enumeration value="Infants and children"/>
                    <xsd:enumeration value="Infrastructure"/>
                    <xsd:enumeration value="Laboratories"/>
                    <xsd:enumeration value="Māori health"/>
                    <xsd:enumeration value="Maternity"/>
                    <xsd:enumeration value="Measles"/>
                    <xsd:enumeration value="Mental health"/>
                    <xsd:enumeration value="Metabolic disorder screening"/>
                    <xsd:enumeration value="National Health Index (NHI)"/>
                    <xsd:enumeration value="New Dunedin Hospital"/>
                    <xsd:enumeration value="Newborn hearing screening"/>
                    <xsd:enumeration value="Nutrition"/>
                    <xsd:enumeration value="Occupational health"/>
                    <xsd:enumeration value="Older people's health"/>
                    <xsd:enumeration value="Pacific health"/>
                    <xsd:enumeration value="Palliative care"/>
                    <xsd:enumeration value="Payments and claims"/>
                    <xsd:enumeration value="Pharmacy and prescriptions"/>
                    <xsd:enumeration value="Physical activity"/>
                    <xsd:enumeration value="Primary care"/>
                    <xsd:enumeration value="Refugee and migrant health"/>
                    <xsd:enumeration value="Rheumatic fever"/>
                    <xsd:enumeration value="Rural health"/>
                    <xsd:enumeration value="Shared digital health record"/>
                    <xsd:enumeration value="Sexual harm"/>
                    <xsd:enumeration value="Sexual health"/>
                    <xsd:enumeration value="Smoking and vaping"/>
                    <xsd:enumeration value="Sustainability"/>
                    <xsd:enumeration value="Women's health"/>
                    <xsd:enumeration value="Workforce"/>
                  </xsd:restriction>
                </xsd:simpleType>
              </xsd:element>
            </xsd:sequence>
          </xsd:extension>
        </xsd:complexContent>
      </xsd:complexType>
    </xsd:element>
    <xsd:element name="Publication_x0020_Document_x0020_Type" ma:index="36" nillable="true" ma:displayName="Publication Document Type" ma:format="Dropdown" ma:internalName="Publication_x0020_Document_x0020_Type">
      <xsd:simpleType>
        <xsd:restriction base="dms:Choice">
          <xsd:enumeration value="Annual report"/>
          <xsd:enumeration value="Board paper"/>
          <xsd:enumeration value="Claim form"/>
          <xsd:enumeration value="Clinical guidance"/>
          <xsd:enumeration value="Evaluations and reviews"/>
          <xsd:enumeration value="Fact sheets"/>
          <xsd:enumeration value="Form"/>
          <xsd:enumeration value="Guidance"/>
          <xsd:enumeration value="Information release"/>
          <xsd:enumeration value="Memo"/>
          <xsd:enumeration value="Ministerial advice"/>
          <xsd:enumeration value="Newsletters"/>
          <xsd:enumeration value="OIA request response"/>
          <xsd:enumeration value="Performance"/>
          <xsd:enumeration value="Policy"/>
          <xsd:enumeration value="Posters"/>
          <xsd:enumeration value="Powerpoint presentation"/>
          <xsd:enumeration value="Procedures"/>
          <xsd:enumeration value="Referral forms"/>
          <xsd:enumeration value="Report"/>
          <xsd:enumeration value="Research"/>
          <xsd:enumeration value="Specifications and frameworks"/>
          <xsd:enumeration value="Standard"/>
          <xsd:enumeration value="Statement of intent"/>
          <xsd:enumeration value="Strategies and plans"/>
        </xsd:restriction>
      </xsd:simpleType>
    </xsd:element>
  </xsd:schema>
  <xsd:schema xmlns:xsd="http://www.w3.org/2001/XMLSchema" xmlns:xs="http://www.w3.org/2001/XMLSchema" xmlns:dms="http://schemas.microsoft.com/office/2006/documentManagement/types" xmlns:pc="http://schemas.microsoft.com/office/infopath/2007/PartnerControls" targetNamespace="d3b74e82-c9ec-4ac4-aba2-12ff7e201463" elementFormDefault="qualified">
    <xsd:import namespace="http://schemas.microsoft.com/office/2006/documentManagement/types"/>
    <xsd:import namespace="http://schemas.microsoft.com/office/infopath/2007/PartnerControls"/>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_x002f_UpdateinAWS xmlns="99bafffc-51bf-4b0f-a18e-b3c6dcf77d93">true</Publish_x002f_UpdateinAWS>
    <f3e7f0a218d8438586e2a8545792c0ef xmlns="99bafffc-51bf-4b0f-a18e-b3c6dcf77d93" xsi:nil="true"/>
    <mb22360ee3e3407ca28e907eb3b7ca6b xmlns="99bafffc-51bf-4b0f-a18e-b3c6dcf77d93" xsi:nil="true"/>
    <HNZReviewDate xmlns="99bafffc-51bf-4b0f-a18e-b3c6dcf77d93" xsi:nil="true"/>
    <DateputinAWS xmlns="99bafffc-51bf-4b0f-a18e-b3c6dcf77d93" xsi:nil="true"/>
    <FileURL xmlns="99bafffc-51bf-4b0f-a18e-b3c6dcf77d93" xsi:nil="true"/>
    <Publication_x0020_Document_x0020_Type xmlns="99bafffc-51bf-4b0f-a18e-b3c6dcf77d93" xsi:nil="true"/>
    <Publication_x0020_Topic xmlns="99bafffc-51bf-4b0f-a18e-b3c6dcf77d93" xsi:nil="true"/>
    <Test xmlns="99bafffc-51bf-4b0f-a18e-b3c6dcf77d93">false</Test>
    <Control_x0020_state xmlns="99bafffc-51bf-4b0f-a18e-b3c6dcf77d93"/>
    <p7110e5651294189b89368865130750f xmlns="99bafffc-51bf-4b0f-a18e-b3c6dcf77d93" xsi:nil="true"/>
    <p777f0da518742b188a1f7fd5ee91810 xmlns="99bafffc-51bf-4b0f-a18e-b3c6dcf77d93" xsi:nil="true"/>
    <TaxCatchAll xmlns="9253c88c-d550-4ff1-afdc-d5dc691f60b0">
      <Value>3</Value>
      <Value>2</Value>
    </TaxCatchAll>
    <ka9b207035bc48f2a4f6a2bfed7195b7 xmlns="99bafffc-51bf-4b0f-a18e-b3c6dcf77d93" xsi:nil="true"/>
    <AWSUploadName xmlns="99bafffc-51bf-4b0f-a18e-b3c6dcf77d93" xsi:nil="true"/>
    <SME_x0020__x002f__x0020_Owner xmlns="99bafffc-51bf-4b0f-a18e-b3c6dcf77d93">
      <UserInfo>
        <DisplayName/>
        <AccountId/>
        <AccountType/>
      </UserInfo>
    </SME_x0020__x002f__x0020_Owner>
    <_dlc_DocId xmlns="d3b74e82-c9ec-4ac4-aba2-12ff7e201463">1001576-1159430328-2881</_dlc_DocId>
    <_dlc_DocIdUrl xmlns="d3b74e82-c9ec-4ac4-aba2-12ff7e201463">
      <Url>https://hauoraaotearoa.sharepoint.com/sites/1001576/_layouts/15/DocIdRedir.aspx?ID=1001576-1159430328-2881</Url>
      <Description>1001576-1159430328-2881</Description>
    </_dlc_DocIdUrl>
  </documentManagement>
</p:properties>
</file>

<file path=customXml/itemProps1.xml><?xml version="1.0" encoding="utf-8"?>
<ds:datastoreItem xmlns:ds="http://schemas.openxmlformats.org/officeDocument/2006/customXml" ds:itemID="{3063A636-BA20-450C-8AC5-912C1EB4687A}"/>
</file>

<file path=customXml/itemProps2.xml><?xml version="1.0" encoding="utf-8"?>
<ds:datastoreItem xmlns:ds="http://schemas.openxmlformats.org/officeDocument/2006/customXml" ds:itemID="{AB6FA4A5-1386-4013-8DAF-4C73E2DCFC2C}"/>
</file>

<file path=customXml/itemProps3.xml><?xml version="1.0" encoding="utf-8"?>
<ds:datastoreItem xmlns:ds="http://schemas.openxmlformats.org/officeDocument/2006/customXml" ds:itemID="{2F181844-71D6-40C5-AB80-FA4D36A2E55F}"/>
</file>

<file path=customXml/itemProps4.xml><?xml version="1.0" encoding="utf-8"?>
<ds:datastoreItem xmlns:ds="http://schemas.openxmlformats.org/officeDocument/2006/customXml" ds:itemID="{080E9208-3BDE-4D4E-A4BD-4F693C5464B6}"/>
</file>

<file path=docProps/app.xml><?xml version="1.0" encoding="utf-8"?>
<Properties xmlns="http://schemas.openxmlformats.org/officeDocument/2006/extended-properties" xmlns:vt="http://schemas.openxmlformats.org/officeDocument/2006/docPropsVTypes">
  <TotalTime>0</TotalTime>
  <Words>5161</Words>
  <Application>Microsoft Office PowerPoint</Application>
  <PresentationFormat>Widescreen</PresentationFormat>
  <Paragraphs>799</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Poppins</vt:lpstr>
      <vt:lpstr>Segoe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2026-01-12T21:31:30Z</dcterms:created>
  <dcterms:modified xsi:type="dcterms:W3CDTF">2026-01-12T21:31:47Z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0x010100D5C1E13D20A8554992C24F7EE470E023002950EC02031D6D4799265BD36BF630E8</vt:lpwstr>
  </property>
  <property fmtid="{D5CDD505-2E9C-101B-9397-08002B2CF9AE}" pid="3" name="ka9b207035bc48f2a4f6a2bfed7195b70">
    <vt:lpwstr>Communications and Engagement|0a443b19-3158-4081-b497-657038be65a6</vt:lpwstr>
  </property>
  <property fmtid="{D5CDD505-2E9C-101B-9397-08002B2CF9AE}" pid="4" name="mb22360ee3e3407ca28e907eb3b7ca6b0">
    <vt:lpwstr>Draft|4dbd6f0d-7021-43d2-a391-03666245495e</vt:lpwstr>
  </property>
  <property fmtid="{D5CDD505-2E9C-101B-9397-08002B2CF9AE}" pid="5" name="BusinessFunction">
    <vt:i4>3</vt:i4>
  </property>
  <property fmtid="{D5CDD505-2E9C-101B-9397-08002B2CF9AE}" pid="6" name="HNZStatus">
    <vt:i4>2</vt:i4>
  </property>
  <property fmtid="{D5CDD505-2E9C-101B-9397-08002B2CF9AE}" pid="7" name="_dlc_DocIdItemGuid">
    <vt:lpwstr>5397a3d2-77ac-4f32-a2b1-d25236c33e52</vt:lpwstr>
  </property>
</Properties>
</file>